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tags/tag8.xml" ContentType="application/vnd.openxmlformats-officedocument.presentationml.tags+xml"/>
  <Override PartName="/ppt/slides/slide36.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tags/tag16.xml" ContentType="application/vnd.openxmlformats-officedocument.presentationml.tag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tags/tag9.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tags/tag5.xml" ContentType="application/vnd.openxmlformats-officedocument.presentationml.tags+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Default Extension="vml" ContentType="application/vnd.openxmlformats-officedocument.vmlDrawing"/>
  <Override PartName="/ppt/notesSlides/notesSlide31.xml" ContentType="application/vnd.openxmlformats-officedocument.presentationml.notesSlide+xml"/>
  <Override PartName="/ppt/tags/tag13.xml" ContentType="application/vnd.openxmlformats-officedocument.presentationml.tags+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ags/tag2.xml" ContentType="application/vnd.openxmlformats-officedocument.presentationml.tags+xml"/>
  <Default Extension="wmf" ContentType="image/x-wmf"/>
  <Override PartName="/ppt/notesSlides/notesSlide18.xml" ContentType="application/vnd.openxmlformats-officedocument.presentationml.notesSlide+xml"/>
  <Default Extension="xls" ContentType="application/vnd.ms-exce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tags/tag3.xml" ContentType="application/vnd.openxmlformats-officedocument.presentationml.tags+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40.xml" ContentType="application/vnd.openxmlformats-officedocument.presentationml.notesSlide+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slides/slide69.xml" ContentType="application/vnd.openxmlformats-officedocument.presentationml.slide+xml"/>
  <Override PartName="/ppt/tags/tag11.xml" ContentType="application/vnd.openxmlformats-officedocument.presentationml.tags+xml"/>
  <Override PartName="/ppt/slides/slide29.xml" ContentType="application/vnd.openxmlformats-officedocument.presentationml.slide+xml"/>
  <Override PartName="/ppt/slideLayouts/slideLayout39.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4" r:id="rId1"/>
    <p:sldMasterId id="2147483666" r:id="rId2"/>
    <p:sldMasterId id="2147483704" r:id="rId3"/>
    <p:sldMasterId id="2147483808" r:id="rId4"/>
  </p:sldMasterIdLst>
  <p:notesMasterIdLst>
    <p:notesMasterId r:id="rId80"/>
  </p:notesMasterIdLst>
  <p:handoutMasterIdLst>
    <p:handoutMasterId r:id="rId81"/>
  </p:handoutMasterIdLst>
  <p:sldIdLst>
    <p:sldId id="366" r:id="rId5"/>
    <p:sldId id="342" r:id="rId6"/>
    <p:sldId id="436" r:id="rId7"/>
    <p:sldId id="379" r:id="rId8"/>
    <p:sldId id="367" r:id="rId9"/>
    <p:sldId id="437" r:id="rId10"/>
    <p:sldId id="466" r:id="rId11"/>
    <p:sldId id="438" r:id="rId12"/>
    <p:sldId id="439" r:id="rId13"/>
    <p:sldId id="491" r:id="rId14"/>
    <p:sldId id="346" r:id="rId15"/>
    <p:sldId id="440" r:id="rId16"/>
    <p:sldId id="441" r:id="rId17"/>
    <p:sldId id="383" r:id="rId18"/>
    <p:sldId id="442" r:id="rId19"/>
    <p:sldId id="348" r:id="rId20"/>
    <p:sldId id="382" r:id="rId21"/>
    <p:sldId id="377" r:id="rId22"/>
    <p:sldId id="381" r:id="rId23"/>
    <p:sldId id="349" r:id="rId24"/>
    <p:sldId id="352" r:id="rId25"/>
    <p:sldId id="356" r:id="rId26"/>
    <p:sldId id="358" r:id="rId27"/>
    <p:sldId id="357" r:id="rId28"/>
    <p:sldId id="369" r:id="rId29"/>
    <p:sldId id="384" r:id="rId30"/>
    <p:sldId id="444" r:id="rId31"/>
    <p:sldId id="380" r:id="rId32"/>
    <p:sldId id="446" r:id="rId33"/>
    <p:sldId id="447" r:id="rId34"/>
    <p:sldId id="448" r:id="rId35"/>
    <p:sldId id="449" r:id="rId36"/>
    <p:sldId id="465" r:id="rId37"/>
    <p:sldId id="450" r:id="rId38"/>
    <p:sldId id="451" r:id="rId39"/>
    <p:sldId id="490" r:id="rId40"/>
    <p:sldId id="452" r:id="rId41"/>
    <p:sldId id="453" r:id="rId42"/>
    <p:sldId id="457" r:id="rId43"/>
    <p:sldId id="458" r:id="rId44"/>
    <p:sldId id="459" r:id="rId45"/>
    <p:sldId id="467" r:id="rId46"/>
    <p:sldId id="454" r:id="rId47"/>
    <p:sldId id="455" r:id="rId48"/>
    <p:sldId id="456" r:id="rId49"/>
    <p:sldId id="493" r:id="rId50"/>
    <p:sldId id="497" r:id="rId51"/>
    <p:sldId id="499" r:id="rId52"/>
    <p:sldId id="460" r:id="rId53"/>
    <p:sldId id="339" r:id="rId54"/>
    <p:sldId id="462" r:id="rId55"/>
    <p:sldId id="463" r:id="rId56"/>
    <p:sldId id="464" r:id="rId57"/>
    <p:sldId id="353" r:id="rId58"/>
    <p:sldId id="368" r:id="rId59"/>
    <p:sldId id="345" r:id="rId60"/>
    <p:sldId id="468" r:id="rId61"/>
    <p:sldId id="469" r:id="rId62"/>
    <p:sldId id="470" r:id="rId63"/>
    <p:sldId id="471" r:id="rId64"/>
    <p:sldId id="472" r:id="rId65"/>
    <p:sldId id="473" r:id="rId66"/>
    <p:sldId id="474" r:id="rId67"/>
    <p:sldId id="475" r:id="rId68"/>
    <p:sldId id="476" r:id="rId69"/>
    <p:sldId id="477" r:id="rId70"/>
    <p:sldId id="478" r:id="rId71"/>
    <p:sldId id="479" r:id="rId72"/>
    <p:sldId id="480" r:id="rId73"/>
    <p:sldId id="481" r:id="rId74"/>
    <p:sldId id="482" r:id="rId75"/>
    <p:sldId id="483" r:id="rId76"/>
    <p:sldId id="485" r:id="rId77"/>
    <p:sldId id="486" r:id="rId78"/>
    <p:sldId id="488" r:id="rId79"/>
  </p:sldIdLst>
  <p:sldSz cx="9144000" cy="6858000" type="screen4x3"/>
  <p:notesSz cx="6858000" cy="9117013"/>
  <p:custDataLst>
    <p:tags r:id="rId82"/>
  </p:custDataLst>
  <p:defaultTextStyle>
    <a:defPPr>
      <a:defRPr lang="en-US"/>
    </a:defPPr>
    <a:lvl1pPr algn="l" rtl="0" fontAlgn="base">
      <a:spcBef>
        <a:spcPct val="0"/>
      </a:spcBef>
      <a:spcAft>
        <a:spcPct val="0"/>
      </a:spcAft>
      <a:defRPr kern="1200">
        <a:solidFill>
          <a:schemeClr val="tx1"/>
        </a:solidFill>
        <a:latin typeface="Futura Bk" pitchFamily="34" charset="0"/>
        <a:ea typeface="+mn-ea"/>
        <a:cs typeface="+mn-cs"/>
      </a:defRPr>
    </a:lvl1pPr>
    <a:lvl2pPr marL="457200" algn="l" rtl="0" fontAlgn="base">
      <a:spcBef>
        <a:spcPct val="0"/>
      </a:spcBef>
      <a:spcAft>
        <a:spcPct val="0"/>
      </a:spcAft>
      <a:defRPr kern="1200">
        <a:solidFill>
          <a:schemeClr val="tx1"/>
        </a:solidFill>
        <a:latin typeface="Futura Bk" pitchFamily="34" charset="0"/>
        <a:ea typeface="+mn-ea"/>
        <a:cs typeface="+mn-cs"/>
      </a:defRPr>
    </a:lvl2pPr>
    <a:lvl3pPr marL="914400" algn="l" rtl="0" fontAlgn="base">
      <a:spcBef>
        <a:spcPct val="0"/>
      </a:spcBef>
      <a:spcAft>
        <a:spcPct val="0"/>
      </a:spcAft>
      <a:defRPr kern="1200">
        <a:solidFill>
          <a:schemeClr val="tx1"/>
        </a:solidFill>
        <a:latin typeface="Futura Bk" pitchFamily="34" charset="0"/>
        <a:ea typeface="+mn-ea"/>
        <a:cs typeface="+mn-cs"/>
      </a:defRPr>
    </a:lvl3pPr>
    <a:lvl4pPr marL="1371600" algn="l" rtl="0" fontAlgn="base">
      <a:spcBef>
        <a:spcPct val="0"/>
      </a:spcBef>
      <a:spcAft>
        <a:spcPct val="0"/>
      </a:spcAft>
      <a:defRPr kern="1200">
        <a:solidFill>
          <a:schemeClr val="tx1"/>
        </a:solidFill>
        <a:latin typeface="Futura Bk" pitchFamily="34" charset="0"/>
        <a:ea typeface="+mn-ea"/>
        <a:cs typeface="+mn-cs"/>
      </a:defRPr>
    </a:lvl4pPr>
    <a:lvl5pPr marL="1828800" algn="l" rtl="0" fontAlgn="base">
      <a:spcBef>
        <a:spcPct val="0"/>
      </a:spcBef>
      <a:spcAft>
        <a:spcPct val="0"/>
      </a:spcAft>
      <a:defRPr kern="1200">
        <a:solidFill>
          <a:schemeClr val="tx1"/>
        </a:solidFill>
        <a:latin typeface="Futura Bk" pitchFamily="34" charset="0"/>
        <a:ea typeface="+mn-ea"/>
        <a:cs typeface="+mn-cs"/>
      </a:defRPr>
    </a:lvl5pPr>
    <a:lvl6pPr marL="2286000" algn="l" defTabSz="914400" rtl="0" eaLnBrk="1" latinLnBrk="0" hangingPunct="1">
      <a:defRPr kern="1200">
        <a:solidFill>
          <a:schemeClr val="tx1"/>
        </a:solidFill>
        <a:latin typeface="Futura Bk" pitchFamily="34" charset="0"/>
        <a:ea typeface="+mn-ea"/>
        <a:cs typeface="+mn-cs"/>
      </a:defRPr>
    </a:lvl6pPr>
    <a:lvl7pPr marL="2743200" algn="l" defTabSz="914400" rtl="0" eaLnBrk="1" latinLnBrk="0" hangingPunct="1">
      <a:defRPr kern="1200">
        <a:solidFill>
          <a:schemeClr val="tx1"/>
        </a:solidFill>
        <a:latin typeface="Futura Bk" pitchFamily="34" charset="0"/>
        <a:ea typeface="+mn-ea"/>
        <a:cs typeface="+mn-cs"/>
      </a:defRPr>
    </a:lvl7pPr>
    <a:lvl8pPr marL="3200400" algn="l" defTabSz="914400" rtl="0" eaLnBrk="1" latinLnBrk="0" hangingPunct="1">
      <a:defRPr kern="1200">
        <a:solidFill>
          <a:schemeClr val="tx1"/>
        </a:solidFill>
        <a:latin typeface="Futura Bk" pitchFamily="34" charset="0"/>
        <a:ea typeface="+mn-ea"/>
        <a:cs typeface="+mn-cs"/>
      </a:defRPr>
    </a:lvl8pPr>
    <a:lvl9pPr marL="3657600" algn="l" defTabSz="914400" rtl="0" eaLnBrk="1" latinLnBrk="0" hangingPunct="1">
      <a:defRPr kern="1200">
        <a:solidFill>
          <a:schemeClr val="tx1"/>
        </a:solidFill>
        <a:latin typeface="Futura Bk"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hiddenSlides="1"/>
  <p:clrMru>
    <a:srgbClr val="77131F"/>
    <a:srgbClr val="B01C2E"/>
    <a:srgbClr val="F2AB01"/>
    <a:srgbClr val="298527"/>
    <a:srgbClr val="0098F6"/>
    <a:srgbClr val="2E3D9A"/>
    <a:srgbClr val="6E7DDE"/>
    <a:srgbClr val="7B7B7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2574" autoAdjust="0"/>
    <p:restoredTop sz="72727" autoAdjust="0"/>
  </p:normalViewPr>
  <p:slideViewPr>
    <p:cSldViewPr snapToGrid="0">
      <p:cViewPr varScale="1">
        <p:scale>
          <a:sx n="79" d="100"/>
          <a:sy n="79" d="100"/>
        </p:scale>
        <p:origin x="-101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6" d="100"/>
          <a:sy n="66" d="100"/>
        </p:scale>
        <p:origin x="0" y="0"/>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gs" Target="tags/tag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handoutMaster" Target="handoutMasters/handoutMaster1.xml"/><Relationship Id="rId86"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image" Target="../media/image5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82" name="Rectangle 10"/>
          <p:cNvSpPr>
            <a:spLocks noChangeArrowheads="1"/>
          </p:cNvSpPr>
          <p:nvPr/>
        </p:nvSpPr>
        <p:spPr bwMode="auto">
          <a:xfrm>
            <a:off x="523875" y="8958263"/>
            <a:ext cx="358775" cy="136525"/>
          </a:xfrm>
          <a:prstGeom prst="rect">
            <a:avLst/>
          </a:prstGeom>
          <a:noFill/>
          <a:ln w="9525">
            <a:noFill/>
            <a:miter lim="800000"/>
            <a:headEnd/>
            <a:tailEnd/>
          </a:ln>
          <a:effectLst/>
        </p:spPr>
        <p:txBody>
          <a:bodyPr wrap="none" lIns="0" tIns="0" rIns="0" bIns="0" anchor="b">
            <a:spAutoFit/>
          </a:bodyPr>
          <a:lstStyle/>
          <a:p>
            <a:pPr eaLnBrk="0" hangingPunct="0">
              <a:spcBef>
                <a:spcPct val="50000"/>
              </a:spcBef>
              <a:defRPr/>
            </a:pPr>
            <a:r>
              <a:rPr lang="en-US" sz="900"/>
              <a:t>[Rev. # or date] – HP Restricted</a:t>
            </a:r>
          </a:p>
        </p:txBody>
      </p:sp>
      <p:sp>
        <p:nvSpPr>
          <p:cNvPr id="79883" name="Rectangle 11"/>
          <p:cNvSpPr>
            <a:spLocks noChangeArrowheads="1"/>
          </p:cNvSpPr>
          <p:nvPr/>
        </p:nvSpPr>
        <p:spPr bwMode="auto">
          <a:xfrm>
            <a:off x="3346450" y="8958263"/>
            <a:ext cx="152400" cy="153987"/>
          </a:xfrm>
          <a:prstGeom prst="rect">
            <a:avLst/>
          </a:prstGeom>
          <a:noFill/>
          <a:ln w="9525">
            <a:noFill/>
            <a:miter lim="800000"/>
            <a:headEnd/>
            <a:tailEnd/>
          </a:ln>
          <a:effectLst/>
        </p:spPr>
        <p:txBody>
          <a:bodyPr wrap="none" lIns="0" tIns="0" rIns="0" bIns="0" anchor="b">
            <a:spAutoFit/>
          </a:bodyPr>
          <a:lstStyle/>
          <a:p>
            <a:pPr algn="r" eaLnBrk="0" hangingPunct="0">
              <a:spcBef>
                <a:spcPct val="50000"/>
              </a:spcBef>
              <a:defRPr/>
            </a:pPr>
            <a:fld id="{DCF73417-39B7-4809-AB6E-8AD452A75845}" type="slidenum">
              <a:rPr lang="en-US" sz="1000">
                <a:latin typeface="Futura Hv" pitchFamily="34" charset="0"/>
              </a:rPr>
              <a:pPr algn="r" eaLnBrk="0" hangingPunct="0">
                <a:spcBef>
                  <a:spcPct val="50000"/>
                </a:spcBef>
                <a:defRPr/>
              </a:pPr>
              <a:t>‹#›</a:t>
            </a:fld>
            <a:endParaRPr lang="en-US" sz="1000">
              <a:latin typeface="Futura Hv" pitchFamily="34" charset="0"/>
            </a:endParaRPr>
          </a:p>
        </p:txBody>
      </p:sp>
      <p:sp>
        <p:nvSpPr>
          <p:cNvPr id="79884" name="Rectangle 12"/>
          <p:cNvSpPr>
            <a:spLocks noGrp="1" noChangeArrowheads="1"/>
          </p:cNvSpPr>
          <p:nvPr>
            <p:ph type="hdr" sz="quarter"/>
          </p:nvPr>
        </p:nvSpPr>
        <p:spPr bwMode="auto">
          <a:xfrm>
            <a:off x="523875" y="0"/>
            <a:ext cx="2838450" cy="295275"/>
          </a:xfrm>
          <a:prstGeom prst="rect">
            <a:avLst/>
          </a:prstGeom>
          <a:noFill/>
          <a:ln w="12700">
            <a:noFill/>
            <a:miter lim="800000"/>
            <a:headEnd/>
            <a:tailEnd/>
          </a:ln>
          <a:effectLst/>
        </p:spPr>
        <p:txBody>
          <a:bodyPr vert="horz" wrap="square" lIns="0" tIns="0" rIns="0" bIns="0" numCol="1" anchor="b" anchorCtr="0" compatLnSpc="1">
            <a:prstTxWarp prst="textNoShape">
              <a:avLst/>
            </a:prstTxWarp>
          </a:bodyPr>
          <a:lstStyle>
            <a:lvl1pPr eaLnBrk="0" hangingPunct="0">
              <a:lnSpc>
                <a:spcPct val="90000"/>
              </a:lnSpc>
              <a:defRPr sz="900"/>
            </a:lvl1pPr>
          </a:lstStyle>
          <a:p>
            <a:pPr>
              <a:defRPr/>
            </a:pPr>
            <a:r>
              <a:rPr lang="en-US"/>
              <a:t>[Course Title]</a:t>
            </a:r>
          </a:p>
        </p:txBody>
      </p:sp>
      <p:sp>
        <p:nvSpPr>
          <p:cNvPr id="79885" name="Rectangle 13"/>
          <p:cNvSpPr>
            <a:spLocks noGrp="1" noChangeArrowheads="1"/>
          </p:cNvSpPr>
          <p:nvPr>
            <p:ph type="dt" idx="1"/>
          </p:nvPr>
        </p:nvSpPr>
        <p:spPr bwMode="auto">
          <a:xfrm>
            <a:off x="3495675" y="0"/>
            <a:ext cx="2828925" cy="295275"/>
          </a:xfrm>
          <a:prstGeom prst="rect">
            <a:avLst/>
          </a:prstGeom>
          <a:noFill/>
          <a:ln w="12700">
            <a:noFill/>
            <a:miter lim="800000"/>
            <a:headEnd/>
            <a:tailEnd/>
          </a:ln>
          <a:effectLst/>
        </p:spPr>
        <p:txBody>
          <a:bodyPr vert="horz" wrap="square" lIns="0" tIns="0" rIns="0" bIns="0" numCol="1" anchor="b" anchorCtr="0" compatLnSpc="1">
            <a:prstTxWarp prst="textNoShape">
              <a:avLst/>
            </a:prstTxWarp>
          </a:bodyPr>
          <a:lstStyle>
            <a:lvl1pPr algn="r" eaLnBrk="0" hangingPunct="0">
              <a:lnSpc>
                <a:spcPct val="90000"/>
              </a:lnSpc>
              <a:defRPr sz="900"/>
            </a:lvl1pPr>
          </a:lstStyle>
          <a:p>
            <a:pPr>
              <a:defRPr/>
            </a:pPr>
            <a:r>
              <a:rPr lang="en-US"/>
              <a:t>[Module Title]</a:t>
            </a:r>
          </a:p>
        </p:txBody>
      </p:sp>
      <p:sp>
        <p:nvSpPr>
          <p:cNvPr id="79886" name="Line 14"/>
          <p:cNvSpPr>
            <a:spLocks noChangeShapeType="1"/>
          </p:cNvSpPr>
          <p:nvPr/>
        </p:nvSpPr>
        <p:spPr bwMode="auto">
          <a:xfrm>
            <a:off x="523875" y="306388"/>
            <a:ext cx="5800725" cy="0"/>
          </a:xfrm>
          <a:prstGeom prst="line">
            <a:avLst/>
          </a:prstGeom>
          <a:noFill/>
          <a:ln w="12700">
            <a:solidFill>
              <a:schemeClr val="tx1"/>
            </a:solidFill>
            <a:round/>
            <a:headEnd type="none" w="sm" len="sm"/>
            <a:tailEnd type="none" w="sm" len="sm"/>
          </a:ln>
          <a:effectLst/>
        </p:spPr>
        <p:txBody>
          <a:bodyPr wrap="none" anchor="ctr"/>
          <a:lstStyle/>
          <a:p>
            <a:pPr>
              <a:defRPr/>
            </a:pPr>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76" name="Rectangle 12"/>
          <p:cNvSpPr>
            <a:spLocks noGrp="1" noChangeArrowheads="1"/>
          </p:cNvSpPr>
          <p:nvPr>
            <p:ph type="hdr" sz="quarter"/>
          </p:nvPr>
        </p:nvSpPr>
        <p:spPr bwMode="auto">
          <a:xfrm>
            <a:off x="523875" y="0"/>
            <a:ext cx="2838450" cy="295275"/>
          </a:xfrm>
          <a:prstGeom prst="rect">
            <a:avLst/>
          </a:prstGeom>
          <a:noFill/>
          <a:ln w="12700">
            <a:noFill/>
            <a:miter lim="800000"/>
            <a:headEnd/>
            <a:tailEnd/>
          </a:ln>
          <a:effectLst/>
        </p:spPr>
        <p:txBody>
          <a:bodyPr vert="horz" wrap="square" lIns="0" tIns="0" rIns="0" bIns="0" numCol="1" anchor="b" anchorCtr="0" compatLnSpc="1">
            <a:prstTxWarp prst="textNoShape">
              <a:avLst/>
            </a:prstTxWarp>
          </a:bodyPr>
          <a:lstStyle>
            <a:lvl1pPr eaLnBrk="0" hangingPunct="0">
              <a:lnSpc>
                <a:spcPct val="90000"/>
              </a:lnSpc>
              <a:defRPr sz="900"/>
            </a:lvl1pPr>
          </a:lstStyle>
          <a:p>
            <a:pPr>
              <a:defRPr/>
            </a:pPr>
            <a:r>
              <a:rPr lang="en-US"/>
              <a:t>[Course Title]</a:t>
            </a:r>
          </a:p>
        </p:txBody>
      </p:sp>
      <p:sp>
        <p:nvSpPr>
          <p:cNvPr id="11277" name="Rectangle 13"/>
          <p:cNvSpPr>
            <a:spLocks noGrp="1" noChangeArrowheads="1"/>
          </p:cNvSpPr>
          <p:nvPr>
            <p:ph type="dt" idx="1"/>
          </p:nvPr>
        </p:nvSpPr>
        <p:spPr bwMode="auto">
          <a:xfrm>
            <a:off x="3495675" y="0"/>
            <a:ext cx="2828925" cy="295275"/>
          </a:xfrm>
          <a:prstGeom prst="rect">
            <a:avLst/>
          </a:prstGeom>
          <a:noFill/>
          <a:ln w="12700">
            <a:noFill/>
            <a:miter lim="800000"/>
            <a:headEnd/>
            <a:tailEnd/>
          </a:ln>
          <a:effectLst/>
        </p:spPr>
        <p:txBody>
          <a:bodyPr vert="horz" wrap="square" lIns="0" tIns="0" rIns="0" bIns="0" numCol="1" anchor="b" anchorCtr="0" compatLnSpc="1">
            <a:prstTxWarp prst="textNoShape">
              <a:avLst/>
            </a:prstTxWarp>
          </a:bodyPr>
          <a:lstStyle>
            <a:lvl1pPr algn="r" eaLnBrk="0" hangingPunct="0">
              <a:lnSpc>
                <a:spcPct val="90000"/>
              </a:lnSpc>
              <a:defRPr sz="900"/>
            </a:lvl1pPr>
          </a:lstStyle>
          <a:p>
            <a:pPr>
              <a:defRPr/>
            </a:pPr>
            <a:r>
              <a:rPr lang="en-US"/>
              <a:t>[Module Title]</a:t>
            </a:r>
          </a:p>
        </p:txBody>
      </p:sp>
      <p:sp>
        <p:nvSpPr>
          <p:cNvPr id="11278" name="Rectangle 14"/>
          <p:cNvSpPr>
            <a:spLocks noGrp="1" noChangeArrowheads="1"/>
          </p:cNvSpPr>
          <p:nvPr>
            <p:ph type="ftr" sz="quarter" idx="4"/>
          </p:nvPr>
        </p:nvSpPr>
        <p:spPr bwMode="auto">
          <a:xfrm>
            <a:off x="523875" y="8959850"/>
            <a:ext cx="358775" cy="136525"/>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eaLnBrk="0" hangingPunct="0">
              <a:spcBef>
                <a:spcPct val="50000"/>
              </a:spcBef>
              <a:defRPr sz="900"/>
            </a:lvl1pPr>
          </a:lstStyle>
          <a:p>
            <a:pPr>
              <a:defRPr/>
            </a:pPr>
            <a:r>
              <a:rPr lang="en-US"/>
              <a:t>[Rev. # or date] – HP Restricted</a:t>
            </a:r>
          </a:p>
        </p:txBody>
      </p:sp>
      <p:sp>
        <p:nvSpPr>
          <p:cNvPr id="75781" name="Rectangle 15"/>
          <p:cNvSpPr>
            <a:spLocks noChangeAspect="1" noChangeArrowheads="1" noTextEdit="1"/>
          </p:cNvSpPr>
          <p:nvPr>
            <p:ph type="sldImg" idx="2"/>
          </p:nvPr>
        </p:nvSpPr>
        <p:spPr bwMode="auto">
          <a:xfrm>
            <a:off x="1370013" y="352425"/>
            <a:ext cx="4116387" cy="3087688"/>
          </a:xfrm>
          <a:prstGeom prst="rect">
            <a:avLst/>
          </a:prstGeom>
          <a:noFill/>
          <a:ln w="6350">
            <a:solidFill>
              <a:srgbClr val="7B7B79"/>
            </a:solidFill>
            <a:miter lim="800000"/>
            <a:headEnd/>
            <a:tailEnd/>
          </a:ln>
        </p:spPr>
      </p:sp>
      <p:sp>
        <p:nvSpPr>
          <p:cNvPr id="11281" name="Rectangle 17"/>
          <p:cNvSpPr>
            <a:spLocks noChangeArrowheads="1"/>
          </p:cNvSpPr>
          <p:nvPr/>
        </p:nvSpPr>
        <p:spPr bwMode="auto">
          <a:xfrm>
            <a:off x="3351213" y="8956675"/>
            <a:ext cx="152400" cy="152400"/>
          </a:xfrm>
          <a:prstGeom prst="rect">
            <a:avLst/>
          </a:prstGeom>
          <a:noFill/>
          <a:ln w="9525">
            <a:noFill/>
            <a:miter lim="800000"/>
            <a:headEnd/>
            <a:tailEnd/>
          </a:ln>
          <a:effectLst/>
        </p:spPr>
        <p:txBody>
          <a:bodyPr wrap="none" lIns="0" tIns="0" rIns="0" bIns="0" anchor="b">
            <a:spAutoFit/>
          </a:bodyPr>
          <a:lstStyle/>
          <a:p>
            <a:pPr algn="ctr" eaLnBrk="0" hangingPunct="0">
              <a:spcBef>
                <a:spcPct val="50000"/>
              </a:spcBef>
              <a:defRPr/>
            </a:pPr>
            <a:fld id="{5945990B-24F0-4D18-84C9-650E386D72DC}" type="slidenum">
              <a:rPr lang="en-US" sz="1000">
                <a:latin typeface="Futura Hv" pitchFamily="34" charset="0"/>
              </a:rPr>
              <a:pPr algn="ctr" eaLnBrk="0" hangingPunct="0">
                <a:spcBef>
                  <a:spcPct val="50000"/>
                </a:spcBef>
                <a:defRPr/>
              </a:pPr>
              <a:t>‹#›</a:t>
            </a:fld>
            <a:endParaRPr lang="en-US" sz="1000">
              <a:latin typeface="Futura Hv" pitchFamily="34" charset="0"/>
            </a:endParaRPr>
          </a:p>
        </p:txBody>
      </p:sp>
      <p:sp>
        <p:nvSpPr>
          <p:cNvPr id="11282" name="Rectangle 18"/>
          <p:cNvSpPr>
            <a:spLocks noGrp="1" noChangeArrowheads="1"/>
          </p:cNvSpPr>
          <p:nvPr>
            <p:ph type="body" sz="quarter" idx="3"/>
          </p:nvPr>
        </p:nvSpPr>
        <p:spPr bwMode="gray">
          <a:xfrm>
            <a:off x="523875" y="3433763"/>
            <a:ext cx="5799138" cy="5446712"/>
          </a:xfrm>
          <a:prstGeom prst="rect">
            <a:avLst/>
          </a:prstGeom>
          <a:noFill/>
          <a:ln w="9525">
            <a:noFill/>
            <a:miter lim="800000"/>
            <a:headEnd/>
            <a:tailEnd/>
          </a:ln>
          <a:effectLst/>
        </p:spPr>
        <p:txBody>
          <a:bodyPr vert="horz" wrap="square" lIns="45720" tIns="45720" rIns="45720" bIns="45720" numCol="1" anchor="t" anchorCtr="0" compatLnSpc="1">
            <a:prstTxWarp prst="textNoShape">
              <a:avLst/>
            </a:prstTxWarp>
          </a:bodyPr>
          <a:lstStyle/>
          <a:p>
            <a:pPr lvl="0"/>
            <a:r>
              <a:rPr lang="en-US" noProof="0" smtClean="0"/>
              <a:t>First-level heading</a:t>
            </a:r>
          </a:p>
          <a:p>
            <a:pPr lvl="1"/>
            <a:r>
              <a:rPr lang="en-US" noProof="0" smtClean="0"/>
              <a:t>Second-level heading</a:t>
            </a:r>
          </a:p>
          <a:p>
            <a:pPr lvl="2"/>
            <a:r>
              <a:rPr lang="en-US" noProof="0" smtClean="0"/>
              <a:t>Normal paragraph</a:t>
            </a:r>
          </a:p>
          <a:p>
            <a:pPr lvl="3"/>
            <a:r>
              <a:rPr lang="en-US" noProof="0" smtClean="0"/>
              <a:t>First-level bullet</a:t>
            </a:r>
          </a:p>
          <a:p>
            <a:pPr lvl="4"/>
            <a:r>
              <a:rPr lang="en-US" noProof="0" smtClean="0"/>
              <a:t>Second-level bullet</a:t>
            </a:r>
          </a:p>
        </p:txBody>
      </p:sp>
    </p:spTree>
  </p:cSld>
  <p:clrMap bg1="lt1" tx1="dk1" bg2="lt2" tx2="dk2" accent1="accent1" accent2="accent2" accent3="accent3" accent4="accent4" accent5="accent5" accent6="accent6" hlink="hlink" folHlink="folHlink"/>
  <p:hf/>
  <p:notesStyle>
    <a:lvl1pPr algn="l" defTabSz="228600" rtl="0" eaLnBrk="0" fontAlgn="base" hangingPunct="0">
      <a:spcBef>
        <a:spcPct val="0"/>
      </a:spcBef>
      <a:spcAft>
        <a:spcPct val="25000"/>
      </a:spcAft>
      <a:defRPr sz="1600" kern="1200">
        <a:solidFill>
          <a:schemeClr val="tx1"/>
        </a:solidFill>
        <a:latin typeface="Futura Bk" pitchFamily="34" charset="0"/>
        <a:ea typeface="+mn-ea"/>
        <a:cs typeface="+mn-cs"/>
      </a:defRPr>
    </a:lvl1pPr>
    <a:lvl2pPr marL="114300" algn="l" defTabSz="228600" rtl="0" eaLnBrk="0" fontAlgn="base" hangingPunct="0">
      <a:spcBef>
        <a:spcPct val="0"/>
      </a:spcBef>
      <a:spcAft>
        <a:spcPct val="25000"/>
      </a:spcAft>
      <a:defRPr sz="1400" kern="1200">
        <a:solidFill>
          <a:schemeClr val="tx1"/>
        </a:solidFill>
        <a:latin typeface="Futura Bk" pitchFamily="34" charset="0"/>
        <a:ea typeface="+mn-ea"/>
        <a:cs typeface="+mn-cs"/>
      </a:defRPr>
    </a:lvl2pPr>
    <a:lvl3pPr marL="228600" algn="l" defTabSz="228600" rtl="0" eaLnBrk="0" fontAlgn="base" hangingPunct="0">
      <a:spcBef>
        <a:spcPct val="0"/>
      </a:spcBef>
      <a:spcAft>
        <a:spcPct val="25000"/>
      </a:spcAft>
      <a:defRPr sz="1100" kern="1200">
        <a:solidFill>
          <a:schemeClr val="tx1"/>
        </a:solidFill>
        <a:latin typeface="Futura Bk" pitchFamily="34" charset="0"/>
        <a:ea typeface="+mn-ea"/>
        <a:cs typeface="+mn-cs"/>
      </a:defRPr>
    </a:lvl3pPr>
    <a:lvl4pPr marL="517525" indent="-174625" algn="l" defTabSz="228600" rtl="0" eaLnBrk="0" fontAlgn="base" hangingPunct="0">
      <a:spcBef>
        <a:spcPct val="0"/>
      </a:spcBef>
      <a:spcAft>
        <a:spcPct val="25000"/>
      </a:spcAft>
      <a:buChar char="•"/>
      <a:defRPr sz="1100" kern="1200">
        <a:solidFill>
          <a:schemeClr val="tx1"/>
        </a:solidFill>
        <a:latin typeface="Futura Bk" pitchFamily="34" charset="0"/>
        <a:ea typeface="+mn-ea"/>
        <a:cs typeface="+mn-cs"/>
      </a:defRPr>
    </a:lvl4pPr>
    <a:lvl5pPr marL="806450" indent="-174625" algn="l" defTabSz="228600" rtl="0" eaLnBrk="0" fontAlgn="base" hangingPunct="0">
      <a:spcBef>
        <a:spcPct val="0"/>
      </a:spcBef>
      <a:spcAft>
        <a:spcPct val="25000"/>
      </a:spcAft>
      <a:buFont typeface="Times New Roman" pitchFamily="18" charset="0"/>
      <a:buChar char="–"/>
      <a:defRPr sz="1100" kern="1200">
        <a:solidFill>
          <a:schemeClr val="tx1"/>
        </a:solidFill>
        <a:latin typeface="Futura Bk"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ource.hp.com/go/5982-0094*"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12"/>
          <p:cNvSpPr>
            <a:spLocks noGrp="1" noChangeArrowheads="1"/>
          </p:cNvSpPr>
          <p:nvPr>
            <p:ph type="hdr" sz="quarter"/>
          </p:nvPr>
        </p:nvSpPr>
        <p:spPr>
          <a:noFill/>
        </p:spPr>
        <p:txBody>
          <a:bodyPr/>
          <a:lstStyle/>
          <a:p>
            <a:r>
              <a:rPr lang="en-US" smtClean="0"/>
              <a:t>[Course Title]</a:t>
            </a:r>
          </a:p>
        </p:txBody>
      </p:sp>
      <p:sp>
        <p:nvSpPr>
          <p:cNvPr id="118787" name="Rectangle 13"/>
          <p:cNvSpPr>
            <a:spLocks noGrp="1" noChangeArrowheads="1"/>
          </p:cNvSpPr>
          <p:nvPr>
            <p:ph type="dt" sz="quarter" idx="1"/>
          </p:nvPr>
        </p:nvSpPr>
        <p:spPr>
          <a:noFill/>
        </p:spPr>
        <p:txBody>
          <a:bodyPr/>
          <a:lstStyle/>
          <a:p>
            <a:r>
              <a:rPr lang="en-US" smtClean="0"/>
              <a:t>[Module Title]</a:t>
            </a:r>
          </a:p>
        </p:txBody>
      </p:sp>
      <p:sp>
        <p:nvSpPr>
          <p:cNvPr id="118788" name="Rectangle 14"/>
          <p:cNvSpPr>
            <a:spLocks noGrp="1" noChangeArrowheads="1"/>
          </p:cNvSpPr>
          <p:nvPr>
            <p:ph type="ftr" sz="quarter" idx="4"/>
          </p:nvPr>
        </p:nvSpPr>
        <p:spPr>
          <a:noFill/>
        </p:spPr>
        <p:txBody>
          <a:bodyPr/>
          <a:lstStyle/>
          <a:p>
            <a:r>
              <a:rPr lang="en-US" smtClean="0"/>
              <a:t>[Rev. # or date] – HP Restricted</a:t>
            </a:r>
          </a:p>
        </p:txBody>
      </p:sp>
      <p:sp>
        <p:nvSpPr>
          <p:cNvPr id="118789" name="Rectangle 2"/>
          <p:cNvSpPr>
            <a:spLocks noChangeAspect="1" noChangeArrowheads="1" noTextEdit="1"/>
          </p:cNvSpPr>
          <p:nvPr>
            <p:ph type="sldImg"/>
          </p:nvPr>
        </p:nvSpPr>
        <p:spPr>
          <a:xfrm>
            <a:off x="2913063" y="223838"/>
            <a:ext cx="3633787" cy="2725737"/>
          </a:xfrm>
          <a:ln/>
        </p:spPr>
      </p:sp>
      <p:sp>
        <p:nvSpPr>
          <p:cNvPr id="118790" name="Rectangle 3"/>
          <p:cNvSpPr>
            <a:spLocks noGrp="1" noChangeArrowheads="1"/>
          </p:cNvSpPr>
          <p:nvPr>
            <p:ph type="body" idx="1"/>
          </p:nvPr>
        </p:nvSpPr>
        <p:spPr>
          <a:xfrm>
            <a:off x="250825" y="3190875"/>
            <a:ext cx="6292850" cy="5308600"/>
          </a:xfrm>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2"/>
          <p:cNvSpPr>
            <a:spLocks noGrp="1" noChangeArrowheads="1"/>
          </p:cNvSpPr>
          <p:nvPr>
            <p:ph type="hdr" sz="quarter"/>
          </p:nvPr>
        </p:nvSpPr>
        <p:spPr>
          <a:noFill/>
        </p:spPr>
        <p:txBody>
          <a:bodyPr/>
          <a:lstStyle/>
          <a:p>
            <a:r>
              <a:rPr lang="en-US" smtClean="0"/>
              <a:t>[Course Title]</a:t>
            </a:r>
          </a:p>
        </p:txBody>
      </p:sp>
      <p:sp>
        <p:nvSpPr>
          <p:cNvPr id="78851" name="Rectangle 13"/>
          <p:cNvSpPr>
            <a:spLocks noGrp="1" noChangeArrowheads="1"/>
          </p:cNvSpPr>
          <p:nvPr>
            <p:ph type="dt" sz="quarter" idx="1"/>
          </p:nvPr>
        </p:nvSpPr>
        <p:spPr>
          <a:noFill/>
        </p:spPr>
        <p:txBody>
          <a:bodyPr/>
          <a:lstStyle/>
          <a:p>
            <a:r>
              <a:rPr lang="en-US" smtClean="0"/>
              <a:t>[Module Title]</a:t>
            </a:r>
          </a:p>
        </p:txBody>
      </p:sp>
      <p:sp>
        <p:nvSpPr>
          <p:cNvPr id="78852" name="Rectangle 14"/>
          <p:cNvSpPr>
            <a:spLocks noGrp="1" noChangeArrowheads="1"/>
          </p:cNvSpPr>
          <p:nvPr>
            <p:ph type="ftr" sz="quarter" idx="4"/>
          </p:nvPr>
        </p:nvSpPr>
        <p:spPr>
          <a:noFill/>
        </p:spPr>
        <p:txBody>
          <a:bodyPr/>
          <a:lstStyle/>
          <a:p>
            <a:r>
              <a:rPr lang="en-US" smtClean="0"/>
              <a:t>[Rev. # or date] – HP Restricted</a:t>
            </a:r>
          </a:p>
        </p:txBody>
      </p:sp>
      <p:sp>
        <p:nvSpPr>
          <p:cNvPr id="78853" name="Rectangle 2"/>
          <p:cNvSpPr>
            <a:spLocks noChangeAspect="1" noChangeArrowheads="1" noTextEdit="1"/>
          </p:cNvSpPr>
          <p:nvPr>
            <p:ph type="sldImg"/>
          </p:nvPr>
        </p:nvSpPr>
        <p:spPr>
          <a:xfrm>
            <a:off x="1371600" y="352425"/>
            <a:ext cx="4114800" cy="3086100"/>
          </a:xfrm>
          <a:ln/>
        </p:spPr>
      </p:sp>
      <p:sp>
        <p:nvSpPr>
          <p:cNvPr id="78854" name="Rectangle 3"/>
          <p:cNvSpPr>
            <a:spLocks noGrp="1" noChangeArrowheads="1"/>
          </p:cNvSpPr>
          <p:nvPr>
            <p:ph type="body" idx="1"/>
          </p:nvPr>
        </p:nvSpPr>
        <p:spPr>
          <a:xfrm>
            <a:off x="523875" y="3573463"/>
            <a:ext cx="5800725" cy="5307012"/>
          </a:xfrm>
          <a:noFill/>
          <a:ln/>
        </p:spPr>
        <p:txBody>
          <a:bodyPr/>
          <a:lstStyle/>
          <a:p>
            <a:pPr eaLnBrk="1" hangingPunct="1"/>
            <a:r>
              <a:rPr lang="en-US" sz="1000" smtClean="0"/>
              <a:t>The environmental issues facing our planet have received a tremendous amount of visibility recently. Everyone is becoming acutely aware that the planet only has a limited amount of resources and those resources need to be conserved.</a:t>
            </a:r>
          </a:p>
          <a:p>
            <a:pPr eaLnBrk="1" hangingPunct="1"/>
            <a:r>
              <a:rPr lang="en-US" sz="1000" smtClean="0"/>
              <a:t>Compounding the problem is the fact that the cost for those natural resources are sky-rocketing (going up rapidly). During this presentation, we’ll show you exactly why the cost for energy is going up so dramatically.</a:t>
            </a:r>
          </a:p>
          <a:p>
            <a:pPr eaLnBrk="1" hangingPunct="1"/>
            <a:r>
              <a:rPr lang="en-US" sz="1000" smtClean="0"/>
              <a:t>Of course, there is an environmental impact on our planet when we consume resources too quickly. Our ever-increasing use of non-renewable resources leaves little hope for generations that will follow us in the years ahead. And, consuming resources irresponsibly put more carbon into our atmosphere than our planet can sustain. </a:t>
            </a:r>
          </a:p>
          <a:p>
            <a:pPr eaLnBrk="1" hangingPunct="1"/>
            <a:r>
              <a:rPr lang="en-US" sz="1000" smtClean="0"/>
              <a:t>Together we carry a big responsibility to be care-takers of our planet. The good news is: HP has the solutions to help address the problem. Throughout this presentation, we’ll describe to you what HP is doing and what you can do to reduce your energy cost, help conserve resources, and reduce your carbon footprint.</a:t>
            </a:r>
          </a:p>
          <a:p>
            <a:pPr eaLnBrk="1" hangingPunct="1"/>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spect="1" noChangeArrowheads="1" noTextEdit="1"/>
          </p:cNvSpPr>
          <p:nvPr>
            <p:ph type="sldImg"/>
          </p:nvPr>
        </p:nvSpPr>
        <p:spPr>
          <a:xfrm>
            <a:off x="2913063" y="223838"/>
            <a:ext cx="3633787" cy="2725737"/>
          </a:xfrm>
          <a:ln/>
        </p:spPr>
      </p:sp>
      <p:sp>
        <p:nvSpPr>
          <p:cNvPr id="79875" name="Rectangle 3"/>
          <p:cNvSpPr>
            <a:spLocks noGrp="1" noChangeArrowheads="1"/>
          </p:cNvSpPr>
          <p:nvPr>
            <p:ph type="body" idx="1"/>
          </p:nvPr>
        </p:nvSpPr>
        <p:spPr>
          <a:xfrm>
            <a:off x="250825" y="3190875"/>
            <a:ext cx="6292850" cy="5308600"/>
          </a:xfrm>
          <a:noFill/>
          <a:ln/>
        </p:spPr>
        <p:txBody>
          <a:bodyPr/>
          <a:lstStyle/>
          <a:p>
            <a:r>
              <a:rPr lang="en-US" sz="1000" smtClean="0"/>
              <a:t>Why are energy costs going up so dramatically?</a:t>
            </a:r>
          </a:p>
          <a:p>
            <a:r>
              <a:rPr lang="en-US" sz="1000" smtClean="0"/>
              <a:t>Through basic supply and demand economics, we understand that as demand increases and supply decreases, prices tend to rise. And this is exactly what is happening. At the same time Data Centers demand more electricity, the supply of electricity is constrained.</a:t>
            </a:r>
          </a:p>
          <a:p>
            <a:pPr lvl="1"/>
            <a:r>
              <a:rPr lang="en-US" sz="1000" smtClean="0"/>
              <a:t>In the Americas for example, demand for electricity has doubled from 200 to 2005, to the point where Data Centers now consume 1.5% of all electricity in the country.</a:t>
            </a:r>
          </a:p>
          <a:p>
            <a:r>
              <a:rPr lang="en-US" sz="1000" smtClean="0"/>
              <a:t>Compounding the demand for energy is the cost for producing energy has gone up. Four of the main natural resources for producing electricity have seen sharp cost increases. Even countries like France, which get more than have of their electricity from Nuclear have seen price increases.</a:t>
            </a:r>
          </a:p>
          <a:p>
            <a:r>
              <a:rPr lang="en-US" sz="1000" smtClean="0"/>
              <a:t>Coal prices have doubled, Natural Gas prices have quadrupled and even oil &amp; uranium have gone up substantially.</a:t>
            </a:r>
          </a:p>
          <a:p>
            <a:r>
              <a:rPr lang="en-US" sz="1000" smtClean="0"/>
              <a:t>And, the situation doesn’t appear to be getting any better.</a:t>
            </a:r>
          </a:p>
          <a:p>
            <a:pPr lvl="1"/>
            <a:r>
              <a:rPr lang="en-US" sz="1000" smtClean="0"/>
              <a:t>In August of 2007 we saw the highest prices in years for crude oil at close to $80 per barrel.</a:t>
            </a:r>
          </a:p>
          <a:p>
            <a:r>
              <a:rPr lang="en-US" sz="1000" smtClean="0"/>
              <a:t>With no end in sight to increasing energy costs, we have no choice left but to conserve and reduce our insatiable demand.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spect="1" noChangeArrowheads="1" noTextEdit="1"/>
          </p:cNvSpPr>
          <p:nvPr>
            <p:ph type="sldImg"/>
          </p:nvPr>
        </p:nvSpPr>
        <p:spPr>
          <a:xfrm>
            <a:off x="2913063" y="223838"/>
            <a:ext cx="3633787" cy="2725737"/>
          </a:xfrm>
          <a:ln/>
        </p:spPr>
      </p:sp>
      <p:sp>
        <p:nvSpPr>
          <p:cNvPr id="82947" name="Rectangle 3"/>
          <p:cNvSpPr>
            <a:spLocks noGrp="1" noChangeArrowheads="1"/>
          </p:cNvSpPr>
          <p:nvPr>
            <p:ph type="body" idx="1"/>
          </p:nvPr>
        </p:nvSpPr>
        <p:spPr>
          <a:xfrm>
            <a:off x="250825" y="3190875"/>
            <a:ext cx="6292850" cy="5308600"/>
          </a:xfrm>
          <a:noFill/>
          <a:ln/>
        </p:spPr>
        <p:txBody>
          <a:bodyPr/>
          <a:lstStyle/>
          <a:p>
            <a:r>
              <a:rPr lang="en-US" sz="1000" smtClean="0"/>
              <a:t>Regulatory agencies have also gotten involved on a Global Basis. </a:t>
            </a:r>
          </a:p>
          <a:p>
            <a:pPr lvl="1"/>
            <a:r>
              <a:rPr lang="en-US" sz="1000" smtClean="0"/>
              <a:t>In the Americas, Congress passed public law 109-431 ordering the Environmental Protection Agency to study energy consumption in data centers. Hp contributed extensively to this study and the report has been sent back to the US congress.  Additionally, we believe that in 2009, we will see the US require an “Energy Star” type rating for server products. </a:t>
            </a:r>
          </a:p>
          <a:p>
            <a:pPr lvl="1"/>
            <a:r>
              <a:rPr lang="en-US" sz="1000" smtClean="0"/>
              <a:t>In Europe, the Waste Electrical &amp; Electronic Equipment (WEEE) will continue to have strict guidelines for recycling electronics.  Additionally in Europe, there will be more RoHS supplemental requirements for the reduction of hazardous substances.</a:t>
            </a:r>
          </a:p>
          <a:p>
            <a:pPr lvl="1"/>
            <a:r>
              <a:rPr lang="en-US" sz="1000" smtClean="0"/>
              <a:t>In March of 2007, China activated 27 articles to reduce and control pollution to the environment. The State Environmental Protection Administration and multiple other government entities jointly agreed to all 27 articles in an effort to curb pollution in China</a:t>
            </a:r>
          </a:p>
          <a:p>
            <a:r>
              <a:rPr lang="en-US" sz="1000" smtClean="0"/>
              <a:t>In general, the environment is a Global issue effecting every company in any country in the world.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ChangeAspect="1" noChangeArrowheads="1" noTextEdit="1"/>
          </p:cNvSpPr>
          <p:nvPr>
            <p:ph type="sldImg"/>
          </p:nvPr>
        </p:nvSpPr>
        <p:spPr>
          <a:xfrm>
            <a:off x="2916238" y="223838"/>
            <a:ext cx="3633787" cy="2725737"/>
          </a:xfrm>
          <a:ln/>
        </p:spPr>
      </p:sp>
      <p:sp>
        <p:nvSpPr>
          <p:cNvPr id="266243"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ChangeAspect="1" noChangeArrowheads="1" noTextEdit="1"/>
          </p:cNvSpPr>
          <p:nvPr>
            <p:ph type="sldImg"/>
          </p:nvPr>
        </p:nvSpPr>
        <p:spPr>
          <a:xfrm>
            <a:off x="2916238" y="223838"/>
            <a:ext cx="3633787" cy="2725737"/>
          </a:xfrm>
          <a:ln/>
        </p:spPr>
      </p:sp>
      <p:sp>
        <p:nvSpPr>
          <p:cNvPr id="321539"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spect="1" noChangeArrowheads="1" noTextEdit="1"/>
          </p:cNvSpPr>
          <p:nvPr>
            <p:ph type="sldImg"/>
          </p:nvPr>
        </p:nvSpPr>
        <p:spPr>
          <a:xfrm>
            <a:off x="2916238" y="223838"/>
            <a:ext cx="3633787" cy="2725737"/>
          </a:xfrm>
          <a:ln/>
        </p:spPr>
      </p:sp>
      <p:sp>
        <p:nvSpPr>
          <p:cNvPr id="268291" name="Rectangle 3"/>
          <p:cNvSpPr>
            <a:spLocks noGrp="1" noChangeArrowheads="1"/>
          </p:cNvSpPr>
          <p:nvPr>
            <p:ph type="body" idx="1"/>
          </p:nvPr>
        </p:nvSpPr>
        <p:spPr>
          <a:xfrm>
            <a:off x="250825" y="3190875"/>
            <a:ext cx="6292850" cy="5310188"/>
          </a:xfrm>
          <a:noFill/>
          <a:ln/>
        </p:spPr>
        <p:txBody>
          <a:bodyPr/>
          <a:lstStyle/>
          <a:p>
            <a:pPr>
              <a:spcAft>
                <a:spcPts val="600"/>
              </a:spcAft>
            </a:pPr>
            <a:endParaRPr lang="en-US" sz="12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ChangeAspect="1" noChangeArrowheads="1" noTextEdit="1"/>
          </p:cNvSpPr>
          <p:nvPr>
            <p:ph type="sldImg"/>
          </p:nvPr>
        </p:nvSpPr>
        <p:spPr>
          <a:xfrm>
            <a:off x="2916238" y="223838"/>
            <a:ext cx="3633787" cy="2725737"/>
          </a:xfrm>
          <a:ln/>
        </p:spPr>
      </p:sp>
      <p:sp>
        <p:nvSpPr>
          <p:cNvPr id="270339"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12"/>
          <p:cNvSpPr>
            <a:spLocks noGrp="1" noChangeArrowheads="1"/>
          </p:cNvSpPr>
          <p:nvPr>
            <p:ph type="hdr" sz="quarter"/>
          </p:nvPr>
        </p:nvSpPr>
        <p:spPr>
          <a:noFill/>
        </p:spPr>
        <p:txBody>
          <a:bodyPr/>
          <a:lstStyle/>
          <a:p>
            <a:r>
              <a:rPr lang="en-US" smtClean="0"/>
              <a:t>[Course Title]</a:t>
            </a:r>
          </a:p>
        </p:txBody>
      </p:sp>
      <p:sp>
        <p:nvSpPr>
          <p:cNvPr id="83971" name="Rectangle 13"/>
          <p:cNvSpPr>
            <a:spLocks noGrp="1" noChangeArrowheads="1"/>
          </p:cNvSpPr>
          <p:nvPr>
            <p:ph type="dt" sz="quarter" idx="1"/>
          </p:nvPr>
        </p:nvSpPr>
        <p:spPr>
          <a:noFill/>
        </p:spPr>
        <p:txBody>
          <a:bodyPr/>
          <a:lstStyle/>
          <a:p>
            <a:r>
              <a:rPr lang="en-US" smtClean="0"/>
              <a:t>[Module Title]</a:t>
            </a:r>
          </a:p>
        </p:txBody>
      </p:sp>
      <p:sp>
        <p:nvSpPr>
          <p:cNvPr id="83972" name="Rectangle 14"/>
          <p:cNvSpPr>
            <a:spLocks noGrp="1" noChangeArrowheads="1"/>
          </p:cNvSpPr>
          <p:nvPr>
            <p:ph type="ftr" sz="quarter" idx="4"/>
          </p:nvPr>
        </p:nvSpPr>
        <p:spPr>
          <a:noFill/>
        </p:spPr>
        <p:txBody>
          <a:bodyPr/>
          <a:lstStyle/>
          <a:p>
            <a:r>
              <a:rPr lang="en-US" smtClean="0"/>
              <a:t>[Rev. # or date] – HP Restricted</a:t>
            </a:r>
          </a:p>
        </p:txBody>
      </p:sp>
      <p:sp>
        <p:nvSpPr>
          <p:cNvPr id="83973" name="Rectangle 2"/>
          <p:cNvSpPr>
            <a:spLocks noChangeAspect="1" noChangeArrowheads="1" noTextEdit="1"/>
          </p:cNvSpPr>
          <p:nvPr>
            <p:ph type="sldImg"/>
          </p:nvPr>
        </p:nvSpPr>
        <p:spPr>
          <a:xfrm>
            <a:off x="2914650" y="223838"/>
            <a:ext cx="3633788" cy="2725737"/>
          </a:xfrm>
          <a:ln/>
        </p:spPr>
      </p:sp>
      <p:sp>
        <p:nvSpPr>
          <p:cNvPr id="83974" name="Rectangle 3"/>
          <p:cNvSpPr>
            <a:spLocks noGrp="1" noChangeArrowheads="1"/>
          </p:cNvSpPr>
          <p:nvPr>
            <p:ph type="body" idx="1"/>
          </p:nvPr>
        </p:nvSpPr>
        <p:spPr>
          <a:xfrm>
            <a:off x="250825" y="3187700"/>
            <a:ext cx="6294438" cy="5608638"/>
          </a:xfrm>
          <a:noFill/>
          <a:ln/>
        </p:spPr>
        <p:txBody>
          <a:bodyPr/>
          <a:lstStyle/>
          <a:p>
            <a:pPr eaLnBrk="1" hangingPunct="1"/>
            <a:r>
              <a:rPr lang="en-US" sz="2400" smtClean="0"/>
              <a:t>Fix lables, add trend, add 100 w/ft2</a:t>
            </a:r>
          </a:p>
          <a:p>
            <a:pPr eaLnBrk="1" hangingPunct="1"/>
            <a:r>
              <a:rPr lang="en-US" sz="2400" smtClean="0"/>
              <a:t>Operational spend is outstripping acquisition costs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spect="1" noChangeArrowheads="1" noTextEdit="1"/>
          </p:cNvSpPr>
          <p:nvPr>
            <p:ph type="sldImg"/>
          </p:nvPr>
        </p:nvSpPr>
        <p:spPr>
          <a:ln/>
        </p:spPr>
      </p:sp>
      <p:sp>
        <p:nvSpPr>
          <p:cNvPr id="386051" name="Rectangle 3"/>
          <p:cNvSpPr>
            <a:spLocks noGrp="1" noChangeArrowheads="1"/>
          </p:cNvSpPr>
          <p:nvPr>
            <p:ph type="body" idx="1"/>
          </p:nvPr>
        </p:nvSpPr>
        <p:spPr>
          <a:noFill/>
          <a:ln/>
        </p:spPr>
        <p:txBody>
          <a:bodyPr/>
          <a:lstStyle/>
          <a:p>
            <a:r>
              <a:rPr lang="en-US" smtClean="0"/>
              <a:t>EXAMPLE: 1 rack filled with 24, 4P servers uses 12KW</a:t>
            </a:r>
          </a:p>
          <a:p>
            <a:r>
              <a:rPr lang="en-US" smtClean="0"/>
              <a:t>100 Racks @ 12 KWHr = 1,200 KWHrs, 1,200 KWHr power + 1,200 KWHr cooling @ $0.15 per KWHr = $360 / Hr x 8760hrs = $3M </a:t>
            </a:r>
          </a:p>
          <a:p>
            <a:r>
              <a:rPr lang="en-US" smtClean="0"/>
              <a:t>Total power is 2,400 KWHrs x 8760 Hrs=20MWHrs)*</a:t>
            </a:r>
          </a:p>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ChangeAspect="1" noChangeArrowheads="1" noTextEdit="1"/>
          </p:cNvSpPr>
          <p:nvPr>
            <p:ph type="sldImg"/>
          </p:nvPr>
        </p:nvSpPr>
        <p:spPr>
          <a:xfrm>
            <a:off x="2916238" y="223838"/>
            <a:ext cx="3633787" cy="2725737"/>
          </a:xfrm>
          <a:ln/>
        </p:spPr>
      </p:sp>
      <p:sp>
        <p:nvSpPr>
          <p:cNvPr id="273411" name="Rectangle 3"/>
          <p:cNvSpPr>
            <a:spLocks noGrp="1" noChangeArrowheads="1"/>
          </p:cNvSpPr>
          <p:nvPr>
            <p:ph type="body" idx="1"/>
          </p:nvPr>
        </p:nvSpPr>
        <p:spPr>
          <a:xfrm>
            <a:off x="250825" y="3190875"/>
            <a:ext cx="6292850" cy="5310188"/>
          </a:xfrm>
          <a:noFill/>
          <a:ln/>
        </p:spPr>
        <p:txBody>
          <a:bodyPr/>
          <a:lstStyle/>
          <a:p>
            <a:pPr>
              <a:spcAft>
                <a:spcPts val="600"/>
              </a:spcAft>
            </a:pPr>
            <a:r>
              <a:rPr lang="en-US" sz="1200" smtClean="0"/>
              <a:t>*DOE estimate</a:t>
            </a:r>
          </a:p>
          <a:p>
            <a:pPr>
              <a:spcAft>
                <a:spcPts val="600"/>
              </a:spcAft>
            </a:pPr>
            <a:endParaRPr lang="en-US" sz="1200" smtClean="0"/>
          </a:p>
          <a:p>
            <a:pPr>
              <a:spcAft>
                <a:spcPts val="600"/>
              </a:spcAft>
            </a:pPr>
            <a:r>
              <a:rPr lang="en-US" sz="1200" smtClean="0"/>
              <a:t>1 ton equals 2,000 lbs or 2,800 KWhrs or 2.8 MWhrs</a:t>
            </a:r>
          </a:p>
          <a:p>
            <a:pPr>
              <a:spcAft>
                <a:spcPts val="600"/>
              </a:spcAft>
            </a:pPr>
            <a:endParaRPr lang="en-US" sz="1200" smtClean="0"/>
          </a:p>
          <a:p>
            <a:pPr>
              <a:spcAft>
                <a:spcPts val="600"/>
              </a:spcAft>
            </a:pPr>
            <a:r>
              <a:rPr lang="en-US" sz="1200" smtClean="0"/>
              <a:t>300 MW/hr = 2.6 Million MWHrs in a calendar year</a:t>
            </a:r>
          </a:p>
          <a:p>
            <a:pPr>
              <a:spcAft>
                <a:spcPts val="600"/>
              </a:spcAft>
            </a:pPr>
            <a:endParaRPr lang="en-US" sz="1200" smtClean="0"/>
          </a:p>
          <a:p>
            <a:pPr>
              <a:spcAft>
                <a:spcPts val="600"/>
              </a:spcAft>
            </a:pPr>
            <a:r>
              <a:rPr lang="en-US" sz="1200" smtClean="0"/>
              <a:t>2.6 mill / 2.8 = 929,000 tons</a:t>
            </a:r>
          </a:p>
          <a:p>
            <a:pPr>
              <a:spcAft>
                <a:spcPts val="600"/>
              </a:spcAft>
            </a:pPr>
            <a:endParaRPr lang="en-US" sz="1200" smtClean="0"/>
          </a:p>
          <a:p>
            <a:pPr>
              <a:spcAft>
                <a:spcPts val="600"/>
              </a:spcAft>
            </a:pPr>
            <a:r>
              <a:rPr lang="en-US" sz="1200" smtClean="0"/>
              <a:t>61,000,000,000</a:t>
            </a:r>
          </a:p>
          <a:p>
            <a:pPr>
              <a:spcAft>
                <a:spcPts val="600"/>
              </a:spcAft>
            </a:pPr>
            <a:endParaRPr lang="en-US" sz="12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ChangeAspect="1" noChangeArrowheads="1" noTextEdit="1"/>
          </p:cNvSpPr>
          <p:nvPr>
            <p:ph type="sldImg"/>
          </p:nvPr>
        </p:nvSpPr>
        <p:spPr>
          <a:xfrm>
            <a:off x="2913063" y="223838"/>
            <a:ext cx="3633787" cy="2725737"/>
          </a:xfrm>
          <a:ln/>
        </p:spPr>
      </p:sp>
      <p:sp>
        <p:nvSpPr>
          <p:cNvPr id="115715" name="Rectangle 3"/>
          <p:cNvSpPr>
            <a:spLocks noGrp="1" noChangeArrowheads="1"/>
          </p:cNvSpPr>
          <p:nvPr>
            <p:ph type="body" idx="1"/>
          </p:nvPr>
        </p:nvSpPr>
        <p:spPr>
          <a:xfrm>
            <a:off x="250825" y="3190875"/>
            <a:ext cx="6292850" cy="5308600"/>
          </a:xfrm>
          <a:noFill/>
          <a:ln/>
        </p:spPr>
        <p:txBody>
          <a:bodyPr/>
          <a:lstStyle/>
          <a:p>
            <a:r>
              <a:rPr lang="en-US" smtClean="0"/>
              <a:t>Of course, along with saving money, you can also help save the planet.</a:t>
            </a:r>
          </a:p>
          <a:p>
            <a:r>
              <a:rPr lang="en-US" smtClean="0"/>
              <a:t>There are some suprising facts on this slide, so take time to point them out to your audience</a:t>
            </a:r>
          </a:p>
          <a:p>
            <a:pPr lvl="1"/>
            <a:r>
              <a:rPr lang="en-US" smtClean="0"/>
              <a:t>Check slide 29 for detailed documentation on the calculations and references</a:t>
            </a:r>
          </a:p>
          <a:p>
            <a:r>
              <a:rPr lang="en-US" smtClean="0"/>
              <a:t>The important thing to emphasize is that customers can save money, but also feel good about preserving the environment</a:t>
            </a:r>
          </a:p>
          <a:p>
            <a:r>
              <a:rPr lang="en-US" smtClean="0"/>
              <a:t>And, everyone can do their part.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12"/>
          <p:cNvSpPr>
            <a:spLocks noGrp="1" noChangeArrowheads="1"/>
          </p:cNvSpPr>
          <p:nvPr>
            <p:ph type="hdr" sz="quarter"/>
          </p:nvPr>
        </p:nvSpPr>
        <p:spPr>
          <a:noFill/>
        </p:spPr>
        <p:txBody>
          <a:bodyPr/>
          <a:lstStyle/>
          <a:p>
            <a:r>
              <a:rPr lang="en-US" smtClean="0"/>
              <a:t>[Course Title]</a:t>
            </a:r>
          </a:p>
        </p:txBody>
      </p:sp>
      <p:sp>
        <p:nvSpPr>
          <p:cNvPr id="84995" name="Rectangle 13"/>
          <p:cNvSpPr>
            <a:spLocks noGrp="1" noChangeArrowheads="1"/>
          </p:cNvSpPr>
          <p:nvPr>
            <p:ph type="dt" sz="quarter" idx="1"/>
          </p:nvPr>
        </p:nvSpPr>
        <p:spPr>
          <a:noFill/>
        </p:spPr>
        <p:txBody>
          <a:bodyPr/>
          <a:lstStyle/>
          <a:p>
            <a:r>
              <a:rPr lang="en-US" smtClean="0"/>
              <a:t>[Module Title]</a:t>
            </a:r>
          </a:p>
        </p:txBody>
      </p:sp>
      <p:sp>
        <p:nvSpPr>
          <p:cNvPr id="84996" name="Rectangle 14"/>
          <p:cNvSpPr>
            <a:spLocks noGrp="1" noChangeArrowheads="1"/>
          </p:cNvSpPr>
          <p:nvPr>
            <p:ph type="ftr" sz="quarter" idx="4"/>
          </p:nvPr>
        </p:nvSpPr>
        <p:spPr>
          <a:noFill/>
        </p:spPr>
        <p:txBody>
          <a:bodyPr/>
          <a:lstStyle/>
          <a:p>
            <a:r>
              <a:rPr lang="en-US" smtClean="0"/>
              <a:t>[Rev. # or date] – HP Restricted</a:t>
            </a:r>
          </a:p>
        </p:txBody>
      </p:sp>
      <p:sp>
        <p:nvSpPr>
          <p:cNvPr id="84997" name="Rectangle 2"/>
          <p:cNvSpPr>
            <a:spLocks noGrp="1" noRot="1" noChangeArrowheads="1" noTextEdit="1"/>
          </p:cNvSpPr>
          <p:nvPr>
            <p:ph type="sldImg"/>
          </p:nvPr>
        </p:nvSpPr>
        <p:spPr>
          <a:xfrm>
            <a:off x="2916238" y="222250"/>
            <a:ext cx="3636962" cy="2727325"/>
          </a:xfrm>
          <a:ln/>
        </p:spPr>
      </p:sp>
      <p:sp>
        <p:nvSpPr>
          <p:cNvPr id="84998" name="Rectangle 3"/>
          <p:cNvSpPr>
            <a:spLocks noGrp="1" noChangeArrowheads="1"/>
          </p:cNvSpPr>
          <p:nvPr>
            <p:ph type="body" idx="1"/>
          </p:nvPr>
        </p:nvSpPr>
        <p:spPr>
          <a:xfrm>
            <a:off x="250825" y="3189288"/>
            <a:ext cx="6294438" cy="5610225"/>
          </a:xfrm>
          <a:noFill/>
          <a:ln/>
        </p:spPr>
        <p:txBody>
          <a:bodyPr lIns="91429" tIns="45714" rIns="91429" bIns="45714"/>
          <a:lstStyle/>
          <a:p>
            <a:pPr defTabSz="914400" eaLnBrk="1" hangingPunct="1"/>
            <a:r>
              <a:rPr lang="en-US" sz="1000" smtClean="0"/>
              <a:t>On this slide, it is important to explain the HP “Chip to Chiller” concept.  That is; HP has a holistic and comprehensive strategy that addresses all the power conservation opportunities from the small processor chips inside the server, through the servers and BladeSystem products, out to the data center solutions like our EIS products, and finally the large data center air chillers themselves. Unlike our competition that offer point products that reduce energy consumption, HP has a myriad of solutions all working together across the data center value chain to reduce power consumption at every level. </a:t>
            </a:r>
          </a:p>
          <a:p>
            <a:pPr defTabSz="914400" eaLnBrk="1" hangingPunct="1"/>
            <a:r>
              <a:rPr lang="en-US" sz="1000" smtClean="0"/>
              <a:t>Starting with the lower left corner of the slide, HP deploys low power processors inside our servers that help reduce energy consumption. Research we’ve done (power calculator) indicates the processors account for about 30% of the electricity needed to power a server.  By using a 50 watt processor in lieu of a 100 watt processor, HP can save customers 15% (30% x 50%) of the electricity typically needed to run a server.</a:t>
            </a:r>
          </a:p>
          <a:p>
            <a:pPr defTabSz="914400" eaLnBrk="1" hangingPunct="1"/>
            <a:r>
              <a:rPr lang="en-US" sz="1000" smtClean="0"/>
              <a:t>Power Supplies available soon from HP are capable of operating above 90% efficiency at high server utilization. Virtualization reinforces this capability by loading individual servers up to higher utilization rates, thus running the power supply more efficiently.</a:t>
            </a:r>
          </a:p>
          <a:p>
            <a:pPr defTabSz="914400" eaLnBrk="1" hangingPunct="1"/>
            <a:r>
              <a:rPr lang="en-US" sz="1000" smtClean="0"/>
              <a:t>HP has standardized on Small Form Factor 2.5” drives in all of our enterprise level servers. While some of our competition offers the bigger 3.5” drives, HP benefits from the smaller drives because they consume half the power. Reducing the power consumption on every drive from 18 watts down to 9 watts can be substantial for customers that have large rotating storage media requirements.</a:t>
            </a:r>
          </a:p>
          <a:p>
            <a:pPr defTabSz="914400" eaLnBrk="1" hangingPunct="1"/>
            <a:r>
              <a:rPr lang="en-US" sz="1000" smtClean="0"/>
              <a:t>Power Optimized ProLiant Servers take advantage of the previous 3 components and add power manageability software on the 7 models HP offers.  Currently, HP offers these power optimized servers through our configure to order system to customers around the world. According to the HP power calculator, customers can save about 18% on the power required to run a similarly configured “non-energy-optimized” server.  In the future, HP plans to launch BTO server models that will be power optimized and include low power memory to increase customer savings.</a:t>
            </a:r>
          </a:p>
          <a:p>
            <a:pPr defTabSz="914400" eaLnBrk="1" hangingPunct="1"/>
            <a:r>
              <a:rPr lang="en-US" sz="1000" smtClean="0"/>
              <a:t>HP BladeSystem provides a large opportunity for energy savings. IDC recently conducted a side by side comparison of a C class BladeSystem with and equivalent processing configuration of a set of rack mount servers. According to the IDC white paper published publicly, the BladeSystem used 25% less energy &amp; floor space than the rack mount system. The BladeSystem delivers this huge amount of savings through its PARSEC (parallel redundant scalable enclosure cooling) architecture, its revolutionary active cool fans, Dynamic power saver that makes power supplies operate at higher efficiency levels , and its power regulator capability that reduces power consumption of the processors.</a:t>
            </a:r>
          </a:p>
          <a:p>
            <a:pPr defTabSz="914400" eaLnBrk="1" hangingPunct="1"/>
            <a:r>
              <a:rPr lang="en-US" sz="1000" smtClean="0"/>
              <a:t>Power Distribution Racks, Modular Cooling Systems, and High Airflow HP Racks provide additional opportunities for power efficiency. According to the Gartner Group, any rack cabinet using 25kw or more should be liquid cooled. The HP MCS solution provides customers the opportunity to use liquid cooling in data centers without mixing water inside the servers themselves. Additionally, the HP PDR delivers power closer to the server cabinets, therefore reducing energy loss through long cable lines and improving airflow that might be restricted due to under-floor power cable clutter.</a:t>
            </a:r>
          </a:p>
          <a:p>
            <a:pPr defTabSz="914400" eaLnBrk="1" hangingPunct="1"/>
            <a:r>
              <a:rPr lang="en-US" sz="1000" smtClean="0"/>
              <a:t>Insight Power Regulator and iLO 2 provide customers even greater energy saving opportunities through power monitoring features, power capping capabilities, and regulating ability.  Power Regulator comes free with our ProLiant servers and can save customers up to 10% on power consumption in servers. Power capping allows customers to put 40% more servers in the same “power envelope”. Monitoring &amp; measuring gives visibility to precisely how much energy is being utilized, as apposed to using the “name plate rating” on the chassis. </a:t>
            </a:r>
          </a:p>
          <a:p>
            <a:pPr defTabSz="914400" eaLnBrk="1" hangingPunct="1"/>
            <a:r>
              <a:rPr lang="en-US" sz="1000" smtClean="0"/>
              <a:t>Virtualization &amp; Server Consolidation can save customers up to 70% just on the power required to run servers and between 30% &amp; 40% of the entire power required for a data center (since fewer servers need less power for cooling). It works like this: take 4 servers operating at 20% and consolidate those to 1 server operating at 80%. Now, admittedly the processors in that 1 server are more productive &amp; need more energy, but the processors are only 30% of the server electricity draw. So the increase in utilization to 80% only impacts the 30% of power which runs the processors. The total server power consumption increases by only 18% (60% increase x 30% allocated to processors). The original power draw from 4 servers is now only 1.18 server equivalent units—a 70% savings (1.18 virtualized server/4 original servers) - 1 = 70% savings. The virtualized server leverages the same rotating hard drives, mother board, IO slots, memory, fans, and power supplies which account for 70% of the remaining power needed in a server. As a real world example, according to an article in Computerworld by Robert Scheier on September 3, 2007, Microsoft expects to save between 30% and 40% of the power needed to run their entire data center, thanks to virtualization.  And, by the way; BCS has “virtual server environment” (VSE) that allows their servers to achieve the same amount of savings.</a:t>
            </a:r>
          </a:p>
          <a:p>
            <a:pPr defTabSz="914400" eaLnBrk="1" hangingPunct="1"/>
            <a:r>
              <a:rPr lang="en-US" sz="1000" smtClean="0"/>
              <a:t>In June 2007 HP announced Green Storage that provides up to 45% savings on the power and cooling costs for large storage products. With Thin Provisioning, you want a 2TB file system, but only allocate 1TB of physical space. The file system believes it has the full 2TB to work with. Or maybe you want 10 different 2TB file systems (20TB total) and only allocate 10TB for all of them. What happens when you need some more space? Some implementations let you "borrow" space from another location. But, the obvious answer is to grow the physical LUNs (or add a new one) to provide the required space.  Dynamic Capacity Manager works with Microsoft operating system to automatically migrate storage capacity to applications where it’s needed. </a:t>
            </a:r>
          </a:p>
          <a:p>
            <a:pPr defTabSz="914400" eaLnBrk="1" hangingPunct="1"/>
            <a:r>
              <a:rPr lang="en-US" sz="1000" smtClean="0"/>
              <a:t>HP Services and in particular Thermal Zone mapping is unique to HP. It works by creating a 3 dimensional model of how much, how often, and exactly where air conditioners are blasting systems with cold air. The model helps data center managers arrange systems and resources to optimize use of pricy air conditioning. It is a static model however, and does not dynamically change air-conditioning with the addition of new storage or server equipment.</a:t>
            </a:r>
          </a:p>
          <a:p>
            <a:pPr defTabSz="914400" eaLnBrk="1" hangingPunct="1"/>
            <a:r>
              <a:rPr lang="en-US" sz="1000" smtClean="0"/>
              <a:t>To Dynamically change the air-conditioning in data centers customers need the HP Dynamic Smart Cooling. DSC works by spinning up and slowing down computer room air conditioning  units (CRACs) to meet changing heat loads—automatically provisioning cooling capacity to match demand. Coupled with Thermal Assessments, the savings on cooling costs can be as much as 45%.</a:t>
            </a:r>
          </a:p>
          <a:p>
            <a:pPr defTabSz="914400" eaLnBrk="1" hangingPunct="1"/>
            <a:endParaRPr lang="en-US" sz="1000" smtClean="0"/>
          </a:p>
          <a:p>
            <a:pPr defTabSz="914400" eaLnBrk="1" hangingPunct="1"/>
            <a:r>
              <a:rPr lang="en-US" sz="1000" smtClean="0"/>
              <a:t>It is important to point out that customers may want to add all the savings quantified in the green boxes to get some 343% power savings—which is clearly not the case. In fact, all the solutions listed work together and impact each-other to some degree. Deploying DSC for example may require the HP BladeSystem active cool fans to rotate faster to circulate more of the warmer air inside the data center.  However, if customers combine the top 4 solutions (DSC, Mapping, Storage Consolidation, &amp; Server Virtualization) the energy savings can be up to 60%.  Important caveat is that all data centers are different and every customer will experience different savings. But, theoretically HP can help customers cut their data center energy costs in half—or more.  </a:t>
            </a:r>
          </a:p>
          <a:p>
            <a:pPr defTabSz="914400" eaLnBrk="1" hangingPunct="1"/>
            <a:endParaRPr lang="en-US" sz="1000" smtClean="0"/>
          </a:p>
          <a:p>
            <a:pPr defTabSz="914400" eaLnBrk="1" hangingPunct="1"/>
            <a:endParaRPr lang="en-US"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rrowheads="1" noTextEdit="1"/>
          </p:cNvSpPr>
          <p:nvPr>
            <p:ph type="sldImg"/>
          </p:nvPr>
        </p:nvSpPr>
        <p:spPr>
          <a:xfrm>
            <a:off x="2917825" y="222250"/>
            <a:ext cx="3636963" cy="2727325"/>
          </a:xfrm>
          <a:ln/>
        </p:spPr>
      </p:sp>
      <p:sp>
        <p:nvSpPr>
          <p:cNvPr id="87043"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a:r>
              <a:rPr lang="en-US" sz="1000" smtClean="0"/>
              <a:t>HP BladeSystems have several advantages thanks to Thermal Logic</a:t>
            </a:r>
          </a:p>
          <a:p>
            <a:pPr marL="119063" indent="-119063" defTabSz="914400"/>
            <a:r>
              <a:rPr lang="en-US" sz="1000" smtClean="0"/>
              <a:t>According to the White paper that IDC published, Blades can provide a 25% reduction</a:t>
            </a:r>
          </a:p>
          <a:p>
            <a:pPr marL="742950" lvl="1" indent="-285750" defTabSz="914400"/>
            <a:r>
              <a:rPr lang="en-US" sz="1000" smtClean="0"/>
              <a:t>This comes out of both costs to power the blades and the costs to cool the blades.</a:t>
            </a:r>
          </a:p>
          <a:p>
            <a:pPr marL="742950" lvl="1" indent="-285750" defTabSz="914400"/>
            <a:r>
              <a:rPr lang="en-US" sz="1000" smtClean="0"/>
              <a:t>The white paper is available on our HP.com web site.</a:t>
            </a:r>
          </a:p>
          <a:p>
            <a:pPr marL="119063" indent="-119063" defTabSz="914400"/>
            <a:endParaRPr lang="en-US" sz="10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rrowheads="1" noTextEdit="1"/>
          </p:cNvSpPr>
          <p:nvPr>
            <p:ph type="sldImg"/>
          </p:nvPr>
        </p:nvSpPr>
        <p:spPr>
          <a:xfrm>
            <a:off x="2916238" y="222250"/>
            <a:ext cx="3636962" cy="2727325"/>
          </a:xfrm>
          <a:ln/>
        </p:spPr>
      </p:sp>
      <p:sp>
        <p:nvSpPr>
          <p:cNvPr id="88067"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a:r>
              <a:rPr lang="en-US" sz="1000" smtClean="0"/>
              <a:t>Just this summer, on July 25</a:t>
            </a:r>
            <a:r>
              <a:rPr lang="en-US" sz="1000" baseline="30000" smtClean="0"/>
              <a:t>th</a:t>
            </a:r>
            <a:r>
              <a:rPr lang="en-US" sz="1000" smtClean="0"/>
              <a:t>, we activate the WEB site to purchase Energy Optimized servers</a:t>
            </a:r>
          </a:p>
          <a:p>
            <a:pPr marL="119063" indent="-119063" defTabSz="914400"/>
            <a:r>
              <a:rPr lang="en-US" sz="1000" smtClean="0"/>
              <a:t>It’s important to point out that we believe ALL of our servers are energy efficient</a:t>
            </a:r>
          </a:p>
          <a:p>
            <a:pPr marL="742950" lvl="1" indent="-285750" defTabSz="914400"/>
            <a:r>
              <a:rPr lang="en-US" sz="1000" smtClean="0"/>
              <a:t>However, the 7 models listed on this slide are energy “optimized” to further reduce customer’s power consumption</a:t>
            </a:r>
          </a:p>
          <a:p>
            <a:pPr marL="119063" indent="-119063" defTabSz="914400"/>
            <a:r>
              <a:rPr lang="en-US" sz="1000" smtClean="0"/>
              <a:t>According to our internal power calculator, the energy optimized server consumes 18% less power</a:t>
            </a:r>
          </a:p>
          <a:p>
            <a:pPr marL="742950" lvl="1" indent="-285750" defTabSz="914400"/>
            <a:r>
              <a:rPr lang="en-US" sz="1000" smtClean="0"/>
              <a:t>We compared a DL380g5 to an energy optimized DL380g5 with the same number of drives, fans, and memory dimms.</a:t>
            </a:r>
          </a:p>
          <a:p>
            <a:pPr marL="119063" indent="-119063" defTabSz="914400"/>
            <a:endParaRPr lang="en-US" sz="10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spect="1" noChangeArrowheads="1" noTextEdit="1"/>
          </p:cNvSpPr>
          <p:nvPr>
            <p:ph type="sldImg"/>
          </p:nvPr>
        </p:nvSpPr>
        <p:spPr>
          <a:xfrm>
            <a:off x="2913063" y="223838"/>
            <a:ext cx="3633787" cy="2725737"/>
          </a:xfrm>
          <a:ln/>
        </p:spPr>
      </p:sp>
      <p:sp>
        <p:nvSpPr>
          <p:cNvPr id="90115" name="Rectangle 3"/>
          <p:cNvSpPr>
            <a:spLocks noGrp="1" noChangeArrowheads="1"/>
          </p:cNvSpPr>
          <p:nvPr>
            <p:ph type="body" idx="1"/>
          </p:nvPr>
        </p:nvSpPr>
        <p:spPr>
          <a:xfrm>
            <a:off x="250825" y="3190875"/>
            <a:ext cx="6292850" cy="5308600"/>
          </a:xfrm>
          <a:noFill/>
          <a:ln/>
        </p:spPr>
        <p:txBody>
          <a:bodyPr/>
          <a:lstStyle/>
          <a:p>
            <a:r>
              <a:rPr lang="en-US" altLang="zh-TW" sz="1000" smtClean="0"/>
              <a:t>The XP20000 Disk Array - The XP20000 is the latest member in the XP family of enterprise disk arrays. It is an entry-level enterprise, 240 disk drive, 69 TB capacity storage device designed to provide constant data availability and unfailing protection, along with efficient data management solutions, to mission critical environments. </a:t>
            </a:r>
          </a:p>
          <a:p>
            <a:r>
              <a:rPr lang="en-US" altLang="zh-TW" sz="1000" smtClean="0"/>
              <a:t>Thin Provisioning - HP StorageWorks XP Thin Provisioning Software allows you to reduce costs, accelerate your return on investment, and reduce the environmental impact of your XP24000/XP20000 Disk Array by supplying disk storage capacity to your applications from a pool of virtualized storage and by automatically allocating physical capacity as needed. Configure all of the capacity you will need for your XP24000/XP20000 in the future, but only buy the capacity you need today. </a:t>
            </a:r>
          </a:p>
          <a:p>
            <a:r>
              <a:rPr lang="en-US" altLang="zh-TW" sz="1000" smtClean="0"/>
              <a:t>300 GB 15K FC Disk Drive – The XP24000/XP20000/XP12000/XP10000 disk arrays now support a higher performing 300 GB disk drive. This drive offers improved performance at a lower price point per gigabyte. </a:t>
            </a:r>
          </a:p>
          <a:p>
            <a:endParaRPr lang="en-US" altLang="zh-TW" sz="1000" smtClean="0"/>
          </a:p>
          <a:p>
            <a:r>
              <a:rPr lang="en-US" altLang="zh-TW" sz="1000" smtClean="0"/>
              <a:t>Customers can reduce cost and save power by configuring all the capacity they will need in the future, but only buying what they need today</a:t>
            </a:r>
          </a:p>
          <a:p>
            <a:r>
              <a:rPr lang="en-US" altLang="zh-TW" sz="1000" smtClean="0"/>
              <a:t>XP Thin Provisioning automatically allocates physical capacity as it is needed from a single capacity pool</a:t>
            </a:r>
          </a:p>
          <a:p>
            <a:endParaRPr lang="en-US" altLang="zh-TW" sz="1000" smtClean="0"/>
          </a:p>
          <a:p>
            <a:r>
              <a:rPr lang="en-US" altLang="zh-TW" sz="1000" smtClean="0"/>
              <a:t>Assumptions</a:t>
            </a:r>
          </a:p>
          <a:p>
            <a:pPr lvl="1"/>
            <a:r>
              <a:rPr lang="en-US" altLang="zh-TW" sz="1000" smtClean="0"/>
              <a:t>Ave XP config of 40TB, built with 73GB HDD</a:t>
            </a:r>
          </a:p>
          <a:p>
            <a:pPr lvl="1"/>
            <a:r>
              <a:rPr lang="en-US" altLang="zh-TW" sz="1000" smtClean="0"/>
              <a:t>Assume use Thin Provisioning to save 50% of initial disk purchase (only purchase 20TB physical HDD)</a:t>
            </a:r>
          </a:p>
          <a:p>
            <a:pPr lvl="1"/>
            <a:r>
              <a:rPr lang="en-US" altLang="zh-TW" sz="1000" smtClean="0"/>
              <a:t>Max savings with 73GB 15K HDD, power savings lower with 146GB HDD</a:t>
            </a:r>
          </a:p>
          <a:p>
            <a:pPr lvl="1"/>
            <a:r>
              <a:rPr lang="en-US" altLang="zh-TW" sz="1000" smtClean="0"/>
              <a:t>Use average power cost of  $.0928/KWH, cooling factor of 1.4</a:t>
            </a:r>
          </a:p>
          <a:p>
            <a:pPr lvl="1"/>
            <a:r>
              <a:rPr lang="en-US" altLang="zh-TW" sz="1000" smtClean="0"/>
              <a:t>Acquisition cost savings do not include cost of Thin Provisioning license, or savings on Software license cost for titles licensed on raw capacity (Array Mgr, etc)</a:t>
            </a:r>
          </a:p>
          <a:p>
            <a:pPr lvl="1"/>
            <a:endParaRPr lang="en-US" altLang="zh-TW" sz="1000" smtClean="0"/>
          </a:p>
          <a:p>
            <a:r>
              <a:rPr lang="en-US" sz="1000" smtClean="0"/>
              <a:t>Thin Provisioning is an over-provisioning scenario. That is, you want a 2TB file system, but only allocate 1TB of physical space. The file system believes it has the full 2TB to work with. Or maybe you want 10 different 2TB file systems (20TB total) and only alloace 10TB for all of them. What happens when you need some more space? It depends. Some implementations let you "borrow" space from another location. The obvious answer is to grow the physical LUNs (or add a new one) to provide the required space. </a:t>
            </a:r>
          </a:p>
          <a:p>
            <a:r>
              <a:rPr lang="en-US" sz="1000" smtClean="0"/>
              <a:t>Dynamic Capacity manager actually works with the Microsoft (only) operating system to automatically migrate storage capacity where it’s needed.</a:t>
            </a:r>
          </a:p>
          <a:p>
            <a:pPr lvl="1"/>
            <a:endParaRPr lang="en-US" altLang="zh-TW" sz="10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12"/>
          <p:cNvSpPr>
            <a:spLocks noGrp="1" noChangeArrowheads="1"/>
          </p:cNvSpPr>
          <p:nvPr>
            <p:ph type="hdr" sz="quarter"/>
          </p:nvPr>
        </p:nvSpPr>
        <p:spPr>
          <a:noFill/>
        </p:spPr>
        <p:txBody>
          <a:bodyPr/>
          <a:lstStyle/>
          <a:p>
            <a:r>
              <a:rPr lang="en-US" smtClean="0"/>
              <a:t>[Course Title]</a:t>
            </a:r>
          </a:p>
        </p:txBody>
      </p:sp>
      <p:sp>
        <p:nvSpPr>
          <p:cNvPr id="91139" name="Rectangle 13"/>
          <p:cNvSpPr>
            <a:spLocks noGrp="1" noChangeArrowheads="1"/>
          </p:cNvSpPr>
          <p:nvPr>
            <p:ph type="dt" sz="quarter" idx="1"/>
          </p:nvPr>
        </p:nvSpPr>
        <p:spPr>
          <a:noFill/>
        </p:spPr>
        <p:txBody>
          <a:bodyPr/>
          <a:lstStyle/>
          <a:p>
            <a:r>
              <a:rPr lang="en-US" smtClean="0"/>
              <a:t>[Module Title]</a:t>
            </a:r>
          </a:p>
        </p:txBody>
      </p:sp>
      <p:sp>
        <p:nvSpPr>
          <p:cNvPr id="91140" name="Rectangle 14"/>
          <p:cNvSpPr>
            <a:spLocks noGrp="1" noChangeArrowheads="1"/>
          </p:cNvSpPr>
          <p:nvPr>
            <p:ph type="ftr" sz="quarter" idx="4"/>
          </p:nvPr>
        </p:nvSpPr>
        <p:spPr>
          <a:noFill/>
        </p:spPr>
        <p:txBody>
          <a:bodyPr/>
          <a:lstStyle/>
          <a:p>
            <a:r>
              <a:rPr lang="en-US" smtClean="0"/>
              <a:t>[Rev. # or date] – HP Restricted</a:t>
            </a:r>
          </a:p>
        </p:txBody>
      </p:sp>
      <p:sp>
        <p:nvSpPr>
          <p:cNvPr id="91141" name="Rectangle 2"/>
          <p:cNvSpPr>
            <a:spLocks noGrp="1" noRot="1" noChangeArrowheads="1" noTextEdit="1"/>
          </p:cNvSpPr>
          <p:nvPr>
            <p:ph type="sldImg"/>
          </p:nvPr>
        </p:nvSpPr>
        <p:spPr>
          <a:xfrm>
            <a:off x="2916238" y="222250"/>
            <a:ext cx="3636962" cy="2727325"/>
          </a:xfrm>
          <a:ln/>
        </p:spPr>
      </p:sp>
      <p:sp>
        <p:nvSpPr>
          <p:cNvPr id="91142"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eaLnBrk="1" hangingPunct="1"/>
            <a:r>
              <a:rPr lang="en-US" sz="1000" smtClean="0"/>
              <a:t>Important to explain Chip to Chiller logic and meaning—especially for international locations!! This is the first slide we discuss this concept</a:t>
            </a:r>
          </a:p>
          <a:p>
            <a:pPr marL="742950" lvl="1" indent="-285750" defTabSz="914400" eaLnBrk="1" hangingPunct="1"/>
            <a:r>
              <a:rPr lang="en-US" sz="1000" smtClean="0"/>
              <a:t>Chillers are used to cool water and air. Think of them as large air-conditioning units. In the top left you can see a Cooling Tower with a person (me) in the foreground, which gives you an idea of how large the towers are. Water moves through these white pipes and into Chillers that cool Data Centers. Chilled water circulates through the Computer Room Air Conditioner (CRAC), which blows chilled air into your data center.</a:t>
            </a:r>
          </a:p>
          <a:p>
            <a:pPr marL="742950" lvl="1" indent="-285750" defTabSz="914400" eaLnBrk="1" hangingPunct="1"/>
            <a:r>
              <a:rPr lang="en-US" sz="1000" smtClean="0"/>
              <a:t>HP has solutions that we will show you that are so broad that they cover every point from the smallest computer chip inside our servers to the large Air Conditioning units.</a:t>
            </a:r>
          </a:p>
          <a:p>
            <a:pPr marL="119063" indent="-119063" defTabSz="914400" eaLnBrk="1" hangingPunct="1"/>
            <a:endParaRPr lang="en-US" sz="1000" smtClean="0"/>
          </a:p>
          <a:p>
            <a:pPr marL="119063" indent="-119063" defTabSz="914400" eaLnBrk="1" hangingPunct="1"/>
            <a:r>
              <a:rPr lang="en-US" sz="1000" smtClean="0"/>
              <a:t>According to the Uptime Institute 63% of energy to power a typical data center is needed to cool the IT equipment</a:t>
            </a:r>
          </a:p>
          <a:p>
            <a:pPr marL="119063" indent="-119063" defTabSz="914400" eaLnBrk="1" hangingPunct="1"/>
            <a:r>
              <a:rPr lang="en-US" sz="1000" smtClean="0"/>
              <a:t>Of the 35% of power that is used to run IT equipment; servers account for about half or 15% of the whole pie.  Storage is another 40% and the remainder is networking. The source for this data is the May 21</a:t>
            </a:r>
            <a:r>
              <a:rPr lang="en-US" sz="1000" baseline="30000" smtClean="0"/>
              <a:t>st</a:t>
            </a:r>
            <a:r>
              <a:rPr lang="en-US" sz="1000" smtClean="0"/>
              <a:t> 2007 article in NetworkWorld titled, “Green Storage Means Money Saved on Power”. Notice that all the facts have a foot-note that is documented on slide 29.</a:t>
            </a:r>
          </a:p>
          <a:p>
            <a:pPr marL="119063" indent="-119063" defTabSz="914400" eaLnBrk="1" hangingPunct="1"/>
            <a:endParaRPr lang="en-US" sz="10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2"/>
          <p:cNvSpPr>
            <a:spLocks noGrp="1" noChangeArrowheads="1"/>
          </p:cNvSpPr>
          <p:nvPr>
            <p:ph type="hdr" sz="quarter"/>
          </p:nvPr>
        </p:nvSpPr>
        <p:spPr>
          <a:noFill/>
        </p:spPr>
        <p:txBody>
          <a:bodyPr/>
          <a:lstStyle/>
          <a:p>
            <a:r>
              <a:rPr lang="en-US" smtClean="0"/>
              <a:t>[Course Title]</a:t>
            </a:r>
          </a:p>
        </p:txBody>
      </p:sp>
      <p:sp>
        <p:nvSpPr>
          <p:cNvPr id="102403" name="Rectangle 13"/>
          <p:cNvSpPr>
            <a:spLocks noGrp="1" noChangeArrowheads="1"/>
          </p:cNvSpPr>
          <p:nvPr>
            <p:ph type="dt" sz="quarter" idx="1"/>
          </p:nvPr>
        </p:nvSpPr>
        <p:spPr>
          <a:noFill/>
        </p:spPr>
        <p:txBody>
          <a:bodyPr/>
          <a:lstStyle/>
          <a:p>
            <a:r>
              <a:rPr lang="en-US" smtClean="0"/>
              <a:t>[Module Title]</a:t>
            </a:r>
          </a:p>
        </p:txBody>
      </p:sp>
      <p:sp>
        <p:nvSpPr>
          <p:cNvPr id="102404" name="Rectangle 14"/>
          <p:cNvSpPr>
            <a:spLocks noGrp="1" noChangeArrowheads="1"/>
          </p:cNvSpPr>
          <p:nvPr>
            <p:ph type="ftr" sz="quarter" idx="4"/>
          </p:nvPr>
        </p:nvSpPr>
        <p:spPr>
          <a:noFill/>
        </p:spPr>
        <p:txBody>
          <a:bodyPr/>
          <a:lstStyle/>
          <a:p>
            <a:r>
              <a:rPr lang="en-US" smtClean="0"/>
              <a:t>[Rev. # or date] – HP Restricted</a:t>
            </a:r>
          </a:p>
        </p:txBody>
      </p:sp>
      <p:sp>
        <p:nvSpPr>
          <p:cNvPr id="102405" name="Rectangle 2"/>
          <p:cNvSpPr>
            <a:spLocks noChangeAspect="1" noChangeArrowheads="1" noTextEdit="1"/>
          </p:cNvSpPr>
          <p:nvPr>
            <p:ph type="sldImg"/>
          </p:nvPr>
        </p:nvSpPr>
        <p:spPr>
          <a:xfrm>
            <a:off x="2924175" y="260350"/>
            <a:ext cx="3635375" cy="2727325"/>
          </a:xfrm>
          <a:ln/>
        </p:spPr>
      </p:sp>
      <p:sp>
        <p:nvSpPr>
          <p:cNvPr id="102406" name="Rectangle 3"/>
          <p:cNvSpPr>
            <a:spLocks noGrp="1" noChangeArrowheads="1"/>
          </p:cNvSpPr>
          <p:nvPr>
            <p:ph type="body" idx="1"/>
          </p:nvPr>
        </p:nvSpPr>
        <p:spPr>
          <a:xfrm>
            <a:off x="250825" y="3187700"/>
            <a:ext cx="6296025" cy="5611813"/>
          </a:xfrm>
          <a:noFill/>
          <a:ln/>
        </p:spPr>
        <p:txBody>
          <a:bodyPr/>
          <a:lstStyle/>
          <a:p>
            <a:pPr eaLnBrk="1" hangingPunct="1"/>
            <a:r>
              <a:rPr lang="en-GB" sz="1000" smtClean="0"/>
              <a:t>Pick one or two examples &amp; elaborate.</a:t>
            </a:r>
          </a:p>
          <a:p>
            <a:pPr eaLnBrk="1" hangingPunct="1"/>
            <a:r>
              <a:rPr lang="en-GB" sz="1000" smtClean="0"/>
              <a:t>However, best practices can only take you so far, for 2 reasons:</a:t>
            </a:r>
          </a:p>
          <a:p>
            <a:pPr eaLnBrk="1" hangingPunct="1"/>
            <a:r>
              <a:rPr lang="en-GB" sz="1000" smtClean="0"/>
              <a:t> -1, each DC is unique and has its own constraints in terms of room shape, under floor piping etc that are very costly/impossible to change. You simply need to live within these parameters.</a:t>
            </a:r>
          </a:p>
          <a:p>
            <a:pPr eaLnBrk="1" hangingPunct="1"/>
            <a:r>
              <a:rPr lang="en-GB" sz="1000" smtClean="0"/>
              <a:t> -2, the movement of air around the DC is far from intuitive and is very difficult to predict. A simple example is shown on the next slide. </a:t>
            </a:r>
            <a:endParaRPr lang="en-US" sz="10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12"/>
          <p:cNvSpPr>
            <a:spLocks noGrp="1" noChangeArrowheads="1"/>
          </p:cNvSpPr>
          <p:nvPr>
            <p:ph type="hdr" sz="quarter"/>
          </p:nvPr>
        </p:nvSpPr>
        <p:spPr>
          <a:noFill/>
        </p:spPr>
        <p:txBody>
          <a:bodyPr/>
          <a:lstStyle/>
          <a:p>
            <a:r>
              <a:rPr lang="en-US" smtClean="0"/>
              <a:t>[Course Title]</a:t>
            </a:r>
          </a:p>
        </p:txBody>
      </p:sp>
      <p:sp>
        <p:nvSpPr>
          <p:cNvPr id="103427" name="Rectangle 13"/>
          <p:cNvSpPr>
            <a:spLocks noGrp="1" noChangeArrowheads="1"/>
          </p:cNvSpPr>
          <p:nvPr>
            <p:ph type="dt" sz="quarter" idx="1"/>
          </p:nvPr>
        </p:nvSpPr>
        <p:spPr>
          <a:noFill/>
        </p:spPr>
        <p:txBody>
          <a:bodyPr/>
          <a:lstStyle/>
          <a:p>
            <a:r>
              <a:rPr lang="en-US" smtClean="0"/>
              <a:t>[Module Title]</a:t>
            </a:r>
          </a:p>
        </p:txBody>
      </p:sp>
      <p:sp>
        <p:nvSpPr>
          <p:cNvPr id="103428" name="Rectangle 14"/>
          <p:cNvSpPr>
            <a:spLocks noGrp="1" noChangeArrowheads="1"/>
          </p:cNvSpPr>
          <p:nvPr>
            <p:ph type="ftr" sz="quarter" idx="4"/>
          </p:nvPr>
        </p:nvSpPr>
        <p:spPr>
          <a:noFill/>
        </p:spPr>
        <p:txBody>
          <a:bodyPr/>
          <a:lstStyle/>
          <a:p>
            <a:r>
              <a:rPr lang="en-US" smtClean="0"/>
              <a:t>[Rev. # or date] – HP Restricted</a:t>
            </a:r>
          </a:p>
        </p:txBody>
      </p:sp>
      <p:sp>
        <p:nvSpPr>
          <p:cNvPr id="103429" name="Rectangle 2"/>
          <p:cNvSpPr>
            <a:spLocks noGrp="1" noRot="1" noChangeArrowheads="1" noTextEdit="1"/>
          </p:cNvSpPr>
          <p:nvPr>
            <p:ph type="sldImg"/>
          </p:nvPr>
        </p:nvSpPr>
        <p:spPr>
          <a:xfrm>
            <a:off x="2916238" y="222250"/>
            <a:ext cx="3636962" cy="2727325"/>
          </a:xfrm>
          <a:ln/>
        </p:spPr>
      </p:sp>
      <p:sp>
        <p:nvSpPr>
          <p:cNvPr id="103430"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eaLnBrk="1" hangingPunct="1"/>
            <a:r>
              <a:rPr lang="en-US" sz="1000" smtClean="0"/>
              <a:t>Now we move into the data center along our journey from “Chip to Chiller” or more accurately from Chiller to Chip since we are getting closer to the smaller solutions.</a:t>
            </a:r>
          </a:p>
          <a:p>
            <a:pPr marL="119063" indent="-119063" defTabSz="914400" eaLnBrk="1" hangingPunct="1"/>
            <a:endParaRPr lang="en-US" sz="1000" smtClean="0"/>
          </a:p>
          <a:p>
            <a:pPr marL="119063" indent="-119063" defTabSz="914400" eaLnBrk="1" hangingPunct="1"/>
            <a:r>
              <a:rPr lang="en-US" sz="1000" smtClean="0"/>
              <a:t>Gartner Inc. was publicly quoted Data Center News as saying, “any server rack using over 25 killowatts should be liquid cooled”.  By the laws of thermodynamics, we know liquid is a much better medium to transfer heat away from servers—or any thing else. Our Modular Cooling System (MCS) uses Chilled water from the building to dissipate heat out of the rack. The rack is fully enclosed and cold air is circulated in front of the servers. NO liquid actually goes into the servers themselves.</a:t>
            </a:r>
          </a:p>
          <a:p>
            <a:pPr marL="119063" indent="-119063" defTabSz="914400" eaLnBrk="1" hangingPunct="1"/>
            <a:r>
              <a:rPr lang="en-US" sz="1000" smtClean="0"/>
              <a:t>Although we cannot quantify exactly how much saving can be attributed to the MCS, we do know that it is more efficient than using over-provisioned air flow. </a:t>
            </a:r>
          </a:p>
          <a:p>
            <a:pPr marL="119063" indent="-119063" defTabSz="914400" eaLnBrk="1" hangingPunct="1"/>
            <a:r>
              <a:rPr lang="en-US" sz="1000" smtClean="0"/>
              <a:t>Also, in a data center where the air-conditioning is already at full capacity, the MCS may provide an option to cool servers without adding additional Computer Room Air Conditioning Units.</a:t>
            </a:r>
          </a:p>
          <a:p>
            <a:pPr marL="119063" indent="-119063" defTabSz="914400" eaLnBrk="1" hangingPunct="1"/>
            <a:endParaRPr lang="en-US" sz="10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12"/>
          <p:cNvSpPr>
            <a:spLocks noGrp="1" noChangeArrowheads="1"/>
          </p:cNvSpPr>
          <p:nvPr>
            <p:ph type="hdr" sz="quarter"/>
          </p:nvPr>
        </p:nvSpPr>
        <p:spPr>
          <a:noFill/>
        </p:spPr>
        <p:txBody>
          <a:bodyPr/>
          <a:lstStyle/>
          <a:p>
            <a:r>
              <a:rPr lang="en-US" smtClean="0"/>
              <a:t>[Course Title]</a:t>
            </a:r>
          </a:p>
        </p:txBody>
      </p:sp>
      <p:sp>
        <p:nvSpPr>
          <p:cNvPr id="104451" name="Rectangle 13"/>
          <p:cNvSpPr>
            <a:spLocks noGrp="1" noChangeArrowheads="1"/>
          </p:cNvSpPr>
          <p:nvPr>
            <p:ph type="dt" sz="quarter" idx="1"/>
          </p:nvPr>
        </p:nvSpPr>
        <p:spPr>
          <a:noFill/>
        </p:spPr>
        <p:txBody>
          <a:bodyPr/>
          <a:lstStyle/>
          <a:p>
            <a:r>
              <a:rPr lang="en-US" smtClean="0"/>
              <a:t>[Module Title]</a:t>
            </a:r>
          </a:p>
        </p:txBody>
      </p:sp>
      <p:sp>
        <p:nvSpPr>
          <p:cNvPr id="104452" name="Rectangle 14"/>
          <p:cNvSpPr>
            <a:spLocks noGrp="1" noChangeArrowheads="1"/>
          </p:cNvSpPr>
          <p:nvPr>
            <p:ph type="ftr" sz="quarter" idx="4"/>
          </p:nvPr>
        </p:nvSpPr>
        <p:spPr>
          <a:noFill/>
        </p:spPr>
        <p:txBody>
          <a:bodyPr/>
          <a:lstStyle/>
          <a:p>
            <a:r>
              <a:rPr lang="en-US" smtClean="0"/>
              <a:t>[Rev. # or date] – HP Restricted</a:t>
            </a:r>
          </a:p>
        </p:txBody>
      </p:sp>
      <p:sp>
        <p:nvSpPr>
          <p:cNvPr id="104453" name="Rectangle 2"/>
          <p:cNvSpPr>
            <a:spLocks noGrp="1" noRot="1" noChangeArrowheads="1" noTextEdit="1"/>
          </p:cNvSpPr>
          <p:nvPr>
            <p:ph type="sldImg"/>
          </p:nvPr>
        </p:nvSpPr>
        <p:spPr>
          <a:xfrm>
            <a:off x="2916238" y="222250"/>
            <a:ext cx="3636962" cy="2727325"/>
          </a:xfrm>
          <a:ln/>
        </p:spPr>
      </p:sp>
      <p:sp>
        <p:nvSpPr>
          <p:cNvPr id="104454"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eaLnBrk="1" hangingPunct="1"/>
            <a:r>
              <a:rPr lang="en-US" sz="1000" smtClean="0"/>
              <a:t>The important items to show on this slide are the respective floor lay-outs for a typical data center and one that is “right-provisioned</a:t>
            </a:r>
          </a:p>
          <a:p>
            <a:pPr marL="742950" lvl="1" indent="-285750" defTabSz="914400" eaLnBrk="1" hangingPunct="1"/>
            <a:r>
              <a:rPr lang="en-US" sz="1000" smtClean="0"/>
              <a:t>Point out how all the racks in the Conventional mode are blue—which means they have too much air conditioning</a:t>
            </a:r>
          </a:p>
          <a:p>
            <a:pPr marL="742950" lvl="1" indent="-285750" defTabSz="914400" eaLnBrk="1" hangingPunct="1"/>
            <a:r>
              <a:rPr lang="en-US" sz="1000" smtClean="0"/>
              <a:t>See the DSC mode with more yellow and almost red racks—that shows less air-conditioning being applied since it’s not needed.</a:t>
            </a:r>
          </a:p>
          <a:p>
            <a:pPr marL="119063" indent="-119063" defTabSz="914400" eaLnBrk="1" hangingPunct="1"/>
            <a:r>
              <a:rPr lang="en-US" sz="1000" smtClean="0"/>
              <a:t>Bottom-line is: too much energy wasted providing too much cold air throughout data centers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12"/>
          <p:cNvSpPr>
            <a:spLocks noGrp="1" noChangeArrowheads="1"/>
          </p:cNvSpPr>
          <p:nvPr>
            <p:ph type="hdr" sz="quarter"/>
          </p:nvPr>
        </p:nvSpPr>
        <p:spPr>
          <a:noFill/>
        </p:spPr>
        <p:txBody>
          <a:bodyPr/>
          <a:lstStyle/>
          <a:p>
            <a:r>
              <a:rPr lang="en-US" smtClean="0"/>
              <a:t>[Course Title]</a:t>
            </a:r>
          </a:p>
        </p:txBody>
      </p:sp>
      <p:sp>
        <p:nvSpPr>
          <p:cNvPr id="105475" name="Rectangle 13"/>
          <p:cNvSpPr>
            <a:spLocks noGrp="1" noChangeArrowheads="1"/>
          </p:cNvSpPr>
          <p:nvPr>
            <p:ph type="dt" sz="quarter" idx="1"/>
          </p:nvPr>
        </p:nvSpPr>
        <p:spPr>
          <a:noFill/>
        </p:spPr>
        <p:txBody>
          <a:bodyPr/>
          <a:lstStyle/>
          <a:p>
            <a:r>
              <a:rPr lang="en-US" smtClean="0"/>
              <a:t>[Module Title]</a:t>
            </a:r>
          </a:p>
        </p:txBody>
      </p:sp>
      <p:sp>
        <p:nvSpPr>
          <p:cNvPr id="105476" name="Rectangle 14"/>
          <p:cNvSpPr>
            <a:spLocks noGrp="1" noChangeArrowheads="1"/>
          </p:cNvSpPr>
          <p:nvPr>
            <p:ph type="ftr" sz="quarter" idx="4"/>
          </p:nvPr>
        </p:nvSpPr>
        <p:spPr>
          <a:noFill/>
        </p:spPr>
        <p:txBody>
          <a:bodyPr/>
          <a:lstStyle/>
          <a:p>
            <a:r>
              <a:rPr lang="en-US" smtClean="0"/>
              <a:t>[Rev. # or date] – HP Restricted</a:t>
            </a:r>
          </a:p>
        </p:txBody>
      </p:sp>
      <p:sp>
        <p:nvSpPr>
          <p:cNvPr id="105477" name="Rectangle 2"/>
          <p:cNvSpPr>
            <a:spLocks noChangeAspect="1" noChangeArrowheads="1" noTextEdit="1"/>
          </p:cNvSpPr>
          <p:nvPr>
            <p:ph type="sldImg"/>
          </p:nvPr>
        </p:nvSpPr>
        <p:spPr>
          <a:xfrm>
            <a:off x="2911475" y="222250"/>
            <a:ext cx="3636963" cy="2727325"/>
          </a:xfrm>
          <a:ln/>
        </p:spPr>
      </p:sp>
      <p:sp>
        <p:nvSpPr>
          <p:cNvPr id="105478" name="Rectangle 3"/>
          <p:cNvSpPr>
            <a:spLocks noGrp="1" noChangeArrowheads="1"/>
          </p:cNvSpPr>
          <p:nvPr>
            <p:ph type="body" idx="1"/>
          </p:nvPr>
        </p:nvSpPr>
        <p:spPr>
          <a:xfrm>
            <a:off x="250825" y="3189288"/>
            <a:ext cx="6294438" cy="5310187"/>
          </a:xfrm>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ChangeAspect="1" noChangeArrowheads="1" noTextEdit="1"/>
          </p:cNvSpPr>
          <p:nvPr>
            <p:ph type="sldImg"/>
          </p:nvPr>
        </p:nvSpPr>
        <p:spPr>
          <a:xfrm>
            <a:off x="2913063" y="223838"/>
            <a:ext cx="3633787" cy="2725737"/>
          </a:xfrm>
          <a:ln/>
        </p:spPr>
      </p:sp>
      <p:sp>
        <p:nvSpPr>
          <p:cNvPr id="108547" name="Rectangle 3"/>
          <p:cNvSpPr>
            <a:spLocks noGrp="1" noChangeArrowheads="1"/>
          </p:cNvSpPr>
          <p:nvPr>
            <p:ph type="body" idx="1"/>
          </p:nvPr>
        </p:nvSpPr>
        <p:spPr>
          <a:xfrm>
            <a:off x="250825" y="3190875"/>
            <a:ext cx="6292850" cy="5308600"/>
          </a:xfrm>
          <a:noFill/>
          <a:ln/>
        </p:spPr>
        <p:txBody>
          <a:bodyPr/>
          <a:lstStyle/>
          <a:p>
            <a:r>
              <a:rPr lang="en-US" sz="1000" smtClean="0"/>
              <a:t>Price of Quick Assessment is $9600</a:t>
            </a:r>
          </a:p>
          <a:p>
            <a:r>
              <a:rPr lang="en-US" sz="1000" smtClean="0"/>
              <a:t>Intermediate = </a:t>
            </a:r>
            <a:r>
              <a:rPr lang="en-US" sz="1000" smtClean="0">
                <a:solidFill>
                  <a:schemeClr val="hlink"/>
                </a:solidFill>
              </a:rPr>
              <a:t>Price: $10K - $30K (custom)</a:t>
            </a:r>
          </a:p>
          <a:p>
            <a:r>
              <a:rPr lang="en-US" sz="1000" smtClean="0"/>
              <a:t>Comprehensive = </a:t>
            </a:r>
            <a:r>
              <a:rPr lang="en-US" sz="1000" smtClean="0">
                <a:solidFill>
                  <a:schemeClr val="hlink"/>
                </a:solidFill>
              </a:rPr>
              <a:t>Price: $15K - $90K (custom)</a:t>
            </a:r>
          </a:p>
          <a:p>
            <a:endParaRPr lang="en-US" sz="1000" smtClean="0"/>
          </a:p>
          <a:p>
            <a:r>
              <a:rPr lang="en-US" sz="1000" smtClean="0"/>
              <a:t>HP offers customers a range of Data Center Thermal Assessment Services to help manage energy and associated cooling challenges in their data centers. Designed to help customers anticipate how their data center power and cooling needs will grow and change over time, and to assist companies in delivering innovations to realize greater efficiency in their data centers, these services include: </a:t>
            </a:r>
            <a:endParaRPr lang="en-US" sz="1000" b="1" smtClean="0"/>
          </a:p>
          <a:p>
            <a:r>
              <a:rPr lang="en-US" sz="1000" b="1" smtClean="0"/>
              <a:t>Thermal Quick Assessment. </a:t>
            </a:r>
            <a:r>
              <a:rPr lang="en-US" sz="1000" smtClean="0"/>
              <a:t>The Thermal Quick Assessment is an entry-level assessment of the data center power and cooling environment. A gap analysis and a written report are designed to highlight best practices and quick wins tailored for the environment and provide information to help the customer understand how to use data center power and cooling resources more efficiently. This service provides the customer with insight into the potential to achieve cooling-level objectives, be they spot adjustments or adjustment to the overall design. Thermal Quick Assessment services include onsite inspection and a formal report that includes a gap analysis based on data measurements, power usage, and hotspots. </a:t>
            </a:r>
            <a:endParaRPr lang="en-US" sz="1000" b="1" smtClean="0"/>
          </a:p>
          <a:p>
            <a:r>
              <a:rPr lang="en-US" sz="1000" b="1" smtClean="0"/>
              <a:t/>
            </a:r>
            <a:br>
              <a:rPr lang="en-US" sz="1000" b="1" smtClean="0"/>
            </a:br>
            <a:r>
              <a:rPr lang="en-US" sz="1000" b="1" smtClean="0"/>
              <a:t>Thermal Intermediate Assessment.</a:t>
            </a:r>
            <a:r>
              <a:rPr lang="en-US" sz="1000" smtClean="0"/>
              <a:t> This is a wider-ranging solution than the Thermal Quick Assessment and is customized to the client's needs. The Thermal Intermediate Assessment includes all the services provided in a Thermal Quick Assessment plus more sophisticated 2D thermal modeling of below-floor thermal conditions. This assessment identifies airflow patterns beneath the floor as determined by factors such as the placement of air conditioning units, the units' cooling capacity, under-floor obstructions, and perforated panel locations. </a:t>
            </a:r>
            <a:br>
              <a:rPr lang="en-US" sz="1000" smtClean="0"/>
            </a:br>
            <a:r>
              <a:rPr lang="en-US" sz="1000" smtClean="0"/>
              <a:t>The assessment report shows countermeasures for problem areas and models "what-if" scenarios. This level of service is designed to benefit existing or proposed data centers likely to operate at or below 100 watts/sq ft. </a:t>
            </a:r>
            <a:endParaRPr lang="en-US" sz="1000" b="1" smtClean="0"/>
          </a:p>
          <a:p>
            <a:r>
              <a:rPr lang="en-US" sz="1000" b="1" smtClean="0"/>
              <a:t>Thermal Comprehensive Assessment. </a:t>
            </a:r>
            <a:r>
              <a:rPr lang="en-US" sz="1000" smtClean="0"/>
              <a:t>This is a customized service that includes all of the services offered in the Thermal Intermediate Assessment plus 3D modeling of the data center that provides a thermal-dynamic view. It is targeted toward data centers that plan to operate in excess of 100 watts/sq ft and toward high-density computing areas. The HP team collects temperature measurements throughout the data center and then employs modeling tools to create 3D models of specific airflows and cooling conditions in the room. The team also performs Thermal Zone Mapping, providing a view of air conditioner zones of influence throughout the data center using HP proprietary modeling software. This identifies areas that are not adequately covered, areas of overlapping coverage where the best redundancy coverage would be, and areas best suited for the addition of new equipment in the room. In addition, this assessment includes an analysis of the impact of room and rack configuration, infrastructure management practices, and failure scenarios. </a:t>
            </a:r>
          </a:p>
          <a:p>
            <a:endParaRPr lang="en-US" sz="1000" smtClean="0"/>
          </a:p>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noTextEdit="1"/>
          </p:cNvSpPr>
          <p:nvPr>
            <p:ph type="sldImg"/>
          </p:nvPr>
        </p:nvSpPr>
        <p:spPr>
          <a:xfrm>
            <a:off x="2916238" y="222250"/>
            <a:ext cx="3636962" cy="2727325"/>
          </a:xfrm>
          <a:ln/>
        </p:spPr>
      </p:sp>
      <p:sp>
        <p:nvSpPr>
          <p:cNvPr id="114691" name="Rectangle 3"/>
          <p:cNvSpPr>
            <a:spLocks noGrp="1" noChangeArrowheads="1"/>
          </p:cNvSpPr>
          <p:nvPr>
            <p:ph type="body" idx="1"/>
          </p:nvPr>
        </p:nvSpPr>
        <p:spPr>
          <a:xfrm>
            <a:off x="250825" y="3189288"/>
            <a:ext cx="6294438" cy="5610225"/>
          </a:xfrm>
          <a:noFill/>
          <a:ln/>
        </p:spPr>
        <p:txBody>
          <a:bodyPr lIns="91429" tIns="45714" rIns="91429" bIns="45714"/>
          <a:lstStyle/>
          <a:p>
            <a:pPr marL="119063" indent="-119063" defTabSz="914400"/>
            <a:r>
              <a:rPr lang="en-US" smtClean="0"/>
              <a:t>The important thing to point out here is the fact that customers can experience real savings for reducing power &amp; cooling costs</a:t>
            </a:r>
          </a:p>
          <a:p>
            <a:pPr marL="119063" indent="-119063" defTabSz="914400"/>
            <a:r>
              <a:rPr lang="en-US" smtClean="0"/>
              <a:t>Assuming your data center uses about 100 kilowatt-hour of energy, you could reduce that by “up to” 37% savings</a:t>
            </a:r>
          </a:p>
          <a:p>
            <a:pPr marL="742950" lvl="1" indent="-285750" defTabSz="914400"/>
            <a:r>
              <a:rPr lang="en-US" smtClean="0"/>
              <a:t>It’s important to make note that every data center is different and HP cannot guarantee these savings, but it shows customers where the savings opportunities are.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noTextEdit="1"/>
          </p:cNvSpPr>
          <p:nvPr>
            <p:ph type="sldImg"/>
          </p:nvPr>
        </p:nvSpPr>
        <p:spPr>
          <a:xfrm>
            <a:off x="2916238" y="222250"/>
            <a:ext cx="3636962" cy="2727325"/>
          </a:xfrm>
          <a:ln/>
        </p:spPr>
      </p:sp>
      <p:sp>
        <p:nvSpPr>
          <p:cNvPr id="89091" name="Rectangle 3"/>
          <p:cNvSpPr>
            <a:spLocks noGrp="1" noChangeArrowheads="1"/>
          </p:cNvSpPr>
          <p:nvPr>
            <p:ph type="body" idx="1"/>
          </p:nvPr>
        </p:nvSpPr>
        <p:spPr>
          <a:xfrm>
            <a:off x="250825" y="3189288"/>
            <a:ext cx="6292850" cy="5610225"/>
          </a:xfrm>
          <a:noFill/>
          <a:ln/>
        </p:spPr>
        <p:txBody>
          <a:bodyPr lIns="91429" tIns="45714" rIns="91429" bIns="45714"/>
          <a:lstStyle/>
          <a:p>
            <a:pPr marL="119063" indent="-119063" defTabSz="914400">
              <a:lnSpc>
                <a:spcPct val="70000"/>
              </a:lnSpc>
            </a:pPr>
            <a:r>
              <a:rPr lang="en-US" altLang="zh-TW" sz="1000" smtClean="0"/>
              <a:t>Virtualization provides some serious savings opportunity.</a:t>
            </a:r>
          </a:p>
          <a:p>
            <a:pPr marL="119063" indent="-119063" defTabSz="914400">
              <a:lnSpc>
                <a:spcPct val="70000"/>
              </a:lnSpc>
            </a:pPr>
            <a:r>
              <a:rPr lang="en-US" altLang="zh-TW" sz="1000" smtClean="0"/>
              <a:t>It’s important to note that this may have the single biggest impact to reduce the cost to power servers.</a:t>
            </a:r>
          </a:p>
          <a:p>
            <a:pPr marL="742950" lvl="1" indent="-285750" defTabSz="914400">
              <a:lnSpc>
                <a:spcPct val="70000"/>
              </a:lnSpc>
            </a:pPr>
            <a:r>
              <a:rPr lang="en-US" altLang="zh-TW" sz="1000" smtClean="0"/>
              <a:t>Don’t confuse this with the cost to Cool servers that is being reduced by DSC</a:t>
            </a:r>
          </a:p>
          <a:p>
            <a:pPr marL="119063" indent="-119063" defTabSz="914400">
              <a:lnSpc>
                <a:spcPct val="70000"/>
              </a:lnSpc>
            </a:pPr>
            <a:endParaRPr lang="en-US" altLang="zh-TW" sz="1000" smtClean="0"/>
          </a:p>
          <a:p>
            <a:pPr marL="119063" indent="-119063" defTabSz="914400">
              <a:lnSpc>
                <a:spcPct val="70000"/>
              </a:lnSpc>
            </a:pPr>
            <a:r>
              <a:rPr lang="en-US" altLang="zh-TW" sz="1000" smtClean="0"/>
              <a:t>This is a huge opportunity and customers should be taking advantage of this.</a:t>
            </a:r>
          </a:p>
          <a:p>
            <a:pPr marL="119063" indent="-119063" defTabSz="914400">
              <a:lnSpc>
                <a:spcPct val="70000"/>
              </a:lnSpc>
            </a:pPr>
            <a:endParaRPr lang="en-US" altLang="zh-TW" sz="1000" smtClean="0"/>
          </a:p>
          <a:p>
            <a:pPr marL="119063" indent="-119063" defTabSz="914400">
              <a:lnSpc>
                <a:spcPct val="70000"/>
              </a:lnSpc>
            </a:pPr>
            <a:r>
              <a:rPr lang="en-US" altLang="zh-TW" sz="1000" smtClean="0"/>
              <a:t>Examples from our Pan HP Virtualization portfolio.  This is a great example of HP’s “Power of the Portfolio”</a:t>
            </a:r>
          </a:p>
          <a:p>
            <a:pPr marL="119063" indent="-119063" defTabSz="914400">
              <a:lnSpc>
                <a:spcPct val="70000"/>
              </a:lnSpc>
            </a:pPr>
            <a:endParaRPr lang="en-US" altLang="zh-TW" sz="1000" smtClean="0"/>
          </a:p>
          <a:p>
            <a:pPr marL="119063" indent="-119063" defTabSz="914400">
              <a:lnSpc>
                <a:spcPct val="70000"/>
              </a:lnSpc>
            </a:pPr>
            <a:r>
              <a:rPr lang="en-US" altLang="zh-TW" sz="1000" smtClean="0"/>
              <a:t>First we see in the middle HP’s Unified Management capabilities.  A virtual environment needs to be well managed and simple to mange in order to achieve the best agility.</a:t>
            </a:r>
          </a:p>
          <a:p>
            <a:pPr marL="119063" indent="-119063" defTabSz="914400">
              <a:lnSpc>
                <a:spcPct val="70000"/>
              </a:lnSpc>
            </a:pPr>
            <a:endParaRPr lang="en-US" altLang="zh-TW" sz="1000" smtClean="0"/>
          </a:p>
          <a:p>
            <a:pPr marL="119063" indent="-119063" defTabSz="914400">
              <a:lnSpc>
                <a:spcPct val="70000"/>
              </a:lnSpc>
            </a:pPr>
            <a:r>
              <a:rPr lang="en-US" altLang="zh-TW" sz="1000" smtClean="0"/>
              <a:t>The HP Virtual Server Environment for HP Integrity servers lets you  direct your server resources to your highest priority workloads automatically so you can optimize your server Utilization in real time.  VSE creates an environment where virtual servers grow and shrink as business needs change.  .</a:t>
            </a:r>
          </a:p>
          <a:p>
            <a:pPr marL="119063" indent="-119063" defTabSz="914400">
              <a:lnSpc>
                <a:spcPct val="70000"/>
              </a:lnSpc>
            </a:pPr>
            <a:endParaRPr lang="en-US" altLang="zh-TW" sz="1000" smtClean="0"/>
          </a:p>
          <a:p>
            <a:pPr marL="119063" indent="-119063" defTabSz="914400">
              <a:lnSpc>
                <a:spcPct val="70000"/>
              </a:lnSpc>
            </a:pPr>
            <a:r>
              <a:rPr lang="en-US" altLang="zh-TW" sz="1000" smtClean="0"/>
              <a:t>The ProLiant Essentials Virtual Machine Management Pack and ProLiant Essentials Server Migration Pack plug-ins extend HP Systems Insight Manager capabilities to manage virtual machines and are an important part of our Virtualization solution for ProLiant servers.</a:t>
            </a:r>
          </a:p>
          <a:p>
            <a:pPr marL="119063" indent="-119063" defTabSz="914400">
              <a:lnSpc>
                <a:spcPct val="70000"/>
              </a:lnSpc>
            </a:pPr>
            <a:endParaRPr lang="en-US" altLang="zh-TW" sz="1000" smtClean="0"/>
          </a:p>
          <a:p>
            <a:pPr marL="119063" indent="-119063" defTabSz="914400">
              <a:lnSpc>
                <a:spcPct val="70000"/>
              </a:lnSpc>
            </a:pPr>
            <a:r>
              <a:rPr lang="en-US" altLang="zh-TW" sz="1000" smtClean="0"/>
              <a:t>The HP StorageWorks Storage Virtualization System decreases the stress of everyday data management by minimizing the complexity of the SAN and reducing the total cost of storage ownership. The advanced Virtualization technology in the SVS200 simplifies data migration, volume management, and data replication in SAN environments all of which can be managed from one single pane of glass. </a:t>
            </a:r>
          </a:p>
          <a:p>
            <a:pPr marL="119063" indent="-119063" defTabSz="914400">
              <a:lnSpc>
                <a:spcPct val="70000"/>
              </a:lnSpc>
            </a:pPr>
            <a:endParaRPr lang="en-US" altLang="zh-TW" sz="1000" smtClean="0"/>
          </a:p>
          <a:p>
            <a:pPr marL="119063" indent="-119063" defTabSz="914400">
              <a:lnSpc>
                <a:spcPct val="70000"/>
              </a:lnSpc>
            </a:pPr>
            <a:r>
              <a:rPr lang="en-US" altLang="zh-TW" sz="1000" smtClean="0"/>
              <a:t>The HP Virtual Connect architecture for HP BladeSystem lets you cleanly separate the management of server enclosures from LAN and SAN management.  It lets you Add, move, and replace servers in minutes without affecting your LANs or SANs, providing flexibility for the server administrator and relieving SAN and LAN administrators of the need to follow the moving server. </a:t>
            </a:r>
          </a:p>
          <a:p>
            <a:pPr marL="119063" indent="-119063" defTabSz="914400">
              <a:lnSpc>
                <a:spcPct val="70000"/>
              </a:lnSpc>
            </a:pPr>
            <a:endParaRPr lang="en-US" altLang="zh-TW" sz="1000" smtClean="0"/>
          </a:p>
          <a:p>
            <a:pPr marL="119063" indent="-119063" defTabSz="914400">
              <a:lnSpc>
                <a:spcPct val="70000"/>
              </a:lnSpc>
            </a:pPr>
            <a:r>
              <a:rPr lang="en-US" altLang="zh-TW" sz="1000" smtClean="0"/>
              <a:t>Because we’re using Virtualization we can move things around and adjust resources based on changing workloads or demands, we can improve operational availability of a service or application…so customers can also use virtualization as foundational element in a Business Continuity &amp; Availability solution </a:t>
            </a:r>
          </a:p>
          <a:p>
            <a:pPr marL="119063" indent="-119063" defTabSz="914400">
              <a:lnSpc>
                <a:spcPct val="70000"/>
              </a:lnSpc>
            </a:pPr>
            <a:endParaRPr lang="en-US" altLang="zh-TW" sz="1000" smtClean="0"/>
          </a:p>
          <a:p>
            <a:pPr marL="119063" indent="-119063" defTabSz="914400">
              <a:lnSpc>
                <a:spcPct val="70000"/>
              </a:lnSpc>
            </a:pPr>
            <a:r>
              <a:rPr lang="en-US" altLang="zh-TW" sz="1000" smtClean="0"/>
              <a:t>Thin Provisioning is an over-provisioning scenario. That is, you want a 2TB file system, but only allocate 1TB of physical space. The file system believes it has the full 2TB to work with. Or maybe you want 10 different 2TB file systems (20TB total) and only alloace 10TB for all of them. What happens when you need some more space? It depends. Some implementations let you "borrow" space from another location. The obvious answer is to grow the physical LUNs (or add a new one) to provide the required space. </a:t>
            </a:r>
          </a:p>
          <a:p>
            <a:pPr marL="119063" indent="-119063" defTabSz="914400">
              <a:lnSpc>
                <a:spcPct val="70000"/>
              </a:lnSpc>
            </a:pPr>
            <a:r>
              <a:rPr lang="en-US" altLang="zh-TW" sz="1000" smtClean="0"/>
              <a:t>Dynamic Capacity manager actually works with the Microsoft (only) operating system to automatically migrate storage capacity where it’s needed.</a:t>
            </a:r>
          </a:p>
          <a:p>
            <a:pPr marL="119063" indent="-119063" defTabSz="914400">
              <a:lnSpc>
                <a:spcPct val="70000"/>
              </a:lnSpc>
            </a:pPr>
            <a:endParaRPr lang="en-US" altLang="zh-TW" sz="1000" smtClean="0">
              <a:latin typeface="Futura Hv" pitchFamily="34" charset="0"/>
            </a:endParaRPr>
          </a:p>
          <a:p>
            <a:pPr marL="119063" indent="-119063" defTabSz="914400">
              <a:lnSpc>
                <a:spcPct val="70000"/>
              </a:lnSpc>
            </a:pPr>
            <a:r>
              <a:rPr lang="en-US" altLang="zh-TW" sz="1000" smtClean="0">
                <a:latin typeface="Futura Hv" pitchFamily="34" charset="0"/>
              </a:rPr>
              <a:t>EVA Dynamic Capacity Management: </a:t>
            </a:r>
          </a:p>
          <a:p>
            <a:pPr marL="119063" indent="-119063" defTabSz="914400">
              <a:lnSpc>
                <a:spcPct val="70000"/>
              </a:lnSpc>
            </a:pPr>
            <a:r>
              <a:rPr lang="en-US" altLang="zh-TW" sz="1000" smtClean="0"/>
              <a:t>Improves disk utilization improves power efficiency</a:t>
            </a:r>
          </a:p>
          <a:p>
            <a:pPr marL="119063" indent="-119063" defTabSz="914400">
              <a:lnSpc>
                <a:spcPct val="70000"/>
              </a:lnSpc>
            </a:pPr>
            <a:r>
              <a:rPr lang="en-US" altLang="zh-TW" sz="1000" smtClean="0"/>
              <a:t>Raises capacity utilization efficiency by up to 2X</a:t>
            </a:r>
          </a:p>
          <a:p>
            <a:pPr marL="119063" indent="-119063" defTabSz="914400">
              <a:lnSpc>
                <a:spcPct val="70000"/>
              </a:lnSpc>
            </a:pPr>
            <a:r>
              <a:rPr lang="en-US" altLang="zh-TW" sz="1000" smtClean="0"/>
              <a:t>Saves up to 45% on power</a:t>
            </a:r>
          </a:p>
          <a:p>
            <a:pPr marL="119063" indent="-119063" defTabSz="914400">
              <a:lnSpc>
                <a:spcPct val="70000"/>
              </a:lnSpc>
            </a:pPr>
            <a:endParaRPr lang="en-AU" sz="1000" smtClean="0"/>
          </a:p>
          <a:p>
            <a:pPr marL="119063" indent="-119063" defTabSz="914400">
              <a:lnSpc>
                <a:spcPct val="70000"/>
              </a:lnSpc>
            </a:pPr>
            <a:r>
              <a:rPr lang="en-US" altLang="zh-TW" sz="1000" smtClean="0">
                <a:latin typeface="Futura Hv" pitchFamily="34" charset="0"/>
              </a:rPr>
              <a:t>XP Thin Provisioning: </a:t>
            </a:r>
          </a:p>
          <a:p>
            <a:pPr marL="119063" indent="-119063" defTabSz="914400">
              <a:lnSpc>
                <a:spcPct val="70000"/>
              </a:lnSpc>
            </a:pPr>
            <a:r>
              <a:rPr lang="en-US" altLang="zh-TW" sz="1000" smtClean="0"/>
              <a:t>Reduce cost and save power by up to 40% 1 – customer only buys what it needs today</a:t>
            </a:r>
          </a:p>
          <a:p>
            <a:pPr marL="119063" indent="-119063" defTabSz="914400">
              <a:lnSpc>
                <a:spcPct val="70000"/>
              </a:lnSpc>
            </a:pPr>
            <a:r>
              <a:rPr lang="en-US" altLang="zh-TW" sz="1000" smtClean="0"/>
              <a:t>Automatically allocates physical capacity</a:t>
            </a:r>
          </a:p>
          <a:p>
            <a:pPr marL="119063" indent="-119063" defTabSz="914400">
              <a:lnSpc>
                <a:spcPct val="70000"/>
              </a:lnSpc>
            </a:pPr>
            <a:endParaRPr lang="en-US" altLang="zh-TW" sz="1000" smtClean="0"/>
          </a:p>
          <a:p>
            <a:pPr marL="119063" indent="-119063" defTabSz="914400">
              <a:lnSpc>
                <a:spcPct val="70000"/>
              </a:lnSpc>
            </a:pPr>
            <a:endParaRPr lang="zh-TW" altLang="en-US" sz="10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ChangeAspect="1" noChangeArrowheads="1" noTextEdit="1"/>
          </p:cNvSpPr>
          <p:nvPr>
            <p:ph type="sldImg"/>
          </p:nvPr>
        </p:nvSpPr>
        <p:spPr>
          <a:xfrm>
            <a:off x="2913063" y="223838"/>
            <a:ext cx="3633787" cy="2725737"/>
          </a:xfrm>
          <a:ln/>
        </p:spPr>
      </p:sp>
      <p:sp>
        <p:nvSpPr>
          <p:cNvPr id="280579" name="Rectangle 3"/>
          <p:cNvSpPr>
            <a:spLocks noGrp="1" noChangeArrowheads="1"/>
          </p:cNvSpPr>
          <p:nvPr>
            <p:ph type="body" idx="1"/>
          </p:nvPr>
        </p:nvSpPr>
        <p:spPr>
          <a:xfrm>
            <a:off x="250825" y="3192463"/>
            <a:ext cx="6292850" cy="5310187"/>
          </a:xfrm>
          <a:noFill/>
          <a:ln/>
        </p:spPr>
        <p:txBody>
          <a:bodyPr/>
          <a:lstStyle/>
          <a:p>
            <a:pPr>
              <a:lnSpc>
                <a:spcPct val="80000"/>
              </a:lnSpc>
            </a:pPr>
            <a:endParaRPr lang="en-US" sz="10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ChangeAspect="1" noChangeArrowheads="1" noTextEdit="1"/>
          </p:cNvSpPr>
          <p:nvPr>
            <p:ph type="sldImg"/>
          </p:nvPr>
        </p:nvSpPr>
        <p:spPr>
          <a:xfrm>
            <a:off x="2916238" y="223838"/>
            <a:ext cx="3633787" cy="2725737"/>
          </a:xfrm>
          <a:ln/>
        </p:spPr>
      </p:sp>
      <p:sp>
        <p:nvSpPr>
          <p:cNvPr id="282627"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ChangeAspect="1" noChangeArrowheads="1" noTextEdit="1"/>
          </p:cNvSpPr>
          <p:nvPr>
            <p:ph type="sldImg"/>
          </p:nvPr>
        </p:nvSpPr>
        <p:spPr>
          <a:xfrm>
            <a:off x="2916238" y="223838"/>
            <a:ext cx="3633787" cy="2725737"/>
          </a:xfrm>
          <a:ln/>
        </p:spPr>
      </p:sp>
      <p:sp>
        <p:nvSpPr>
          <p:cNvPr id="284675" name="Rectangle 3"/>
          <p:cNvSpPr>
            <a:spLocks noGrp="1" noChangeArrowheads="1"/>
          </p:cNvSpPr>
          <p:nvPr>
            <p:ph type="body" idx="1"/>
          </p:nvPr>
        </p:nvSpPr>
        <p:spPr>
          <a:xfrm>
            <a:off x="250825" y="3190875"/>
            <a:ext cx="6292850" cy="5310188"/>
          </a:xfrm>
          <a:noFill/>
          <a:ln/>
        </p:spPr>
        <p:txBody>
          <a:bodyPr lIns="89564" tIns="44780" rIns="89564" bIns="44780"/>
          <a:lstStyle/>
          <a:p>
            <a:pPr lvl="1">
              <a:spcAft>
                <a:spcPts val="600"/>
              </a:spcAft>
            </a:pPr>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ChangeAspect="1" noChangeArrowheads="1" noTextEdit="1"/>
          </p:cNvSpPr>
          <p:nvPr>
            <p:ph type="sldImg"/>
          </p:nvPr>
        </p:nvSpPr>
        <p:spPr>
          <a:xfrm>
            <a:off x="2916238" y="223838"/>
            <a:ext cx="3633787" cy="2725737"/>
          </a:xfrm>
          <a:ln/>
        </p:spPr>
      </p:sp>
      <p:sp>
        <p:nvSpPr>
          <p:cNvPr id="286723"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2"/>
          <p:cNvSpPr>
            <a:spLocks noChangeAspect="1" noChangeArrowheads="1" noTextEdit="1"/>
          </p:cNvSpPr>
          <p:nvPr>
            <p:ph type="sldImg"/>
          </p:nvPr>
        </p:nvSpPr>
        <p:spPr>
          <a:xfrm>
            <a:off x="2916238" y="223838"/>
            <a:ext cx="3633787" cy="2725737"/>
          </a:xfrm>
          <a:ln/>
        </p:spPr>
      </p:sp>
      <p:sp>
        <p:nvSpPr>
          <p:cNvPr id="319491"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ChangeAspect="1" noChangeArrowheads="1" noTextEdit="1"/>
          </p:cNvSpPr>
          <p:nvPr>
            <p:ph type="sldImg"/>
          </p:nvPr>
        </p:nvSpPr>
        <p:spPr>
          <a:xfrm>
            <a:off x="2916238" y="223838"/>
            <a:ext cx="3633787" cy="2725737"/>
          </a:xfrm>
          <a:ln/>
        </p:spPr>
      </p:sp>
      <p:sp>
        <p:nvSpPr>
          <p:cNvPr id="288771" name="Rectangle 3"/>
          <p:cNvSpPr>
            <a:spLocks noGrp="1" noChangeArrowheads="1"/>
          </p:cNvSpPr>
          <p:nvPr>
            <p:ph type="body" idx="1"/>
          </p:nvPr>
        </p:nvSpPr>
        <p:spPr>
          <a:xfrm>
            <a:off x="250825" y="3190875"/>
            <a:ext cx="6292850" cy="5310188"/>
          </a:xfrm>
          <a:noFill/>
          <a:ln/>
        </p:spPr>
        <p:txBody>
          <a:bodyPr/>
          <a:lstStyle/>
          <a:p>
            <a:pPr>
              <a:spcAft>
                <a:spcPts val="600"/>
              </a:spcAft>
            </a:pPr>
            <a:endParaRPr lang="en-US" sz="12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spect="1" noChangeArrowheads="1" noTextEdit="1"/>
          </p:cNvSpPr>
          <p:nvPr>
            <p:ph type="sldImg"/>
          </p:nvPr>
        </p:nvSpPr>
        <p:spPr>
          <a:xfrm>
            <a:off x="2916238" y="223838"/>
            <a:ext cx="3633787" cy="2725737"/>
          </a:xfrm>
          <a:ln/>
        </p:spPr>
      </p:sp>
      <p:sp>
        <p:nvSpPr>
          <p:cNvPr id="290819"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4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ChangeAspect="1" noChangeArrowheads="1" noTextEdit="1"/>
          </p:cNvSpPr>
          <p:nvPr>
            <p:ph type="sldImg"/>
          </p:nvPr>
        </p:nvSpPr>
        <p:spPr>
          <a:xfrm>
            <a:off x="2916238" y="223838"/>
            <a:ext cx="3633787" cy="2725737"/>
          </a:xfrm>
          <a:ln/>
        </p:spPr>
      </p:sp>
      <p:sp>
        <p:nvSpPr>
          <p:cNvPr id="367619"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4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spect="1" noChangeArrowheads="1" noTextEdit="1"/>
          </p:cNvSpPr>
          <p:nvPr>
            <p:ph type="sldImg"/>
          </p:nvPr>
        </p:nvSpPr>
        <p:spPr>
          <a:xfrm>
            <a:off x="2916238" y="223838"/>
            <a:ext cx="3633787" cy="2725737"/>
          </a:xfrm>
          <a:ln/>
        </p:spPr>
      </p:sp>
      <p:sp>
        <p:nvSpPr>
          <p:cNvPr id="292867"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spect="1" noChangeArrowheads="1" noTextEdit="1"/>
          </p:cNvSpPr>
          <p:nvPr>
            <p:ph type="sldImg"/>
          </p:nvPr>
        </p:nvSpPr>
        <p:spPr>
          <a:xfrm>
            <a:off x="2916238" y="223838"/>
            <a:ext cx="3633787" cy="2725737"/>
          </a:xfrm>
          <a:ln/>
        </p:spPr>
      </p:sp>
      <p:sp>
        <p:nvSpPr>
          <p:cNvPr id="294915"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spect="1" noChangeArrowheads="1" noTextEdit="1"/>
          </p:cNvSpPr>
          <p:nvPr>
            <p:ph type="sldImg"/>
          </p:nvPr>
        </p:nvSpPr>
        <p:spPr>
          <a:xfrm>
            <a:off x="2916238" y="223838"/>
            <a:ext cx="3633787" cy="2725737"/>
          </a:xfrm>
          <a:ln/>
        </p:spPr>
      </p:sp>
      <p:sp>
        <p:nvSpPr>
          <p:cNvPr id="303107"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ChangeAspect="1" noChangeArrowheads="1" noTextEdit="1"/>
          </p:cNvSpPr>
          <p:nvPr>
            <p:ph type="sldImg"/>
          </p:nvPr>
        </p:nvSpPr>
        <p:spPr>
          <a:xfrm>
            <a:off x="2916238" y="223838"/>
            <a:ext cx="3633787" cy="2725737"/>
          </a:xfrm>
          <a:ln/>
        </p:spPr>
      </p:sp>
      <p:sp>
        <p:nvSpPr>
          <p:cNvPr id="305155"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ChangeAspect="1" noChangeArrowheads="1" noTextEdit="1"/>
          </p:cNvSpPr>
          <p:nvPr>
            <p:ph type="sldImg"/>
          </p:nvPr>
        </p:nvSpPr>
        <p:spPr>
          <a:xfrm>
            <a:off x="2916238" y="223838"/>
            <a:ext cx="3633787" cy="2725737"/>
          </a:xfrm>
          <a:ln/>
        </p:spPr>
      </p:sp>
      <p:sp>
        <p:nvSpPr>
          <p:cNvPr id="307203"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ChangeAspect="1" noChangeArrowheads="1" noTextEdit="1"/>
          </p:cNvSpPr>
          <p:nvPr>
            <p:ph type="sldImg"/>
          </p:nvPr>
        </p:nvSpPr>
        <p:spPr>
          <a:xfrm>
            <a:off x="2921000" y="260350"/>
            <a:ext cx="3633788" cy="2725738"/>
          </a:xfr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ChangeAspect="1" noChangeArrowheads="1" noTextEdit="1"/>
          </p:cNvSpPr>
          <p:nvPr>
            <p:ph type="sldImg"/>
          </p:nvPr>
        </p:nvSpPr>
        <p:spPr>
          <a:xfrm>
            <a:off x="2916238" y="223838"/>
            <a:ext cx="3633787" cy="2725737"/>
          </a:xfrm>
          <a:ln/>
        </p:spPr>
      </p:sp>
      <p:sp>
        <p:nvSpPr>
          <p:cNvPr id="296963"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ChangeAspect="1" noChangeArrowheads="1" noTextEdit="1"/>
          </p:cNvSpPr>
          <p:nvPr>
            <p:ph type="sldImg"/>
          </p:nvPr>
        </p:nvSpPr>
        <p:spPr>
          <a:xfrm>
            <a:off x="2916238" y="223838"/>
            <a:ext cx="3633787" cy="2725737"/>
          </a:xfrm>
          <a:ln/>
        </p:spPr>
      </p:sp>
      <p:sp>
        <p:nvSpPr>
          <p:cNvPr id="299011"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ChangeAspect="1" noChangeArrowheads="1" noTextEdit="1"/>
          </p:cNvSpPr>
          <p:nvPr>
            <p:ph type="sldImg"/>
          </p:nvPr>
        </p:nvSpPr>
        <p:spPr>
          <a:xfrm>
            <a:off x="2916238" y="223838"/>
            <a:ext cx="3633787" cy="2725737"/>
          </a:xfrm>
          <a:ln/>
        </p:spPr>
      </p:sp>
      <p:sp>
        <p:nvSpPr>
          <p:cNvPr id="301059"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ChangeAspect="1" noChangeArrowheads="1" noTextEdit="1"/>
          </p:cNvSpPr>
          <p:nvPr>
            <p:ph type="sldImg"/>
          </p:nvPr>
        </p:nvSpPr>
        <p:spPr>
          <a:xfrm>
            <a:off x="2921000" y="258763"/>
            <a:ext cx="3638550" cy="2728912"/>
          </a:xfrm>
          <a:ln/>
        </p:spPr>
      </p:sp>
      <p:sp>
        <p:nvSpPr>
          <p:cNvPr id="372739" name="Rectangle 3"/>
          <p:cNvSpPr>
            <a:spLocks noGrp="1" noChangeArrowheads="1"/>
          </p:cNvSpPr>
          <p:nvPr>
            <p:ph type="body" idx="1"/>
          </p:nvPr>
        </p:nvSpPr>
        <p:spPr>
          <a:xfrm>
            <a:off x="250825" y="3190875"/>
            <a:ext cx="6292850" cy="5607050"/>
          </a:xfrm>
          <a:noFill/>
          <a:ln/>
        </p:spPr>
        <p:txBody>
          <a:bodyPr/>
          <a:lstStyle/>
          <a:p>
            <a:pPr>
              <a:spcAft>
                <a:spcPts val="600"/>
              </a:spcAft>
            </a:pPr>
            <a:r>
              <a:rPr lang="de-DE" sz="1200" smtClean="0"/>
              <a:t>HP has one of the largest and most complex supply chains in the IT sector.</a:t>
            </a:r>
          </a:p>
          <a:p>
            <a:pPr>
              <a:spcAft>
                <a:spcPts val="600"/>
              </a:spcAft>
            </a:pPr>
            <a:r>
              <a:rPr lang="de-DE" sz="1200" smtClean="0"/>
              <a:t>We purchase materials and components as well as manufacturing and distribution services from suppliers located all over the world.</a:t>
            </a:r>
          </a:p>
          <a:p>
            <a:pPr>
              <a:spcAft>
                <a:spcPts val="600"/>
              </a:spcAft>
            </a:pPr>
            <a:r>
              <a:rPr lang="de-DE" sz="1200" smtClean="0"/>
              <a:t>These suppliers have more than 1,000 manufacturing sites worldwide.</a:t>
            </a:r>
          </a:p>
          <a:p>
            <a:pPr>
              <a:spcAft>
                <a:spcPts val="600"/>
              </a:spcAft>
            </a:pPr>
            <a:r>
              <a:rPr lang="de-DE" sz="1200" smtClean="0"/>
              <a:t>HP is conducting supplier audits in the Asia Pacific and Japan region, China, Latin America and Central Europe.</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spect="1" noChangeArrowheads="1" noTextEdit="1"/>
          </p:cNvSpPr>
          <p:nvPr>
            <p:ph type="sldImg"/>
          </p:nvPr>
        </p:nvSpPr>
        <p:spPr>
          <a:xfrm>
            <a:off x="2916238" y="223838"/>
            <a:ext cx="3633787" cy="2725737"/>
          </a:xfrm>
          <a:ln/>
        </p:spPr>
      </p:sp>
      <p:sp>
        <p:nvSpPr>
          <p:cNvPr id="380931" name="Rectangle 3"/>
          <p:cNvSpPr>
            <a:spLocks noGrp="1" noChangeArrowheads="1"/>
          </p:cNvSpPr>
          <p:nvPr>
            <p:ph type="body" idx="1"/>
          </p:nvPr>
        </p:nvSpPr>
        <p:spPr>
          <a:xfrm>
            <a:off x="250825" y="3190875"/>
            <a:ext cx="6292850" cy="5310188"/>
          </a:xfrm>
          <a:noFill/>
          <a:ln/>
        </p:spPr>
        <p:txBody>
          <a:bodyPr/>
          <a:lstStyle/>
          <a:p>
            <a:pPr>
              <a:spcAft>
                <a:spcPts val="600"/>
              </a:spcAft>
            </a:pPr>
            <a:r>
              <a:rPr lang="en-US" sz="1200" smtClean="0"/>
              <a:t>HP conducts regular supplier audits and site visits to ensure alignment with our environmental, occupational, health and safety, labor and human rights, and ethics standards. </a:t>
            </a:r>
          </a:p>
          <a:p>
            <a:pPr>
              <a:spcAft>
                <a:spcPts val="600"/>
              </a:spcAft>
            </a:pPr>
            <a:r>
              <a:rPr lang="en-US" sz="1200" smtClean="0"/>
              <a:t>Suppliers must demonstrate progress in a reasonable amount of time, and depending on the seriousness of a code violation, suppliers can and will be terminated.</a:t>
            </a:r>
          </a:p>
          <a:p>
            <a:pPr>
              <a:spcAft>
                <a:spcPts val="600"/>
              </a:spcAft>
            </a:pPr>
            <a:r>
              <a:rPr lang="en-US" sz="1200" smtClean="0"/>
              <a:t>In 2006, we introduced new programs to train suppliers in processes to meet our standards.</a:t>
            </a:r>
          </a:p>
          <a:p>
            <a:pPr>
              <a:spcAft>
                <a:spcPts val="600"/>
              </a:spcAft>
            </a:pPr>
            <a:r>
              <a:rPr lang="en-US" sz="1200" smtClean="0"/>
              <a:t>We prioritize suppliers for review, self-assessment, audits and capability-building programs based on risk categories including location, process, relationships and company information. We then focus on high-risk suppliers.</a:t>
            </a:r>
          </a:p>
          <a:p>
            <a:pPr>
              <a:spcAft>
                <a:spcPts val="600"/>
              </a:spcAft>
            </a:pPr>
            <a:r>
              <a:rPr lang="en-US" sz="1200" smtClean="0"/>
              <a:t>By the end of 2006, we had introduced our supplier SER program to 557 suppliers. Of those, 445 had completed self-assessments and 115 had been audited at 254 sites in Brazil, China, Czech Republic, Hungary, India, Indonesia, Korea, Malaysia, Mexico, Philippines, Poland, Singapore, Taiwan and Thailand.</a:t>
            </a:r>
          </a:p>
          <a:p>
            <a:pPr>
              <a:spcAft>
                <a:spcPts val="600"/>
              </a:spcAft>
            </a:pPr>
            <a:r>
              <a:rPr lang="en-US" sz="1200" smtClean="0"/>
              <a:t>In 2007, our goal is to audit an additional 45 suppliers and conduct new and follow-up verification audits at 100 sites.</a:t>
            </a:r>
          </a:p>
          <a:p>
            <a:pPr>
              <a:spcAft>
                <a:spcPts val="600"/>
              </a:spcAft>
            </a:pPr>
            <a:r>
              <a:rPr lang="en-US" sz="1200" smtClean="0"/>
              <a:t>HP plays a lead role in the Europe-based Global e-Sustainability Initiative and the Global Monitoring Standards Project, which are developing a global certification process for supply-chain auditors.</a:t>
            </a:r>
          </a:p>
          <a:p>
            <a:pPr>
              <a:spcAft>
                <a:spcPts val="600"/>
              </a:spcAft>
            </a:pPr>
            <a:r>
              <a:rPr lang="en-US" sz="1200" smtClean="0"/>
              <a:t>Suppliers must complete detailed, factory-level assessments and audits on labor practices, health and safety, environment, ethics and management systems to ensure conformity to our code.</a:t>
            </a:r>
          </a:p>
          <a:p>
            <a:pPr>
              <a:spcAft>
                <a:spcPts val="600"/>
              </a:spcAft>
            </a:pPr>
            <a:r>
              <a:rPr lang="en-US" sz="1200" smtClean="0"/>
              <a:t>We require that all suppliers comply with all local, regional, national and international laws. This is non-negotiable for HP and every supplier must demonstrate knowledge and compliance.</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ChangeAspect="1" noChangeArrowheads="1" noTextEdit="1"/>
          </p:cNvSpPr>
          <p:nvPr>
            <p:ph type="sldImg"/>
          </p:nvPr>
        </p:nvSpPr>
        <p:spPr>
          <a:xfrm>
            <a:off x="2916238" y="223838"/>
            <a:ext cx="3633787" cy="2725737"/>
          </a:xfrm>
          <a:ln/>
        </p:spPr>
      </p:sp>
      <p:sp>
        <p:nvSpPr>
          <p:cNvPr id="385027" name="Rectangle 3"/>
          <p:cNvSpPr>
            <a:spLocks noGrp="1" noChangeArrowheads="1"/>
          </p:cNvSpPr>
          <p:nvPr>
            <p:ph type="body" idx="1"/>
          </p:nvPr>
        </p:nvSpPr>
        <p:spPr>
          <a:xfrm>
            <a:off x="250825" y="3190875"/>
            <a:ext cx="6292850" cy="5310188"/>
          </a:xfrm>
          <a:noFill/>
          <a:ln/>
        </p:spPr>
        <p:txBody>
          <a:bodyPr/>
          <a:lstStyle/>
          <a:p>
            <a:pPr>
              <a:spcAft>
                <a:spcPts val="600"/>
              </a:spcAft>
            </a:pPr>
            <a:r>
              <a:rPr lang="en-US" sz="1200" smtClean="0"/>
              <a:t>One of our long-term commitments is to help our suppliers reduce their environmental footprint.</a:t>
            </a:r>
          </a:p>
          <a:p>
            <a:pPr>
              <a:spcAft>
                <a:spcPts val="600"/>
              </a:spcAft>
            </a:pPr>
            <a:r>
              <a:rPr lang="en-US" sz="1200" smtClean="0"/>
              <a:t>Suppliers must have policies covering energy efficiency, hazardous materials, information and labeling, manufacturing, packaging, and product recycling.</a:t>
            </a:r>
          </a:p>
          <a:p>
            <a:pPr>
              <a:spcAft>
                <a:spcPts val="600"/>
              </a:spcAft>
            </a:pPr>
            <a:r>
              <a:rPr lang="en-US" sz="1200" smtClean="0"/>
              <a:t>HP reduces the environmental impact of our own and our suppliers’ products through design, sourcing of raw materials, manufacturing, distribution, use and product end-of-life.</a:t>
            </a:r>
          </a:p>
          <a:p>
            <a:pPr lvl="1">
              <a:spcAft>
                <a:spcPts val="600"/>
              </a:spcAft>
            </a:pPr>
            <a:r>
              <a:rPr lang="en-US" sz="1200" smtClean="0"/>
              <a:t>Materials: HP suppliers sign contracts committing them to the Electronic Industry Code of Conduct (EICC) and HP’s General Specification for the Environment (GSE), which restricts materials that can be used in HP products. Legislation regarding hazardous substance restrictions, such as the EU Restriction of Hazardous Substances (RoHS) directive, has also required us to substitute materials. </a:t>
            </a:r>
          </a:p>
          <a:p>
            <a:pPr lvl="1">
              <a:spcAft>
                <a:spcPts val="600"/>
              </a:spcAft>
            </a:pPr>
            <a:r>
              <a:rPr lang="en-US" sz="1200" smtClean="0"/>
              <a:t>Transportation: HP works with suppliers through the Clean Cargo Group and Green Freight Group to enhance overall environmental performance of the transportation industry. Over the past decade, HP has decreased reliance on air transportation services and increased use of ocean freight. </a:t>
            </a:r>
          </a:p>
          <a:p>
            <a:pPr lvl="1">
              <a:spcAft>
                <a:spcPts val="600"/>
              </a:spcAft>
            </a:pPr>
            <a:r>
              <a:rPr lang="en-US" sz="1200" smtClean="0"/>
              <a:t>Packaging: HP implements efficient packaging and logistics to decrease cost, fuel consumption and impact.</a:t>
            </a:r>
          </a:p>
          <a:p>
            <a:pPr lvl="1">
              <a:spcAft>
                <a:spcPts val="600"/>
              </a:spcAft>
            </a:pPr>
            <a:r>
              <a:rPr lang="en-US" sz="1200" smtClean="0"/>
              <a:t>Energy consumption: HP works with suppliers to achieve energy consumption goals that reduce impact during use.</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ChangeAspect="1" noChangeArrowheads="1" noTextEdit="1"/>
          </p:cNvSpPr>
          <p:nvPr>
            <p:ph type="sldImg"/>
          </p:nvPr>
        </p:nvSpPr>
        <p:spPr>
          <a:xfrm>
            <a:off x="2916238" y="223838"/>
            <a:ext cx="3633787" cy="2725737"/>
          </a:xfrm>
          <a:ln/>
        </p:spPr>
      </p:sp>
      <p:sp>
        <p:nvSpPr>
          <p:cNvPr id="309251"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12"/>
          <p:cNvSpPr>
            <a:spLocks noGrp="1" noChangeArrowheads="1"/>
          </p:cNvSpPr>
          <p:nvPr>
            <p:ph type="hdr" sz="quarter"/>
          </p:nvPr>
        </p:nvSpPr>
        <p:spPr>
          <a:noFill/>
        </p:spPr>
        <p:txBody>
          <a:bodyPr/>
          <a:lstStyle/>
          <a:p>
            <a:r>
              <a:rPr lang="en-US" smtClean="0"/>
              <a:t>[Course Title]</a:t>
            </a:r>
          </a:p>
        </p:txBody>
      </p:sp>
      <p:sp>
        <p:nvSpPr>
          <p:cNvPr id="126979" name="Rectangle 13"/>
          <p:cNvSpPr>
            <a:spLocks noGrp="1" noChangeArrowheads="1"/>
          </p:cNvSpPr>
          <p:nvPr>
            <p:ph type="dt" sz="quarter" idx="1"/>
          </p:nvPr>
        </p:nvSpPr>
        <p:spPr>
          <a:noFill/>
        </p:spPr>
        <p:txBody>
          <a:bodyPr/>
          <a:lstStyle/>
          <a:p>
            <a:r>
              <a:rPr lang="en-US" smtClean="0"/>
              <a:t>[Module Title]</a:t>
            </a:r>
          </a:p>
        </p:txBody>
      </p:sp>
      <p:sp>
        <p:nvSpPr>
          <p:cNvPr id="126980" name="Rectangle 14"/>
          <p:cNvSpPr>
            <a:spLocks noGrp="1" noChangeArrowheads="1"/>
          </p:cNvSpPr>
          <p:nvPr>
            <p:ph type="ftr" sz="quarter" idx="4"/>
          </p:nvPr>
        </p:nvSpPr>
        <p:spPr>
          <a:noFill/>
        </p:spPr>
        <p:txBody>
          <a:bodyPr/>
          <a:lstStyle/>
          <a:p>
            <a:r>
              <a:rPr lang="en-US" smtClean="0"/>
              <a:t>[Rev. # or date] – HP Restricted</a:t>
            </a:r>
          </a:p>
        </p:txBody>
      </p:sp>
      <p:sp>
        <p:nvSpPr>
          <p:cNvPr id="126981" name="Rectangle 2"/>
          <p:cNvSpPr>
            <a:spLocks noChangeAspect="1" noChangeArrowheads="1" noTextEdit="1"/>
          </p:cNvSpPr>
          <p:nvPr>
            <p:ph type="sldImg"/>
          </p:nvPr>
        </p:nvSpPr>
        <p:spPr>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ChangeAspect="1" noChangeArrowheads="1" noTextEdit="1"/>
          </p:cNvSpPr>
          <p:nvPr>
            <p:ph type="sldImg"/>
          </p:nvPr>
        </p:nvSpPr>
        <p:spPr>
          <a:xfrm>
            <a:off x="2916238" y="223838"/>
            <a:ext cx="3633787" cy="2725737"/>
          </a:xfrm>
          <a:ln/>
        </p:spPr>
      </p:sp>
      <p:sp>
        <p:nvSpPr>
          <p:cNvPr id="314371" name="Rectangle 3"/>
          <p:cNvSpPr>
            <a:spLocks noGrp="1" noChangeArrowheads="1"/>
          </p:cNvSpPr>
          <p:nvPr>
            <p:ph type="body" idx="1"/>
          </p:nvPr>
        </p:nvSpPr>
        <p:spPr>
          <a:xfrm>
            <a:off x="250825" y="3190875"/>
            <a:ext cx="6292850" cy="5308600"/>
          </a:xfrm>
          <a:noFill/>
          <a:ln/>
        </p:spPr>
        <p:txBody>
          <a:bodyPr/>
          <a:lstStyle/>
          <a:p>
            <a:pPr>
              <a:spcAft>
                <a:spcPts val="600"/>
              </a:spcAft>
            </a:pPr>
            <a:endParaRPr lang="en-US" sz="120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ChangeAspect="1" noChangeArrowheads="1" noTextEdit="1"/>
          </p:cNvSpPr>
          <p:nvPr>
            <p:ph type="sldImg"/>
          </p:nvPr>
        </p:nvSpPr>
        <p:spPr>
          <a:xfrm>
            <a:off x="2922588" y="260350"/>
            <a:ext cx="3633787" cy="2725738"/>
          </a:xfrm>
          <a:ln/>
        </p:spPr>
      </p:sp>
      <p:sp>
        <p:nvSpPr>
          <p:cNvPr id="316419" name="Rectangle 3"/>
          <p:cNvSpPr>
            <a:spLocks noGrp="1" noChangeArrowheads="1"/>
          </p:cNvSpPr>
          <p:nvPr>
            <p:ph type="body" idx="1"/>
          </p:nvPr>
        </p:nvSpPr>
        <p:spPr>
          <a:xfrm>
            <a:off x="250825" y="3192463"/>
            <a:ext cx="6292850" cy="5603875"/>
          </a:xfrm>
          <a:noFill/>
          <a:ln/>
        </p:spPr>
        <p:txBody>
          <a:bodyPr/>
          <a:lstStyle/>
          <a:p>
            <a:pPr marL="179388" indent="-179388" defTabSz="914400">
              <a:spcAft>
                <a:spcPts val="600"/>
              </a:spcAft>
            </a:pPr>
            <a:endParaRPr lang="en-US" sz="120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12"/>
          <p:cNvSpPr>
            <a:spLocks noGrp="1" noChangeArrowheads="1"/>
          </p:cNvSpPr>
          <p:nvPr>
            <p:ph type="hdr" sz="quarter"/>
          </p:nvPr>
        </p:nvSpPr>
        <p:spPr>
          <a:noFill/>
        </p:spPr>
        <p:txBody>
          <a:bodyPr/>
          <a:lstStyle/>
          <a:p>
            <a:r>
              <a:rPr lang="en-US" smtClean="0"/>
              <a:t>[Course Title]</a:t>
            </a:r>
          </a:p>
        </p:txBody>
      </p:sp>
      <p:sp>
        <p:nvSpPr>
          <p:cNvPr id="122883" name="Rectangle 13"/>
          <p:cNvSpPr>
            <a:spLocks noGrp="1" noChangeArrowheads="1"/>
          </p:cNvSpPr>
          <p:nvPr>
            <p:ph type="dt" sz="quarter" idx="1"/>
          </p:nvPr>
        </p:nvSpPr>
        <p:spPr>
          <a:noFill/>
        </p:spPr>
        <p:txBody>
          <a:bodyPr/>
          <a:lstStyle/>
          <a:p>
            <a:r>
              <a:rPr lang="en-US" smtClean="0"/>
              <a:t>[Module Title]</a:t>
            </a:r>
          </a:p>
        </p:txBody>
      </p:sp>
      <p:sp>
        <p:nvSpPr>
          <p:cNvPr id="122884" name="Rectangle 14"/>
          <p:cNvSpPr>
            <a:spLocks noGrp="1" noChangeArrowheads="1"/>
          </p:cNvSpPr>
          <p:nvPr>
            <p:ph type="ftr" sz="quarter" idx="4"/>
          </p:nvPr>
        </p:nvSpPr>
        <p:spPr>
          <a:noFill/>
        </p:spPr>
        <p:txBody>
          <a:bodyPr/>
          <a:lstStyle/>
          <a:p>
            <a:r>
              <a:rPr lang="en-US" smtClean="0"/>
              <a:t>[Rev. # or date] – HP Restricted</a:t>
            </a:r>
          </a:p>
        </p:txBody>
      </p:sp>
      <p:sp>
        <p:nvSpPr>
          <p:cNvPr id="122885" name="Rectangle 2"/>
          <p:cNvSpPr>
            <a:spLocks noChangeAspect="1" noChangeArrowheads="1" noTextEdit="1"/>
          </p:cNvSpPr>
          <p:nvPr>
            <p:ph type="sldImg"/>
          </p:nvPr>
        </p:nvSpPr>
        <p:spPr>
          <a:xfrm>
            <a:off x="900113" y="631825"/>
            <a:ext cx="5237162" cy="3927475"/>
          </a:xfrm>
          <a:ln/>
        </p:spPr>
      </p:sp>
      <p:sp>
        <p:nvSpPr>
          <p:cNvPr id="122886" name="Rectangle 3"/>
          <p:cNvSpPr>
            <a:spLocks noGrp="1" noChangeArrowheads="1"/>
          </p:cNvSpPr>
          <p:nvPr>
            <p:ph type="body" idx="1"/>
          </p:nvPr>
        </p:nvSpPr>
        <p:spPr>
          <a:xfrm>
            <a:off x="331788" y="4559300"/>
            <a:ext cx="6269037" cy="3854450"/>
          </a:xfrm>
          <a:noFill/>
          <a:ln/>
        </p:spPr>
        <p:txBody>
          <a:bodyPr/>
          <a:lstStyle/>
          <a:p>
            <a:pPr marL="173038" indent="-173038" defTabSz="914400" eaLnBrk="1" hangingPunct="1"/>
            <a:r>
              <a:rPr lang="en-GB" smtClean="0"/>
              <a:t>This shows how amount of opening within a vented floor tile affects the airflow in a way that’s not intuitive.</a:t>
            </a:r>
          </a:p>
          <a:p>
            <a:pPr marL="173038" indent="-173038" defTabSz="914400" eaLnBrk="1" hangingPunct="1"/>
            <a:r>
              <a:rPr lang="en-GB" smtClean="0"/>
              <a:t>Explain that in order to address the top-left hotspot a customer may use a more open tile in order to get more air flowing up in front of the server. However, the larger opening means that the air is easily dissipated before it reached the top of the rack. The correct thing to do is use a smaller hole, which created more pressure and blows the air up to the top of the rack.</a:t>
            </a:r>
          </a:p>
          <a:p>
            <a:pPr marL="173038" indent="-173038" defTabSz="914400" eaLnBrk="1" hangingPunct="1"/>
            <a:r>
              <a:rPr lang="en-GB" smtClean="0"/>
              <a:t>Because most DCs are complex places with varying configurations the only way you will build a full understanding of how your cool air is being used is to build models. Then you can start to make some intelligent decisions about what needs to go where to make the most effective and efficient use of the cool air you are spending money to produce.</a:t>
            </a:r>
            <a:endParaRPr lang="en-US" smtClean="0"/>
          </a:p>
          <a:p>
            <a:pPr marL="173038" indent="-173038" defTabSz="914400" eaLnBrk="1" hangingPunct="1"/>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spect="1" noChangeArrowheads="1" noTextEdit="1"/>
          </p:cNvSpPr>
          <p:nvPr>
            <p:ph type="sldImg"/>
          </p:nvPr>
        </p:nvSpPr>
        <p:spPr>
          <a:xfrm>
            <a:off x="2913063" y="223838"/>
            <a:ext cx="3633787" cy="2725737"/>
          </a:xfrm>
          <a:ln/>
        </p:spPr>
      </p:sp>
      <p:sp>
        <p:nvSpPr>
          <p:cNvPr id="124931" name="Rectangle 3"/>
          <p:cNvSpPr>
            <a:spLocks noGrp="1" noChangeArrowheads="1"/>
          </p:cNvSpPr>
          <p:nvPr>
            <p:ph type="body" idx="1"/>
          </p:nvPr>
        </p:nvSpPr>
        <p:spPr>
          <a:xfrm>
            <a:off x="250825" y="3190875"/>
            <a:ext cx="6292850" cy="5308600"/>
          </a:xfrm>
          <a:noFill/>
          <a:ln/>
        </p:spPr>
        <p:txBody>
          <a:bodyPr/>
          <a:lstStyle/>
          <a:p>
            <a:pPr marL="228600" indent="-228600" defTabSz="914400"/>
            <a:r>
              <a:rPr lang="en-US" sz="1400" smtClean="0"/>
              <a:t>Thermal Assessment Services help you move toward a highly efficient data center.  </a:t>
            </a:r>
          </a:p>
          <a:p>
            <a:pPr marL="228600" indent="-228600" defTabSz="914400"/>
            <a:endParaRPr lang="en-US" sz="1400" smtClean="0"/>
          </a:p>
          <a:p>
            <a:pPr marL="228600" indent="-228600" defTabSz="914400"/>
            <a:r>
              <a:rPr lang="en-US" sz="1400" smtClean="0"/>
              <a:t>we offer innovative thermal assessment services. These services leverage sophisticated modeling tools and techniques to determine the unique thermal conditions for your high-density server and storage equipment. The information generated by thermodynamic modeling helps you understand what you need to do to improve the efficiency of your data center and gain more value from your energy expenditures. </a:t>
            </a:r>
          </a:p>
          <a:p>
            <a:pPr marL="228600" indent="-228600" defTabSz="914400"/>
            <a:endParaRPr lang="en-US" sz="1400" smtClean="0"/>
          </a:p>
          <a:p>
            <a:pPr marL="228600" indent="-228600" defTabSz="914400"/>
            <a:r>
              <a:rPr lang="en-US" sz="1400" smtClean="0"/>
              <a:t>HP offers three Power and Cooling thermal assessment services – ‘Quick, Intermediate and Comprehensive’ – that combine HP’s leading power and cooling technology, lab research and expertise to help companies achieve greater efficiency and cost savings in their data centers. The comprehensive assessment now includes thermal zone mapping. This industry-first capability provides a multi-colored 3D graphical thermal map of the entire data center to help IT identify air flows and mixing patterns and identify opportunities to adjust Computer Room Air Conditioning (CRAC) output settings for energy savings and efficiency.  </a:t>
            </a:r>
          </a:p>
          <a:p>
            <a:pPr marL="228600" indent="-228600" defTabSz="914400"/>
            <a:endParaRPr lang="en-US" sz="1400" smtClean="0"/>
          </a:p>
          <a:p>
            <a:pPr marL="228600" indent="-228600" defTabSz="914400"/>
            <a:r>
              <a:rPr lang="en-US" sz="1400" smtClean="0"/>
              <a:t>Leveraging the assessment and Thermal Zone Mapping data, HP Services can help IT develop and implement sustainable energy-efficient strategies that allow them to cut power consumption and reduce environmental impacts across the environment, while increasing capacity and performance. Armed with this accurate and solid data, a CIO can use this information to understand the thermal characteristics of a data center:</a:t>
            </a:r>
            <a:r>
              <a:rPr lang="en-GB" sz="1400" smtClean="0"/>
              <a:t>Identify overlapping regions of cooling capacity. This is useful in showing locations in the data</a:t>
            </a:r>
            <a:r>
              <a:rPr lang="en-US" sz="1400" smtClean="0"/>
              <a:t> center</a:t>
            </a:r>
            <a:r>
              <a:rPr lang="en-GB" sz="1400" smtClean="0"/>
              <a:t> where high density and/or mission critical equipment could be placed for optimal cooling; Analyze “what-if?” scenario changes in the data</a:t>
            </a:r>
            <a:r>
              <a:rPr lang="en-US" sz="1400" smtClean="0"/>
              <a:t> center</a:t>
            </a:r>
            <a:r>
              <a:rPr lang="en-GB" sz="1400" smtClean="0"/>
              <a:t> such as room layout or infrastructure changes, cooling capacity changes, or failures; and Ensure</a:t>
            </a:r>
            <a:r>
              <a:rPr lang="en-US" sz="1400" smtClean="0"/>
              <a:t> that a proper cooling solution has been achieved.   Using the data and analysis from the assessment and the Thermal Zone Mapping, CIOs can create a strategic roadmap to optimize the data center such that they can:</a:t>
            </a:r>
          </a:p>
          <a:p>
            <a:pPr marL="228600" indent="-228600" defTabSz="914400"/>
            <a:r>
              <a:rPr lang="en-GB" sz="1400" smtClean="0"/>
              <a:t>Save money - Energy and cooling costs can be reduced by as much as 45 percent when combined with HP Dynamic Smart Cooling without sacrificing performance; </a:t>
            </a:r>
          </a:p>
          <a:p>
            <a:pPr marL="228600" indent="-228600" defTabSz="914400"/>
            <a:r>
              <a:rPr lang="en-GB" sz="1400" smtClean="0"/>
              <a:t>Increase capacity - More equipment can be added to an existing data</a:t>
            </a:r>
            <a:r>
              <a:rPr lang="en-US" sz="1400" smtClean="0"/>
              <a:t> center</a:t>
            </a:r>
            <a:r>
              <a:rPr lang="en-GB" sz="1400" smtClean="0"/>
              <a:t>, avoiding or postponing the need to build a new data</a:t>
            </a:r>
            <a:r>
              <a:rPr lang="en-US" sz="1400" smtClean="0"/>
              <a:t> center</a:t>
            </a:r>
            <a:r>
              <a:rPr lang="en-GB" sz="1400" smtClean="0"/>
              <a:t>; </a:t>
            </a:r>
          </a:p>
          <a:p>
            <a:pPr marL="228600" indent="-228600" defTabSz="914400"/>
            <a:r>
              <a:rPr lang="en-GB" sz="1400" smtClean="0"/>
              <a:t>Improve reliability - Future failures can be mitigated by reducing overheating risks, ensuring</a:t>
            </a:r>
            <a:r>
              <a:rPr lang="en-US" sz="1400" smtClean="0"/>
              <a:t> that a proper cooling solution has been achieved. </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12"/>
          <p:cNvSpPr>
            <a:spLocks noGrp="1" noChangeArrowheads="1"/>
          </p:cNvSpPr>
          <p:nvPr>
            <p:ph type="hdr" sz="quarter"/>
          </p:nvPr>
        </p:nvSpPr>
        <p:spPr>
          <a:noFill/>
        </p:spPr>
        <p:txBody>
          <a:bodyPr/>
          <a:lstStyle/>
          <a:p>
            <a:r>
              <a:rPr lang="en-US" smtClean="0"/>
              <a:t>[Course Title]</a:t>
            </a:r>
          </a:p>
        </p:txBody>
      </p:sp>
      <p:sp>
        <p:nvSpPr>
          <p:cNvPr id="125955" name="Rectangle 13"/>
          <p:cNvSpPr>
            <a:spLocks noGrp="1" noChangeArrowheads="1"/>
          </p:cNvSpPr>
          <p:nvPr>
            <p:ph type="dt" sz="quarter" idx="1"/>
          </p:nvPr>
        </p:nvSpPr>
        <p:spPr>
          <a:noFill/>
        </p:spPr>
        <p:txBody>
          <a:bodyPr/>
          <a:lstStyle/>
          <a:p>
            <a:r>
              <a:rPr lang="en-US" smtClean="0"/>
              <a:t>[Module Title]</a:t>
            </a:r>
          </a:p>
        </p:txBody>
      </p:sp>
      <p:sp>
        <p:nvSpPr>
          <p:cNvPr id="125956" name="Rectangle 14"/>
          <p:cNvSpPr>
            <a:spLocks noGrp="1" noChangeArrowheads="1"/>
          </p:cNvSpPr>
          <p:nvPr>
            <p:ph type="ftr" sz="quarter" idx="4"/>
          </p:nvPr>
        </p:nvSpPr>
        <p:spPr>
          <a:noFill/>
        </p:spPr>
        <p:txBody>
          <a:bodyPr/>
          <a:lstStyle/>
          <a:p>
            <a:r>
              <a:rPr lang="en-US" smtClean="0"/>
              <a:t>[Rev. # or date] – HP Restricted</a:t>
            </a:r>
          </a:p>
        </p:txBody>
      </p:sp>
      <p:sp>
        <p:nvSpPr>
          <p:cNvPr id="125957" name="Rectangle 2"/>
          <p:cNvSpPr>
            <a:spLocks noChangeAspect="1" noChangeArrowheads="1" noTextEdit="1"/>
          </p:cNvSpPr>
          <p:nvPr>
            <p:ph type="sldImg"/>
          </p:nvPr>
        </p:nvSpPr>
        <p:spPr>
          <a:xfrm>
            <a:off x="2911475" y="222250"/>
            <a:ext cx="3636963" cy="2727325"/>
          </a:xfrm>
          <a:ln/>
        </p:spPr>
      </p:sp>
      <p:sp>
        <p:nvSpPr>
          <p:cNvPr id="125958" name="Rectangle 3"/>
          <p:cNvSpPr>
            <a:spLocks noGrp="1" noChangeArrowheads="1"/>
          </p:cNvSpPr>
          <p:nvPr>
            <p:ph type="body" idx="1"/>
          </p:nvPr>
        </p:nvSpPr>
        <p:spPr>
          <a:xfrm>
            <a:off x="250825" y="3189288"/>
            <a:ext cx="6294438" cy="5310187"/>
          </a:xfrm>
          <a:noFill/>
          <a:ln/>
        </p:spPr>
        <p:txBody>
          <a:bodyPr/>
          <a:lstStyle/>
          <a:p>
            <a:pPr eaLnBrk="1" hangingPunct="1">
              <a:spcAft>
                <a:spcPts val="600"/>
              </a:spcAft>
            </a:pPr>
            <a:r>
              <a:rPr lang="en-US" sz="800" smtClean="0"/>
              <a:t>We can achieve energy innovation at three different levels.</a:t>
            </a:r>
          </a:p>
          <a:p>
            <a:pPr eaLnBrk="1" hangingPunct="1">
              <a:spcAft>
                <a:spcPts val="600"/>
              </a:spcAft>
            </a:pPr>
            <a:r>
              <a:rPr lang="en-US" sz="800" smtClean="0"/>
              <a:t>At the most basic level, it’s important to make products and components more energy efficient.</a:t>
            </a:r>
          </a:p>
          <a:p>
            <a:pPr lvl="2" eaLnBrk="1" hangingPunct="1">
              <a:spcAft>
                <a:spcPts val="600"/>
              </a:spcAft>
            </a:pPr>
            <a:r>
              <a:rPr lang="en-US" sz="900" smtClean="0"/>
              <a:t>HP sets ongoing design targets for our products, from PCs and printers to servers.</a:t>
            </a:r>
          </a:p>
          <a:p>
            <a:pPr eaLnBrk="1" hangingPunct="1">
              <a:spcAft>
                <a:spcPts val="600"/>
              </a:spcAft>
            </a:pPr>
            <a:r>
              <a:rPr lang="en-US" sz="800" smtClean="0"/>
              <a:t>However, that’s just the first step in the process. HP’s leadership in energy innovation really shines in developing technology solutions to improve our customers’ processes.</a:t>
            </a:r>
          </a:p>
          <a:p>
            <a:pPr lvl="2" eaLnBrk="1" hangingPunct="1">
              <a:spcAft>
                <a:spcPts val="600"/>
              </a:spcAft>
            </a:pPr>
            <a:r>
              <a:rPr lang="en-US" sz="900" smtClean="0"/>
              <a:t>HP Dynamic Smart Cooling energy management system is designed to deliver 20 percent to 45 percent savings in cooling energy costs or will allow additional equipment to be added to the data center and still keep net power costs constant. </a:t>
            </a:r>
          </a:p>
          <a:p>
            <a:pPr eaLnBrk="1" hangingPunct="1">
              <a:spcAft>
                <a:spcPts val="600"/>
              </a:spcAft>
            </a:pPr>
            <a:r>
              <a:rPr lang="en-US" sz="800" smtClean="0"/>
              <a:t>When we take it a step further, we can help transform society to make our entire lives more energy effective.</a:t>
            </a:r>
          </a:p>
          <a:p>
            <a:pPr lvl="2" eaLnBrk="1" hangingPunct="1">
              <a:spcAft>
                <a:spcPts val="600"/>
              </a:spcAft>
            </a:pPr>
            <a:r>
              <a:rPr lang="en-US" sz="900" smtClean="0"/>
              <a:t>HP’s Halo Virtual Collaboration System simulates face-to-face meetings, enabling us to work collaboratively while reducing our business travel and avoiding CO</a:t>
            </a:r>
            <a:r>
              <a:rPr lang="en-US" sz="900" baseline="-25000" smtClean="0"/>
              <a:t>2</a:t>
            </a:r>
            <a:r>
              <a:rPr lang="en-US" sz="900" smtClean="0"/>
              <a:t> emissions. We currently have 26 Halo Studio locations at HP sites.</a:t>
            </a:r>
          </a:p>
          <a:p>
            <a:pPr lvl="2" eaLnBrk="1" hangingPunct="1">
              <a:spcAft>
                <a:spcPts val="600"/>
              </a:spcAft>
            </a:pPr>
            <a:r>
              <a:rPr lang="en-US" sz="900" smtClean="0"/>
              <a:t>HP also works with customers to reduce their environmental footprint, by helping them set up Halo VCS systems. Employees travel less and can get more work done, as well as increase the quality of their lives by having more time to spend with family and at home.</a:t>
            </a:r>
          </a:p>
          <a:p>
            <a:pPr eaLnBrk="1" hangingPunct="1">
              <a:spcAft>
                <a:spcPts val="600"/>
              </a:spcAft>
            </a:pPr>
            <a:r>
              <a:rPr lang="en-US" sz="800" smtClean="0"/>
              <a:t>HP offers a competitive advantage because of the value that comes from integrating energy-efficient products into energy-effective services.</a:t>
            </a:r>
          </a:p>
          <a:p>
            <a:pPr eaLnBrk="1" hangingPunct="1">
              <a:spcAft>
                <a:spcPts val="600"/>
              </a:spcAft>
            </a:pPr>
            <a:endParaRPr lang="en-US" sz="800" smtClean="0"/>
          </a:p>
          <a:p>
            <a:pPr eaLnBrk="1" hangingPunct="1">
              <a:spcAft>
                <a:spcPts val="600"/>
              </a:spcAft>
            </a:pPr>
            <a:endParaRPr lang="en-US" sz="800" smtClean="0"/>
          </a:p>
          <a:p>
            <a:pPr eaLnBrk="1" hangingPunct="1">
              <a:spcAft>
                <a:spcPts val="600"/>
              </a:spcAft>
            </a:pPr>
            <a:r>
              <a:rPr lang="en-US" sz="1000" b="1" smtClean="0"/>
              <a:t>Operations</a:t>
            </a:r>
          </a:p>
          <a:p>
            <a:pPr eaLnBrk="1" hangingPunct="1">
              <a:spcAft>
                <a:spcPts val="600"/>
              </a:spcAft>
            </a:pPr>
            <a:r>
              <a:rPr lang="en-US" sz="1000" smtClean="0"/>
              <a:t>In the global context, HP’s emissions are small: about 1.5 million metric tons of CO</a:t>
            </a:r>
            <a:r>
              <a:rPr lang="en-US" sz="1000" baseline="-25000" smtClean="0"/>
              <a:t>2</a:t>
            </a:r>
            <a:r>
              <a:rPr lang="en-US" sz="1000" smtClean="0"/>
              <a:t> compared with the worldwide emissions of 25,000 million metric tons.</a:t>
            </a:r>
          </a:p>
          <a:p>
            <a:pPr eaLnBrk="1" hangingPunct="1">
              <a:spcAft>
                <a:spcPts val="600"/>
              </a:spcAft>
            </a:pPr>
            <a:r>
              <a:rPr lang="en-US" sz="1000" smtClean="0"/>
              <a:t>HP believes a company’s performance measurement and transparency are important to our industry’s response to climate change because they lead to greater accountability. In 2003, HP was one of the first companies to commit to the World Economic Forum’s (WEF) Global Greenhouse Gas Register, whose signatories account for nearly 5 percent of global GHG emissions. </a:t>
            </a:r>
          </a:p>
          <a:p>
            <a:pPr eaLnBrk="1" hangingPunct="1">
              <a:spcAft>
                <a:spcPts val="600"/>
              </a:spcAft>
            </a:pPr>
            <a:r>
              <a:rPr lang="en-US" sz="1000" smtClean="0"/>
              <a:t>We measure and verify our greenhouse gas impacts from fossil fuel and electricity consumption.</a:t>
            </a:r>
          </a:p>
          <a:p>
            <a:pPr eaLnBrk="1" hangingPunct="1">
              <a:spcAft>
                <a:spcPts val="600"/>
              </a:spcAft>
            </a:pPr>
            <a:r>
              <a:rPr lang="en-US" sz="1000" smtClean="0"/>
              <a:t>HP is reducing overall energy use, implementing energy-efficient projects that saved more than 27 million kilowatt-hours in 2006 alone. </a:t>
            </a:r>
          </a:p>
          <a:p>
            <a:pPr eaLnBrk="1" hangingPunct="1">
              <a:spcAft>
                <a:spcPts val="600"/>
              </a:spcAft>
            </a:pPr>
            <a:r>
              <a:rPr lang="en-US" sz="1000" smtClean="0"/>
              <a:t>We have committed to purchasing 25 million kilowatt-hours of green power from renewable sources in 2007. </a:t>
            </a:r>
          </a:p>
          <a:p>
            <a:pPr eaLnBrk="1" hangingPunct="1">
              <a:spcAft>
                <a:spcPts val="600"/>
              </a:spcAft>
            </a:pPr>
            <a:r>
              <a:rPr lang="en-US" sz="1000" smtClean="0"/>
              <a:t>Worldwide we have 11,400 employees who work exclusively from their home offices. We estimate that in 2005, the Telework program saved more than 2 million round-trip commutes in the United States and Canada, avoiding about 57 million miles of road travel and reducing GHG emissions by more than 24,000 metric tonnes of CO</a:t>
            </a:r>
            <a:r>
              <a:rPr lang="en-US" sz="1000" baseline="-25000" smtClean="0"/>
              <a:t>2</a:t>
            </a:r>
            <a:r>
              <a:rPr lang="en-US" sz="1000" smtClean="0"/>
              <a:t>. More than 2,300 employees outside of the United States and Canada are telecommuters.</a:t>
            </a:r>
          </a:p>
          <a:p>
            <a:pPr eaLnBrk="1" hangingPunct="1">
              <a:spcAft>
                <a:spcPts val="600"/>
              </a:spcAft>
            </a:pPr>
            <a:r>
              <a:rPr lang="en-US" sz="1000" smtClean="0"/>
              <a:t>Using Halo Virtual Collaboration System and other technologies, HP has reduced business travel.</a:t>
            </a:r>
          </a:p>
          <a:p>
            <a:pPr eaLnBrk="1" hangingPunct="1">
              <a:spcAft>
                <a:spcPts val="600"/>
              </a:spcAft>
            </a:pPr>
            <a:r>
              <a:rPr lang="en-US" sz="1000" smtClean="0"/>
              <a:t>We have a goal to reduce energy consumption and the resulting carbon dioxide emissions from HP-owned and HP-leased facilities worldwide to 15% below 2006 levels.</a:t>
            </a:r>
          </a:p>
          <a:p>
            <a:pPr eaLnBrk="1" hangingPunct="1">
              <a:spcAft>
                <a:spcPts val="600"/>
              </a:spcAft>
            </a:pPr>
            <a:r>
              <a:rPr lang="en-US" sz="1000" b="1" smtClean="0"/>
              <a:t>Product energy efficiency</a:t>
            </a:r>
          </a:p>
          <a:p>
            <a:pPr eaLnBrk="1" hangingPunct="1">
              <a:spcAft>
                <a:spcPts val="600"/>
              </a:spcAft>
            </a:pPr>
            <a:r>
              <a:rPr lang="en-US" sz="1000" smtClean="0"/>
              <a:t>HP develops products that use energy efficiently to help customers save money and reduce environmental impact. </a:t>
            </a:r>
          </a:p>
          <a:p>
            <a:pPr eaLnBrk="1" hangingPunct="1">
              <a:lnSpc>
                <a:spcPct val="70000"/>
              </a:lnSpc>
            </a:pPr>
            <a:r>
              <a:rPr lang="en-US" sz="1000" smtClean="0"/>
              <a:t>We set some aggressive goals for 2010:</a:t>
            </a:r>
          </a:p>
          <a:p>
            <a:pPr lvl="1" eaLnBrk="1" hangingPunct="1">
              <a:lnSpc>
                <a:spcPct val="70000"/>
              </a:lnSpc>
            </a:pPr>
            <a:r>
              <a:rPr lang="en-US" sz="1200" smtClean="0"/>
              <a:t>Reduce the combined energy consumption of HP operations and products 20% below 2005 levels  by 2010</a:t>
            </a:r>
          </a:p>
          <a:p>
            <a:pPr lvl="1" eaLnBrk="1" hangingPunct="1">
              <a:lnSpc>
                <a:spcPct val="70000"/>
              </a:lnSpc>
            </a:pPr>
            <a:r>
              <a:rPr lang="en-US" sz="1200" smtClean="0"/>
              <a:t>Improve energy efficiency for high volume server families by 50%, relative to 2005 . </a:t>
            </a:r>
          </a:p>
          <a:p>
            <a:pPr lvl="1" eaLnBrk="1" hangingPunct="1">
              <a:lnSpc>
                <a:spcPct val="70000"/>
              </a:lnSpc>
            </a:pPr>
            <a:r>
              <a:rPr lang="en-US" sz="1200" smtClean="0"/>
              <a:t>Improve energy efficiency for high volume printer families by 30%, relative to 2005 .</a:t>
            </a:r>
          </a:p>
          <a:p>
            <a:pPr eaLnBrk="1" hangingPunct="1">
              <a:spcAft>
                <a:spcPts val="600"/>
              </a:spcAft>
            </a:pPr>
            <a:r>
              <a:rPr lang="en-US" sz="1000" b="1" smtClean="0"/>
              <a:t>WWF partnership</a:t>
            </a:r>
          </a:p>
          <a:p>
            <a:pPr eaLnBrk="1" hangingPunct="1">
              <a:spcAft>
                <a:spcPts val="600"/>
              </a:spcAft>
            </a:pPr>
            <a:r>
              <a:rPr lang="en-US" sz="1000" smtClean="0"/>
              <a:t>HP is collaborating with the World Wildlife Fund to reduce greenhouse gas emissions from our operating facilities worldwide, educate and inspire others to adopt best practices, and use HP technology in conservation efforts around the world. </a:t>
            </a:r>
          </a:p>
          <a:p>
            <a:pPr eaLnBrk="1" hangingPunct="1">
              <a:spcAft>
                <a:spcPts val="600"/>
              </a:spcAft>
            </a:pPr>
            <a:r>
              <a:rPr lang="en-US" sz="1000" smtClean="0"/>
              <a:t>We will report and verify carbon dioxide emissions from our facilities, based on the Greenhouse Gas Protocol and the World Economic Forum’s Global Greenhouse Gas Registry. </a:t>
            </a:r>
          </a:p>
          <a:p>
            <a:pPr eaLnBrk="1" hangingPunct="1">
              <a:spcAft>
                <a:spcPts val="600"/>
              </a:spcAft>
            </a:pPr>
            <a:r>
              <a:rPr lang="en-US" sz="1000" smtClean="0"/>
              <a:t>We will develop energy efficiency measurements for our product categories. Based on those metrics, HP will work with WWF to develop goals for improved product performance and report publicly on progress toward those goals. </a:t>
            </a:r>
          </a:p>
          <a:p>
            <a:pPr eaLnBrk="1" hangingPunct="1">
              <a:spcAft>
                <a:spcPts val="600"/>
              </a:spcAft>
            </a:pPr>
            <a:r>
              <a:rPr lang="en-US" sz="1000" smtClean="0"/>
              <a:t>WWF and HP will define and implement educational efforts to address climate change with key stakeholders and highlight best practices adopted by consumers and businesses. </a:t>
            </a:r>
          </a:p>
          <a:p>
            <a:pPr eaLnBrk="1" hangingPunct="1">
              <a:spcAft>
                <a:spcPts val="600"/>
              </a:spcAft>
            </a:pPr>
            <a:r>
              <a:rPr lang="en-US" sz="1000" smtClean="0"/>
              <a:t>WWF and HP will leverage HP technology to advance the science and practice of adapting and becoming resilient to climate change. An initial project involves funding from HP to study the effects of climate change on the wildlife and habitats of North America’s Bering Sea. </a:t>
            </a:r>
          </a:p>
          <a:p>
            <a:pPr eaLnBrk="1" hangingPunct="1">
              <a:spcAft>
                <a:spcPts val="600"/>
              </a:spcAft>
            </a:pPr>
            <a:endParaRPr lang="en-US" sz="1000" smtClean="0"/>
          </a:p>
          <a:p>
            <a:pPr eaLnBrk="1" hangingPunct="1">
              <a:lnSpc>
                <a:spcPct val="70000"/>
              </a:lnSpc>
            </a:pPr>
            <a:r>
              <a:rPr lang="en-US" sz="1000" smtClean="0"/>
              <a:t>HP has set a goal to reduce the combined energy consumption of our operations and products by 20% by 2010. We also set energy efficiency goals for several product segments (see Goals for further explanation). Achieving these goals is part of our strategy to be an industry leader in energy efficiency.  </a:t>
            </a:r>
          </a:p>
          <a:p>
            <a:pPr eaLnBrk="1" hangingPunct="1">
              <a:lnSpc>
                <a:spcPct val="70000"/>
              </a:lnSpc>
            </a:pPr>
            <a:endParaRPr lang="en-US" sz="1000" smtClean="0"/>
          </a:p>
          <a:p>
            <a:pPr eaLnBrk="1" hangingPunct="1">
              <a:spcAft>
                <a:spcPts val="600"/>
              </a:spcAft>
            </a:pPr>
            <a:endParaRPr lang="en-US" sz="80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ChangeAspect="1" noChangeArrowheads="1" noTextEdit="1"/>
          </p:cNvSpPr>
          <p:nvPr>
            <p:ph type="sldImg"/>
          </p:nvPr>
        </p:nvSpPr>
        <p:spPr>
          <a:xfrm>
            <a:off x="2913063" y="223838"/>
            <a:ext cx="3633787" cy="2725737"/>
          </a:xfrm>
          <a:ln/>
        </p:spPr>
      </p:sp>
      <p:sp>
        <p:nvSpPr>
          <p:cNvPr id="326659" name="Rectangle 3"/>
          <p:cNvSpPr>
            <a:spLocks noGrp="1" noChangeArrowheads="1"/>
          </p:cNvSpPr>
          <p:nvPr>
            <p:ph type="body" idx="1"/>
          </p:nvPr>
        </p:nvSpPr>
        <p:spPr>
          <a:xfrm>
            <a:off x="250825" y="3190875"/>
            <a:ext cx="6292850" cy="5308600"/>
          </a:xfrm>
          <a:noFill/>
          <a:ln/>
        </p:spPr>
        <p:txBody>
          <a:bodyPr/>
          <a:lstStyle/>
          <a:p>
            <a:r>
              <a:rPr lang="en-US" smtClean="0"/>
              <a:t>Price of Quick Assessment is $9600</a:t>
            </a:r>
          </a:p>
          <a:p>
            <a:r>
              <a:rPr lang="en-US" smtClean="0"/>
              <a:t>Intermediate = </a:t>
            </a:r>
            <a:r>
              <a:rPr lang="en-US" sz="1000" smtClean="0">
                <a:solidFill>
                  <a:schemeClr val="hlink"/>
                </a:solidFill>
              </a:rPr>
              <a:t>Price: $10K - $30K (custom)</a:t>
            </a:r>
          </a:p>
          <a:p>
            <a:r>
              <a:rPr lang="en-US" smtClean="0"/>
              <a:t>Comprehensive = </a:t>
            </a:r>
            <a:r>
              <a:rPr lang="en-US" sz="1000" smtClean="0">
                <a:solidFill>
                  <a:schemeClr val="hlink"/>
                </a:solidFill>
              </a:rPr>
              <a:t>Price: $15K - $90K (custom)</a:t>
            </a:r>
          </a:p>
          <a:p>
            <a:endParaRPr lang="en-US" smtClean="0"/>
          </a:p>
          <a:p>
            <a:r>
              <a:rPr lang="en-US" b="1" i="1" smtClean="0"/>
              <a:t>Examples of reports can be shown at this point</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ChangeAspect="1" noChangeArrowheads="1" noTextEdit="1"/>
          </p:cNvSpPr>
          <p:nvPr>
            <p:ph type="sldImg"/>
          </p:nvPr>
        </p:nvSpPr>
        <p:spPr>
          <a:xfrm>
            <a:off x="2913063" y="223838"/>
            <a:ext cx="3633787" cy="2725737"/>
          </a:xfrm>
          <a:ln/>
        </p:spPr>
      </p:sp>
      <p:sp>
        <p:nvSpPr>
          <p:cNvPr id="328707"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ChangeAspect="1" noChangeArrowheads="1" noTextEdit="1"/>
          </p:cNvSpPr>
          <p:nvPr>
            <p:ph type="sldImg"/>
          </p:nvPr>
        </p:nvSpPr>
        <p:spPr>
          <a:xfrm>
            <a:off x="2913063" y="223838"/>
            <a:ext cx="3633787" cy="2725737"/>
          </a:xfrm>
          <a:ln/>
        </p:spPr>
      </p:sp>
      <p:sp>
        <p:nvSpPr>
          <p:cNvPr id="330755"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ChangeAspect="1" noChangeArrowheads="1" noTextEdit="1"/>
          </p:cNvSpPr>
          <p:nvPr>
            <p:ph type="sldImg"/>
          </p:nvPr>
        </p:nvSpPr>
        <p:spPr>
          <a:xfrm>
            <a:off x="2913063" y="223838"/>
            <a:ext cx="3633787" cy="2725737"/>
          </a:xfrm>
          <a:ln/>
        </p:spPr>
      </p:sp>
      <p:sp>
        <p:nvSpPr>
          <p:cNvPr id="332803" name="Rectangle 3"/>
          <p:cNvSpPr>
            <a:spLocks noGrp="1" noChangeArrowheads="1"/>
          </p:cNvSpPr>
          <p:nvPr>
            <p:ph type="body" idx="1"/>
          </p:nvPr>
        </p:nvSpPr>
        <p:spPr>
          <a:xfrm>
            <a:off x="250825" y="3190875"/>
            <a:ext cx="6292850" cy="5308600"/>
          </a:xfrm>
          <a:noFill/>
          <a:ln/>
        </p:spPr>
        <p:txBody>
          <a:bodyPr/>
          <a:lstStyle/>
          <a:p>
            <a:pPr>
              <a:buFont typeface="Symbol" pitchFamily="18" charset="2"/>
              <a:buNone/>
            </a:pPr>
            <a:endParaRPr lang="en-GB"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ChangeAspect="1" noChangeArrowheads="1" noTextEdit="1"/>
          </p:cNvSpPr>
          <p:nvPr>
            <p:ph type="sldImg"/>
          </p:nvPr>
        </p:nvSpPr>
        <p:spPr>
          <a:xfrm>
            <a:off x="2913063" y="223838"/>
            <a:ext cx="3633787" cy="2725737"/>
          </a:xfrm>
          <a:ln/>
        </p:spPr>
      </p:sp>
      <p:sp>
        <p:nvSpPr>
          <p:cNvPr id="334851" name="Rectangle 3"/>
          <p:cNvSpPr>
            <a:spLocks noGrp="1" noChangeArrowheads="1"/>
          </p:cNvSpPr>
          <p:nvPr>
            <p:ph type="body" idx="1"/>
          </p:nvPr>
        </p:nvSpPr>
        <p:spPr>
          <a:xfrm>
            <a:off x="250825" y="3190875"/>
            <a:ext cx="6292850" cy="5308600"/>
          </a:xfrm>
          <a:noFill/>
          <a:ln/>
        </p:spPr>
        <p:txBody>
          <a:bodyPr/>
          <a:lstStyle/>
          <a:p>
            <a:pPr>
              <a:buFont typeface="Symbol" pitchFamily="18" charset="2"/>
              <a:buNone/>
            </a:pPr>
            <a:endParaRPr lang="en-GB"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Rectangle 2"/>
          <p:cNvSpPr>
            <a:spLocks noChangeAspect="1" noChangeArrowheads="1" noTextEdit="1"/>
          </p:cNvSpPr>
          <p:nvPr>
            <p:ph type="sldImg"/>
          </p:nvPr>
        </p:nvSpPr>
        <p:spPr>
          <a:xfrm>
            <a:off x="2913063" y="223838"/>
            <a:ext cx="3633787" cy="2725737"/>
          </a:xfrm>
          <a:ln/>
        </p:spPr>
      </p:sp>
      <p:sp>
        <p:nvSpPr>
          <p:cNvPr id="336899" name="Rectangle 3"/>
          <p:cNvSpPr>
            <a:spLocks noGrp="1" noChangeArrowheads="1"/>
          </p:cNvSpPr>
          <p:nvPr>
            <p:ph type="body" idx="1"/>
          </p:nvPr>
        </p:nvSpPr>
        <p:spPr>
          <a:xfrm>
            <a:off x="250825" y="3190875"/>
            <a:ext cx="6292850" cy="5308600"/>
          </a:xfrm>
          <a:noFill/>
          <a:ln/>
        </p:spPr>
        <p:txBody>
          <a:bodyPr/>
          <a:lstStyle/>
          <a:p>
            <a:r>
              <a:rPr lang="en-US" smtClean="0"/>
              <a:t>In addition to its Smart Cooling Offerings, HP offers these other Data Center Services to address the full spectrum of customer needs.</a:t>
            </a:r>
            <a:endParaRPr lang="en-US" b="1" smtClean="0"/>
          </a:p>
          <a:p>
            <a:r>
              <a:rPr lang="en-US" b="1" smtClean="0"/>
              <a:t>Data Center Planning</a:t>
            </a:r>
            <a:r>
              <a:rPr lang="en-US" smtClean="0"/>
              <a:t> includes: verification of installation and service space, examination of the capacity and availability of power distribution, cooling, and airflow distribution systems, and review of installation readiness prerequisites </a:t>
            </a:r>
            <a:endParaRPr lang="en-US" b="1" smtClean="0"/>
          </a:p>
          <a:p>
            <a:r>
              <a:rPr lang="en-US" b="1" smtClean="0"/>
              <a:t>Data Center Relocation: </a:t>
            </a:r>
            <a:r>
              <a:rPr lang="en-US" smtClean="0"/>
              <a:t>Comprehensive services for moving technology products within your business — on a local, national, or international basis. We can shoulder responsibility as your single point of contact. Products supported include HP servers, workstations, desktop systems, notebook PCs, thin clients, storage devices, and networking and software products, as well as HP-supported hardware and software from other vendors. Resources include: </a:t>
            </a:r>
          </a:p>
          <a:p>
            <a:pPr lvl="1"/>
            <a:r>
              <a:rPr lang="en-US" smtClean="0"/>
              <a:t>IT consolidation planning</a:t>
            </a:r>
          </a:p>
          <a:p>
            <a:pPr lvl="1"/>
            <a:r>
              <a:rPr lang="en-US" smtClean="0"/>
              <a:t>Application &amp; data migration consultancy</a:t>
            </a:r>
          </a:p>
          <a:p>
            <a:pPr lvl="1"/>
            <a:r>
              <a:rPr lang="en-US" smtClean="0"/>
              <a:t>Server vitalization solution implementation</a:t>
            </a:r>
          </a:p>
          <a:p>
            <a:pPr lvl="1"/>
            <a:r>
              <a:rPr lang="en-US" smtClean="0"/>
              <a:t>De-install and re-install server, storage and networking components</a:t>
            </a:r>
          </a:p>
          <a:p>
            <a:pPr lvl="1"/>
            <a:r>
              <a:rPr lang="en-US" smtClean="0"/>
              <a:t>Move of desktop infrastructure associated with data centers</a:t>
            </a:r>
          </a:p>
          <a:p>
            <a:r>
              <a:rPr lang="en-US" smtClean="0"/>
              <a:t>Data Center Services Data Sheet: </a:t>
            </a:r>
            <a:r>
              <a:rPr lang="en-US" u="sng" smtClean="0">
                <a:hlinkClick r:id="rId3"/>
              </a:rPr>
              <a:t>http://source.hp.com/go/5982-0094*</a:t>
            </a:r>
            <a:r>
              <a:rPr lang="en-US" smtClean="0"/>
              <a:t> </a:t>
            </a:r>
          </a:p>
          <a:p>
            <a:r>
              <a:rPr lang="en-US" smtClean="0"/>
              <a:t>HP.com:  www.hp.com/services/datacenterservices</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Rectangle 2"/>
          <p:cNvSpPr>
            <a:spLocks noChangeAspect="1" noChangeArrowheads="1" noTextEdit="1"/>
          </p:cNvSpPr>
          <p:nvPr>
            <p:ph type="sldImg"/>
          </p:nvPr>
        </p:nvSpPr>
        <p:spPr>
          <a:xfrm>
            <a:off x="2913063" y="223838"/>
            <a:ext cx="3633787" cy="2725737"/>
          </a:xfrm>
          <a:ln/>
        </p:spPr>
      </p:sp>
      <p:sp>
        <p:nvSpPr>
          <p:cNvPr id="338947"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ChangeAspect="1" noChangeArrowheads="1" noTextEdit="1"/>
          </p:cNvSpPr>
          <p:nvPr>
            <p:ph type="sldImg"/>
          </p:nvPr>
        </p:nvSpPr>
        <p:spPr>
          <a:xfrm>
            <a:off x="2913063" y="223838"/>
            <a:ext cx="3633787" cy="2725737"/>
          </a:xfrm>
          <a:ln/>
        </p:spPr>
      </p:sp>
      <p:sp>
        <p:nvSpPr>
          <p:cNvPr id="340995"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2"/>
          <p:cNvSpPr>
            <a:spLocks noChangeAspect="1" noChangeArrowheads="1" noTextEdit="1"/>
          </p:cNvSpPr>
          <p:nvPr>
            <p:ph type="sldImg"/>
          </p:nvPr>
        </p:nvSpPr>
        <p:spPr>
          <a:xfrm>
            <a:off x="2913063" y="223838"/>
            <a:ext cx="3633787" cy="2725737"/>
          </a:xfrm>
          <a:ln/>
        </p:spPr>
      </p:sp>
      <p:sp>
        <p:nvSpPr>
          <p:cNvPr id="343043"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Rectangle 2"/>
          <p:cNvSpPr>
            <a:spLocks noChangeAspect="1" noChangeArrowheads="1" noTextEdit="1"/>
          </p:cNvSpPr>
          <p:nvPr>
            <p:ph type="sldImg"/>
          </p:nvPr>
        </p:nvSpPr>
        <p:spPr>
          <a:xfrm>
            <a:off x="2913063" y="223838"/>
            <a:ext cx="3633787" cy="2725737"/>
          </a:xfrm>
          <a:ln/>
        </p:spPr>
      </p:sp>
      <p:sp>
        <p:nvSpPr>
          <p:cNvPr id="349187" name="Rectangle 3"/>
          <p:cNvSpPr>
            <a:spLocks noGrp="1" noChangeArrowheads="1"/>
          </p:cNvSpPr>
          <p:nvPr>
            <p:ph type="body" idx="1"/>
          </p:nvPr>
        </p:nvSpPr>
        <p:spPr>
          <a:xfrm>
            <a:off x="250825" y="3190875"/>
            <a:ext cx="6292850" cy="5308600"/>
          </a:xfrm>
          <a:noFill/>
          <a:ln/>
        </p:spPr>
        <p:txBody>
          <a:bodyPr/>
          <a:lstStyle/>
          <a:p>
            <a:r>
              <a:rPr lang="en-US" b="1" smtClean="0"/>
              <a:t>Before:</a:t>
            </a:r>
            <a:r>
              <a:rPr lang="en-US" smtClean="0"/>
              <a:t> </a:t>
            </a:r>
          </a:p>
          <a:p>
            <a:r>
              <a:rPr lang="en-US" smtClean="0"/>
              <a:t>Hot aisles should be red and cold aisles should be blue</a:t>
            </a:r>
          </a:p>
          <a:p>
            <a:r>
              <a:rPr lang="en-US" smtClean="0"/>
              <a:t>Area in bottom left should have been cold, but was heating up</a:t>
            </a:r>
          </a:p>
          <a:p>
            <a:endParaRPr lang="en-US" b="1" smtClean="0"/>
          </a:p>
          <a:p>
            <a:r>
              <a:rPr lang="en-US" b="1" smtClean="0"/>
              <a:t>After:</a:t>
            </a:r>
            <a:endParaRPr lang="en-US" smtClean="0"/>
          </a:p>
          <a:p>
            <a:r>
              <a:rPr lang="en-US" smtClean="0"/>
              <a:t>Much more well-balanced temperatures</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p:cNvSpPr>
            <a:spLocks noChangeAspect="1" noChangeArrowheads="1" noTextEdit="1"/>
          </p:cNvSpPr>
          <p:nvPr>
            <p:ph type="sldImg"/>
          </p:nvPr>
        </p:nvSpPr>
        <p:spPr>
          <a:xfrm>
            <a:off x="2913063" y="223838"/>
            <a:ext cx="3633787" cy="2725737"/>
          </a:xfrm>
          <a:ln/>
        </p:spPr>
      </p:sp>
      <p:sp>
        <p:nvSpPr>
          <p:cNvPr id="351235" name="Rectangle 3"/>
          <p:cNvSpPr>
            <a:spLocks noGrp="1" noChangeArrowheads="1"/>
          </p:cNvSpPr>
          <p:nvPr>
            <p:ph type="body" idx="1"/>
          </p:nvPr>
        </p:nvSpPr>
        <p:spPr>
          <a:xfrm>
            <a:off x="250825" y="3190875"/>
            <a:ext cx="6292850" cy="5308600"/>
          </a:xfrm>
          <a:noFill/>
          <a:ln/>
        </p:spPr>
        <p:txBody>
          <a:bodyPr/>
          <a:lstStyle/>
          <a:p>
            <a:r>
              <a:rPr lang="en-US" smtClean="0"/>
              <a:t>Here we have a well planned data center with equipment in hot and cold aisles.  The racks load vary like they do in any data center.  The key here is that some very high-density racks (30kW) are scattered around the room to see if a typical data center could support such loads.  The bright red spots (upper left, center, and lower right corner) represent the exhaust from these high-density racks.</a:t>
            </a:r>
          </a:p>
          <a:p>
            <a:r>
              <a:rPr lang="en-US" smtClean="0"/>
              <a:t>There are three high-density racks side-by-side in the lower right corner.  Notice how the heat curves around the corner of the room and flows into the nearest cold aisle.  This view is 78 inches above the floor or just a few inches below the top of our racks.  The black dashed oval shows heat entering the top servers of the first rack.  The image to the lower left is an exploded view of the dashed oval.  It is very difficult to characterize this airflow using intuition but very easy with CFD tools.</a:t>
            </a:r>
          </a:p>
          <a:p>
            <a:endParaRPr lang="en-US" smtClean="0"/>
          </a:p>
          <a:p>
            <a:r>
              <a:rPr lang="en-US" smtClean="0"/>
              <a:t>Several recommendations can be made from this model.</a:t>
            </a:r>
          </a:p>
          <a:p>
            <a:r>
              <a:rPr lang="en-US" smtClean="0"/>
              <a:t>Don't locate high-density equipment at the end of a row, even though intuition might suggest placing it as close to an air-conditioner as possible.</a:t>
            </a:r>
          </a:p>
          <a:p>
            <a:r>
              <a:rPr lang="en-US" smtClean="0"/>
              <a:t>Don't group high-density loads together unless you are certain the room can support that configuration; i.e.; distributing high-density loads is a very effective solution when integrating high-density loads in a low-density data center.</a:t>
            </a:r>
          </a:p>
          <a:p>
            <a:r>
              <a:rPr lang="en-US" smtClean="0"/>
              <a:t>Locate the high-density loads in the middle of a row.  You will get more air out of the floor at this point and the heat will travel back to multiple air-conditioners (in many but not all cases).</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ChangeAspect="1" noChangeArrowheads="1" noTextEdit="1"/>
          </p:cNvSpPr>
          <p:nvPr>
            <p:ph type="sldImg"/>
          </p:nvPr>
        </p:nvSpPr>
        <p:spPr>
          <a:xfrm>
            <a:off x="2913063" y="223838"/>
            <a:ext cx="3633787" cy="2725737"/>
          </a:xfrm>
          <a:ln/>
        </p:spPr>
      </p:sp>
      <p:sp>
        <p:nvSpPr>
          <p:cNvPr id="353283" name="Rectangle 3"/>
          <p:cNvSpPr>
            <a:spLocks noGrp="1" noChangeArrowheads="1"/>
          </p:cNvSpPr>
          <p:nvPr>
            <p:ph type="body" idx="1"/>
          </p:nvPr>
        </p:nvSpPr>
        <p:spPr>
          <a:xfrm>
            <a:off x="250825" y="3190875"/>
            <a:ext cx="6292850" cy="5308600"/>
          </a:xfrm>
          <a:noFill/>
          <a:ln/>
        </p:spPr>
        <p:txBody>
          <a:bodyPr/>
          <a:lstStyle/>
          <a:p>
            <a:r>
              <a:rPr lang="en-US" smtClean="0"/>
              <a:t>This slide is an extension of the previous slide.  They present elevation views (floor to ceiling) of the same area surrounding the black dashed oval on the previous slide.</a:t>
            </a:r>
          </a:p>
          <a:p>
            <a:r>
              <a:rPr lang="en-US" smtClean="0"/>
              <a:t>The labels on the racks, such as; R9C1 means Row 9 Cabinet 1</a:t>
            </a:r>
          </a:p>
          <a:p>
            <a:r>
              <a:rPr lang="en-US" smtClean="0"/>
              <a:t>The solid blue rectangle on the right side of the upper two images represents an air-conditioner</a:t>
            </a:r>
          </a:p>
          <a:p>
            <a:r>
              <a:rPr lang="en-US" smtClean="0"/>
              <a:t>The bright red area in the upper right corner of each image represents the intense heat from the three high-density racks (R10C1 – R10C3) getting trapped in the corner of the room and against the ceiling.  Some of the heat returns to the top of the air-conditioner (where it should) but some migrates towards Rack R9C1.</a:t>
            </a:r>
          </a:p>
          <a:p>
            <a:r>
              <a:rPr lang="en-US" smtClean="0"/>
              <a:t>The intent of these images is to show that heat can infiltrate cold aisles and in this case the inlet air temperature entering the servers near the top of R9C1 exceed our preferred threshold of 77F.</a:t>
            </a:r>
          </a:p>
          <a:p>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Rectangle 2"/>
          <p:cNvSpPr>
            <a:spLocks noChangeAspect="1" noChangeArrowheads="1" noTextEdit="1"/>
          </p:cNvSpPr>
          <p:nvPr>
            <p:ph type="sldImg"/>
          </p:nvPr>
        </p:nvSpPr>
        <p:spPr>
          <a:xfrm>
            <a:off x="2913063" y="223838"/>
            <a:ext cx="3633787" cy="2725737"/>
          </a:xfrm>
          <a:ln/>
        </p:spPr>
      </p:sp>
      <p:sp>
        <p:nvSpPr>
          <p:cNvPr id="356355" name="Rectangle 3"/>
          <p:cNvSpPr>
            <a:spLocks noGrp="1" noChangeArrowheads="1"/>
          </p:cNvSpPr>
          <p:nvPr>
            <p:ph type="body" idx="1"/>
          </p:nvPr>
        </p:nvSpPr>
        <p:spPr>
          <a:xfrm>
            <a:off x="250825" y="3190875"/>
            <a:ext cx="6292850" cy="5308600"/>
          </a:xfrm>
          <a:noFill/>
          <a:ln/>
        </p:spPr>
        <p:txBody>
          <a:bodyPr/>
          <a:lstStyle/>
          <a:p>
            <a:r>
              <a:rPr lang="en-US" smtClean="0"/>
              <a:t>CRAC = Computer Room Air Conditioning</a:t>
            </a:r>
          </a:p>
          <a:p>
            <a:r>
              <a:rPr lang="en-US" smtClean="0"/>
              <a:t>The next generation of data center design revolves around an energy efficient, fully automated and adaptive design that automatically react to the changes in compute and cooling load, adjusting itself automatically to compensate for increases or reductions that may occur at any given point of time. The data center will have the ability to “sense” and “react” to the changes via a sensor network and control software that will command the various systems to ramp up or ramp down accordingly. </a:t>
            </a:r>
          </a:p>
          <a:p>
            <a:r>
              <a:rPr lang="en-US" smtClean="0"/>
              <a:t>Applied to the cooling infrastructure, the controller will process the data input from the sensor network deployed across the data center and command the CRAC units to increase or decrease the CRAC air handling unit fan speed accordingly to adjust the cooling air supplied to a particular area. </a:t>
            </a:r>
          </a:p>
          <a:p>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ChangeAspect="1" noChangeArrowheads="1" noTextEdit="1"/>
          </p:cNvSpPr>
          <p:nvPr>
            <p:ph type="sldImg"/>
          </p:nvPr>
        </p:nvSpPr>
        <p:spPr>
          <a:xfrm>
            <a:off x="2913063" y="223838"/>
            <a:ext cx="3633787" cy="2725737"/>
          </a:xfrm>
          <a:ln/>
        </p:spPr>
      </p:sp>
      <p:sp>
        <p:nvSpPr>
          <p:cNvPr id="358403" name="Rectangle 3"/>
          <p:cNvSpPr>
            <a:spLocks noGrp="1" noChangeArrowheads="1"/>
          </p:cNvSpPr>
          <p:nvPr>
            <p:ph type="body" idx="1"/>
          </p:nvPr>
        </p:nvSpPr>
        <p:spPr>
          <a:xfrm>
            <a:off x="250825" y="3190875"/>
            <a:ext cx="6292850" cy="5308600"/>
          </a:xfrm>
          <a:noFill/>
          <a:ln/>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4C2A8280-5E37-42F3-9DB9-AFA8F610FDC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352C790B-B171-46A8-9B4F-9D7CF09ACFA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00050" y="992188"/>
            <a:ext cx="4216400" cy="55959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8850" y="992188"/>
            <a:ext cx="4217988" cy="55959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E365A632-FDAF-4DEC-AD28-3ABDA20218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sldNum" sz="quarter" idx="10"/>
          </p:nvPr>
        </p:nvSpPr>
        <p:spPr>
          <a:ln/>
        </p:spPr>
        <p:txBody>
          <a:bodyPr/>
          <a:lstStyle>
            <a:lvl1pPr>
              <a:defRPr/>
            </a:lvl1pPr>
          </a:lstStyle>
          <a:p>
            <a:pPr>
              <a:defRPr/>
            </a:pPr>
            <a:fld id="{E2D08115-6339-45F5-8168-23A9CB611B8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D3AC72E0-8EF9-49A7-8BD5-BDB1BA4A355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CF2DF22C-3FB6-4BC9-95E1-99C38E52031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1B5820A4-F2EC-46F7-BE9B-13FB039493F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BB2206AE-1E6D-4266-ADC4-DDBD9082410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4EFFC065-EE6E-4FCD-AD46-96E070ABB6A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0538" y="0"/>
            <a:ext cx="2146300" cy="65881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8463" y="0"/>
            <a:ext cx="6289675" cy="6588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82AE3F7E-1630-4775-9F82-68F23F11B1E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00050" y="992188"/>
            <a:ext cx="8586788" cy="5595937"/>
          </a:xfrm>
        </p:spPr>
        <p:txBody>
          <a:bodyPr/>
          <a:lstStyle/>
          <a:p>
            <a:pPr lvl="0"/>
            <a:endParaRPr lang="en-US" noProof="0" smtClean="0"/>
          </a:p>
        </p:txBody>
      </p:sp>
      <p:sp>
        <p:nvSpPr>
          <p:cNvPr id="4" name="Rectangle 4"/>
          <p:cNvSpPr>
            <a:spLocks noGrp="1" noChangeArrowheads="1"/>
          </p:cNvSpPr>
          <p:nvPr>
            <p:ph type="sldNum" sz="quarter" idx="10"/>
          </p:nvPr>
        </p:nvSpPr>
        <p:spPr>
          <a:ln/>
        </p:spPr>
        <p:txBody>
          <a:bodyPr/>
          <a:lstStyle>
            <a:lvl1pPr>
              <a:defRPr/>
            </a:lvl1pPr>
          </a:lstStyle>
          <a:p>
            <a:pPr>
              <a:defRPr/>
            </a:pPr>
            <a:fld id="{47E74E0F-BE4B-4AD7-813C-1B40E9D2F49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00050" y="992188"/>
            <a:ext cx="8586788" cy="5595937"/>
          </a:xfrm>
        </p:spPr>
        <p:txBody>
          <a:bodyPr/>
          <a:lstStyle/>
          <a:p>
            <a:pPr lvl="0"/>
            <a:endParaRPr lang="en-US" noProof="0" smtClean="0"/>
          </a:p>
        </p:txBody>
      </p:sp>
      <p:sp>
        <p:nvSpPr>
          <p:cNvPr id="4" name="Rectangle 4"/>
          <p:cNvSpPr>
            <a:spLocks noGrp="1" noChangeArrowheads="1"/>
          </p:cNvSpPr>
          <p:nvPr>
            <p:ph type="sldNum" sz="quarter" idx="10"/>
          </p:nvPr>
        </p:nvSpPr>
        <p:spPr>
          <a:ln/>
        </p:spPr>
        <p:txBody>
          <a:bodyPr/>
          <a:lstStyle>
            <a:lvl1pPr>
              <a:defRPr/>
            </a:lvl1pPr>
          </a:lstStyle>
          <a:p>
            <a:pPr>
              <a:defRPr/>
            </a:pPr>
            <a:fld id="{345E6E30-8E0F-4B79-8DD0-31B27C72F3DC}"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00050" y="992188"/>
            <a:ext cx="8586788" cy="5595937"/>
          </a:xfrm>
        </p:spPr>
        <p:txBody>
          <a:bodyPr/>
          <a:lstStyle/>
          <a:p>
            <a:pPr lvl="0"/>
            <a:endParaRPr lang="en-US" noProof="0" smtClean="0"/>
          </a:p>
        </p:txBody>
      </p:sp>
      <p:sp>
        <p:nvSpPr>
          <p:cNvPr id="4" name="Rectangle 4"/>
          <p:cNvSpPr>
            <a:spLocks noGrp="1" noChangeArrowheads="1"/>
          </p:cNvSpPr>
          <p:nvPr>
            <p:ph type="sldNum" sz="quarter" idx="10"/>
          </p:nvPr>
        </p:nvSpPr>
        <p:spPr>
          <a:ln/>
        </p:spPr>
        <p:txBody>
          <a:bodyPr/>
          <a:lstStyle>
            <a:lvl1pPr>
              <a:defRPr/>
            </a:lvl1pPr>
          </a:lstStyle>
          <a:p>
            <a:pPr>
              <a:defRPr/>
            </a:pPr>
            <a:fld id="{9044D669-9F54-4CA8-8A05-ECCA1629E43D}"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reserve="1">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Chart Placeholder 2"/>
          <p:cNvSpPr>
            <a:spLocks noGrp="1"/>
          </p:cNvSpPr>
          <p:nvPr>
            <p:ph type="chart" sz="half" idx="1"/>
          </p:nvPr>
        </p:nvSpPr>
        <p:spPr>
          <a:xfrm>
            <a:off x="400050" y="992188"/>
            <a:ext cx="4216400" cy="5595937"/>
          </a:xfrm>
        </p:spPr>
        <p:txBody>
          <a:bodyPr/>
          <a:lstStyle/>
          <a:p>
            <a:pPr lvl="0"/>
            <a:endParaRPr lang="en-US" noProof="0"/>
          </a:p>
        </p:txBody>
      </p:sp>
      <p:sp>
        <p:nvSpPr>
          <p:cNvPr id="4" name="Text Placeholder 3"/>
          <p:cNvSpPr>
            <a:spLocks noGrp="1"/>
          </p:cNvSpPr>
          <p:nvPr>
            <p:ph type="body" sz="half" idx="2"/>
          </p:nvPr>
        </p:nvSpPr>
        <p:spPr>
          <a:xfrm>
            <a:off x="4768850" y="992188"/>
            <a:ext cx="4217988" cy="55959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670913AF-FBB4-4F16-ACD1-850EFE3FDCC5}"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00050" y="992188"/>
            <a:ext cx="4216400" cy="55959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768850" y="992188"/>
            <a:ext cx="4217988" cy="2720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768850" y="3865563"/>
            <a:ext cx="4217988" cy="27225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sldNum" sz="quarter" idx="10"/>
          </p:nvPr>
        </p:nvSpPr>
        <p:spPr>
          <a:ln/>
        </p:spPr>
        <p:txBody>
          <a:bodyPr/>
          <a:lstStyle>
            <a:lvl1pPr>
              <a:defRPr/>
            </a:lvl1pPr>
          </a:lstStyle>
          <a:p>
            <a:pPr>
              <a:defRPr/>
            </a:pPr>
            <a:fld id="{23286026-01EE-45C9-B758-E37B341BCF2B}"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8463" y="0"/>
            <a:ext cx="8583612" cy="92233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00050" y="992188"/>
            <a:ext cx="4216400" cy="55959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8850" y="992188"/>
            <a:ext cx="4217988" cy="55959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a:xfrm>
            <a:off x="401638" y="6638925"/>
            <a:ext cx="552450" cy="219075"/>
          </a:xfrm>
        </p:spPr>
        <p:txBody>
          <a:bodyPr/>
          <a:lstStyle>
            <a:lvl1pPr>
              <a:defRPr smtClean="0"/>
            </a:lvl1pPr>
          </a:lstStyle>
          <a:p>
            <a:pPr>
              <a:defRPr/>
            </a:pPr>
            <a:fld id="{7097C332-2C38-43EE-A1F2-CC787B42C5F0}"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98463" y="0"/>
            <a:ext cx="8583612" cy="922338"/>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00050" y="992188"/>
            <a:ext cx="4216400" cy="2720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768850" y="992188"/>
            <a:ext cx="4217988" cy="2720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00050" y="3865563"/>
            <a:ext cx="4216400" cy="27225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768850" y="3865563"/>
            <a:ext cx="4217988" cy="27225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a:xfrm>
            <a:off x="401638" y="6638925"/>
            <a:ext cx="552450" cy="219075"/>
          </a:xfrm>
        </p:spPr>
        <p:txBody>
          <a:bodyPr/>
          <a:lstStyle>
            <a:lvl1pPr>
              <a:defRPr smtClean="0"/>
            </a:lvl1pPr>
          </a:lstStyle>
          <a:p>
            <a:pPr>
              <a:defRPr/>
            </a:pPr>
            <a:fld id="{35DFECD2-E2E3-4804-815D-6D3C647485B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00050" y="995363"/>
            <a:ext cx="4216400" cy="559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8850" y="995363"/>
            <a:ext cx="4217988" cy="559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0538" y="0"/>
            <a:ext cx="2146300" cy="65897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8463" y="0"/>
            <a:ext cx="6289675" cy="65897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Text Box 4"/>
          <p:cNvSpPr txBox="1">
            <a:spLocks noChangeArrowheads="1"/>
          </p:cNvSpPr>
          <p:nvPr/>
        </p:nvSpPr>
        <p:spPr bwMode="invGray">
          <a:xfrm>
            <a:off x="465138" y="6376988"/>
            <a:ext cx="6019800" cy="365125"/>
          </a:xfrm>
          <a:prstGeom prst="rect">
            <a:avLst/>
          </a:prstGeom>
          <a:noFill/>
          <a:ln w="9525">
            <a:noFill/>
            <a:miter lim="800000"/>
            <a:headEnd/>
            <a:tailEnd/>
          </a:ln>
          <a:effectLst/>
        </p:spPr>
        <p:txBody>
          <a:bodyPr>
            <a:spAutoFit/>
          </a:bodyPr>
          <a:lstStyle/>
          <a:p>
            <a:pPr>
              <a:spcBef>
                <a:spcPct val="50000"/>
              </a:spcBef>
              <a:defRPr/>
            </a:pPr>
            <a:r>
              <a:rPr lang="en-US" sz="900">
                <a:solidFill>
                  <a:srgbClr val="FFFFFF"/>
                </a:solidFill>
              </a:rPr>
              <a:t>© 2006 Hewlett-Packard Development Company, L.P.</a:t>
            </a:r>
            <a:br>
              <a:rPr lang="en-US" sz="900">
                <a:solidFill>
                  <a:srgbClr val="FFFFFF"/>
                </a:solidFill>
              </a:rPr>
            </a:br>
            <a:r>
              <a:rPr lang="en-US" sz="900">
                <a:solidFill>
                  <a:srgbClr val="FFFFFF"/>
                </a:solidFill>
              </a:rPr>
              <a:t>The information contained herein is subject to change without notice </a:t>
            </a:r>
          </a:p>
        </p:txBody>
      </p:sp>
      <p:pic>
        <p:nvPicPr>
          <p:cNvPr id="5" name="Picture 5"/>
          <p:cNvPicPr>
            <a:picLocks noChangeAspect="1" noChangeArrowheads="1"/>
          </p:cNvPicPr>
          <p:nvPr/>
        </p:nvPicPr>
        <p:blipFill>
          <a:blip r:embed="rId2"/>
          <a:srcRect/>
          <a:stretch>
            <a:fillRect/>
          </a:stretch>
        </p:blipFill>
        <p:spPr bwMode="black">
          <a:xfrm>
            <a:off x="0" y="4838700"/>
            <a:ext cx="9151938" cy="800100"/>
          </a:xfrm>
          <a:prstGeom prst="rect">
            <a:avLst/>
          </a:prstGeom>
          <a:noFill/>
          <a:ln w="19050" algn="ctr">
            <a:noFill/>
            <a:miter lim="800000"/>
            <a:headEnd/>
            <a:tailEnd/>
          </a:ln>
        </p:spPr>
      </p:pic>
      <p:sp>
        <p:nvSpPr>
          <p:cNvPr id="152578" name="Rectangle 2"/>
          <p:cNvSpPr>
            <a:spLocks noGrp="1" noChangeArrowheads="1"/>
          </p:cNvSpPr>
          <p:nvPr>
            <p:ph type="subTitle" idx="1"/>
          </p:nvPr>
        </p:nvSpPr>
        <p:spPr bwMode="invGray">
          <a:xfrm>
            <a:off x="433388" y="3741738"/>
            <a:ext cx="4570412" cy="914400"/>
          </a:xfrm>
        </p:spPr>
        <p:txBody>
          <a:bodyPr/>
          <a:lstStyle>
            <a:lvl1pPr marL="0" indent="0">
              <a:buFontTx/>
              <a:buNone/>
              <a:defRPr sz="2000">
                <a:solidFill>
                  <a:schemeClr val="bg1"/>
                </a:solidFill>
                <a:latin typeface="Futura Hv" pitchFamily="34" charset="0"/>
              </a:defRPr>
            </a:lvl1pPr>
          </a:lstStyle>
          <a:p>
            <a:r>
              <a:rPr lang="en-US"/>
              <a:t>Click to edit Master subtitle style</a:t>
            </a:r>
          </a:p>
        </p:txBody>
      </p:sp>
      <p:sp>
        <p:nvSpPr>
          <p:cNvPr id="152579" name="Rectangle 3"/>
          <p:cNvSpPr>
            <a:spLocks noGrp="1" noChangeArrowheads="1"/>
          </p:cNvSpPr>
          <p:nvPr>
            <p:ph type="ctrTitle"/>
          </p:nvPr>
        </p:nvSpPr>
        <p:spPr bwMode="invGray">
          <a:xfrm>
            <a:off x="441325" y="274638"/>
            <a:ext cx="4551363" cy="3059112"/>
          </a:xfrm>
        </p:spPr>
        <p:txBody>
          <a:bodyPr/>
          <a:lstStyle>
            <a:lvl1pPr>
              <a:defRPr sz="4400">
                <a:solidFill>
                  <a:schemeClr val="bg1"/>
                </a:solidFill>
                <a:latin typeface="Futura Lt" pitchFamily="34" charset="0"/>
              </a:defRPr>
            </a:lvl1pPr>
          </a:lstStyle>
          <a:p>
            <a:r>
              <a:rPr lang="en-US"/>
              <a:t>Click to edit Master title style</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sldNum" sz="quarter" idx="10"/>
          </p:nvPr>
        </p:nvSpPr>
        <p:spPr>
          <a:ln/>
        </p:spPr>
        <p:txBody>
          <a:bodyPr/>
          <a:lstStyle>
            <a:lvl1pPr>
              <a:defRPr/>
            </a:lvl1pPr>
          </a:lstStyle>
          <a:p>
            <a:pPr>
              <a:defRPr/>
            </a:pPr>
            <a:fld id="{4391D02A-C8CF-413B-9ED6-87C55F0DAC2B}" type="slidenum">
              <a:rPr lang="en-US"/>
              <a:pPr>
                <a:defRPr/>
              </a:pPr>
              <a:t>‹#›</a:t>
            </a:fld>
            <a:endParaRPr lang="en-US"/>
          </a:p>
        </p:txBody>
      </p:sp>
      <p:sp>
        <p:nvSpPr>
          <p:cNvPr id="5" name="Rectangle 8"/>
          <p:cNvSpPr>
            <a:spLocks noGrp="1" noChangeArrowheads="1"/>
          </p:cNvSpPr>
          <p:nvPr>
            <p:ph type="dt" sz="half" idx="11"/>
          </p:nvPr>
        </p:nvSpPr>
        <p:spPr>
          <a:ln/>
        </p:spPr>
        <p:txBody>
          <a:bodyPr/>
          <a:lstStyle>
            <a:lvl1pPr>
              <a:defRPr/>
            </a:lvl1pPr>
          </a:lstStyle>
          <a:p>
            <a:pPr>
              <a:defRPr/>
            </a:pPr>
            <a:fld id="{972E8864-7577-4020-897E-2B1B1CDB158C}" type="datetimeFigureOut">
              <a:rPr lang="en-US"/>
              <a:pPr>
                <a:defRPr/>
              </a:pPr>
              <a:t>2/12/2008</a:t>
            </a:fld>
            <a:endParaRPr lang="en-US"/>
          </a:p>
        </p:txBody>
      </p:sp>
      <p:sp>
        <p:nvSpPr>
          <p:cNvPr id="6"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7BC6FB3C-01AD-4ECC-968B-48BE71A19B54}" type="slidenum">
              <a:rPr lang="en-US"/>
              <a:pPr>
                <a:defRPr/>
              </a:pPr>
              <a:t>‹#›</a:t>
            </a:fld>
            <a:endParaRPr lang="en-US"/>
          </a:p>
        </p:txBody>
      </p:sp>
      <p:sp>
        <p:nvSpPr>
          <p:cNvPr id="5" name="Rectangle 8"/>
          <p:cNvSpPr>
            <a:spLocks noGrp="1" noChangeArrowheads="1"/>
          </p:cNvSpPr>
          <p:nvPr>
            <p:ph type="dt" sz="half" idx="11"/>
          </p:nvPr>
        </p:nvSpPr>
        <p:spPr>
          <a:ln/>
        </p:spPr>
        <p:txBody>
          <a:bodyPr/>
          <a:lstStyle>
            <a:lvl1pPr>
              <a:defRPr/>
            </a:lvl1pPr>
          </a:lstStyle>
          <a:p>
            <a:pPr>
              <a:defRPr/>
            </a:pPr>
            <a:fld id="{42BA8697-89A6-43C4-B04A-346527C56621}" type="datetimeFigureOut">
              <a:rPr lang="en-US"/>
              <a:pPr>
                <a:defRPr/>
              </a:pPr>
              <a:t>2/12/2008</a:t>
            </a:fld>
            <a:endParaRPr lang="en-US"/>
          </a:p>
        </p:txBody>
      </p:sp>
      <p:sp>
        <p:nvSpPr>
          <p:cNvPr id="6"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00050" y="1447800"/>
            <a:ext cx="4059238" cy="463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1688" y="1447800"/>
            <a:ext cx="4060825" cy="463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sldNum" sz="quarter" idx="10"/>
          </p:nvPr>
        </p:nvSpPr>
        <p:spPr>
          <a:ln/>
        </p:spPr>
        <p:txBody>
          <a:bodyPr/>
          <a:lstStyle>
            <a:lvl1pPr>
              <a:defRPr/>
            </a:lvl1pPr>
          </a:lstStyle>
          <a:p>
            <a:pPr>
              <a:defRPr/>
            </a:pPr>
            <a:fld id="{1EA23FA4-325F-4905-9F98-973FDFAB1861}" type="slidenum">
              <a:rPr lang="en-US"/>
              <a:pPr>
                <a:defRPr/>
              </a:pPr>
              <a:t>‹#›</a:t>
            </a:fld>
            <a:endParaRPr lang="en-US"/>
          </a:p>
        </p:txBody>
      </p:sp>
      <p:sp>
        <p:nvSpPr>
          <p:cNvPr id="6" name="Rectangle 8"/>
          <p:cNvSpPr>
            <a:spLocks noGrp="1" noChangeArrowheads="1"/>
          </p:cNvSpPr>
          <p:nvPr>
            <p:ph type="dt" sz="half" idx="11"/>
          </p:nvPr>
        </p:nvSpPr>
        <p:spPr>
          <a:ln/>
        </p:spPr>
        <p:txBody>
          <a:bodyPr/>
          <a:lstStyle>
            <a:lvl1pPr>
              <a:defRPr/>
            </a:lvl1pPr>
          </a:lstStyle>
          <a:p>
            <a:pPr>
              <a:defRPr/>
            </a:pPr>
            <a:fld id="{C99729A3-3064-48C2-9C71-65AA9D6E07F6}" type="datetimeFigureOut">
              <a:rPr lang="en-US"/>
              <a:pPr>
                <a:defRPr/>
              </a:pPr>
              <a:t>2/12/2008</a:t>
            </a:fld>
            <a:endParaRPr lang="en-US"/>
          </a:p>
        </p:txBody>
      </p:sp>
      <p:sp>
        <p:nvSpPr>
          <p:cNvPr id="7"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sldNum" sz="quarter" idx="10"/>
          </p:nvPr>
        </p:nvSpPr>
        <p:spPr>
          <a:ln/>
        </p:spPr>
        <p:txBody>
          <a:bodyPr/>
          <a:lstStyle>
            <a:lvl1pPr>
              <a:defRPr/>
            </a:lvl1pPr>
          </a:lstStyle>
          <a:p>
            <a:pPr>
              <a:defRPr/>
            </a:pPr>
            <a:fld id="{39F8E929-C86F-4542-BD18-D68DF3284B2E}" type="slidenum">
              <a:rPr lang="en-US"/>
              <a:pPr>
                <a:defRPr/>
              </a:pPr>
              <a:t>‹#›</a:t>
            </a:fld>
            <a:endParaRPr lang="en-US"/>
          </a:p>
        </p:txBody>
      </p:sp>
      <p:sp>
        <p:nvSpPr>
          <p:cNvPr id="8" name="Rectangle 8"/>
          <p:cNvSpPr>
            <a:spLocks noGrp="1" noChangeArrowheads="1"/>
          </p:cNvSpPr>
          <p:nvPr>
            <p:ph type="dt" sz="half" idx="11"/>
          </p:nvPr>
        </p:nvSpPr>
        <p:spPr>
          <a:ln/>
        </p:spPr>
        <p:txBody>
          <a:bodyPr/>
          <a:lstStyle>
            <a:lvl1pPr>
              <a:defRPr/>
            </a:lvl1pPr>
          </a:lstStyle>
          <a:p>
            <a:pPr>
              <a:defRPr/>
            </a:pPr>
            <a:fld id="{58CC7ED2-BFAB-43AB-80A3-9A44051FDD30}" type="datetimeFigureOut">
              <a:rPr lang="en-US"/>
              <a:pPr>
                <a:defRPr/>
              </a:pPr>
              <a:t>2/12/2008</a:t>
            </a:fld>
            <a:endParaRPr lang="en-US"/>
          </a:p>
        </p:txBody>
      </p:sp>
      <p:sp>
        <p:nvSpPr>
          <p:cNvPr id="9"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sldNum" sz="quarter" idx="10"/>
          </p:nvPr>
        </p:nvSpPr>
        <p:spPr>
          <a:ln/>
        </p:spPr>
        <p:txBody>
          <a:bodyPr/>
          <a:lstStyle>
            <a:lvl1pPr>
              <a:defRPr/>
            </a:lvl1pPr>
          </a:lstStyle>
          <a:p>
            <a:pPr>
              <a:defRPr/>
            </a:pPr>
            <a:fld id="{5384B73A-EEDB-4B1B-9A0F-C0B53E83E787}" type="slidenum">
              <a:rPr lang="en-US"/>
              <a:pPr>
                <a:defRPr/>
              </a:pPr>
              <a:t>‹#›</a:t>
            </a:fld>
            <a:endParaRPr lang="en-US"/>
          </a:p>
        </p:txBody>
      </p:sp>
      <p:sp>
        <p:nvSpPr>
          <p:cNvPr id="4" name="Rectangle 8"/>
          <p:cNvSpPr>
            <a:spLocks noGrp="1" noChangeArrowheads="1"/>
          </p:cNvSpPr>
          <p:nvPr>
            <p:ph type="dt" sz="half" idx="11"/>
          </p:nvPr>
        </p:nvSpPr>
        <p:spPr>
          <a:ln/>
        </p:spPr>
        <p:txBody>
          <a:bodyPr/>
          <a:lstStyle>
            <a:lvl1pPr>
              <a:defRPr/>
            </a:lvl1pPr>
          </a:lstStyle>
          <a:p>
            <a:pPr>
              <a:defRPr/>
            </a:pPr>
            <a:fld id="{5A1D98AC-0591-41A8-842E-01E2AF89F814}" type="datetimeFigureOut">
              <a:rPr lang="en-US"/>
              <a:pPr>
                <a:defRPr/>
              </a:pPr>
              <a:t>2/12/2008</a:t>
            </a:fld>
            <a:endParaRPr lang="en-US"/>
          </a:p>
        </p:txBody>
      </p:sp>
      <p:sp>
        <p:nvSpPr>
          <p:cNvPr id="5"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3C2AB0BB-3502-40DC-8E79-41D0D2EF2C0D}" type="slidenum">
              <a:rPr lang="en-US"/>
              <a:pPr>
                <a:defRPr/>
              </a:pPr>
              <a:t>‹#›</a:t>
            </a:fld>
            <a:endParaRPr lang="en-US"/>
          </a:p>
        </p:txBody>
      </p:sp>
      <p:sp>
        <p:nvSpPr>
          <p:cNvPr id="3" name="Rectangle 8"/>
          <p:cNvSpPr>
            <a:spLocks noGrp="1" noChangeArrowheads="1"/>
          </p:cNvSpPr>
          <p:nvPr>
            <p:ph type="dt" sz="half" idx="11"/>
          </p:nvPr>
        </p:nvSpPr>
        <p:spPr>
          <a:ln/>
        </p:spPr>
        <p:txBody>
          <a:bodyPr/>
          <a:lstStyle>
            <a:lvl1pPr>
              <a:defRPr/>
            </a:lvl1pPr>
          </a:lstStyle>
          <a:p>
            <a:pPr>
              <a:defRPr/>
            </a:pPr>
            <a:fld id="{50F718F3-3042-495E-B62F-C646E62B22E4}" type="datetimeFigureOut">
              <a:rPr lang="en-US"/>
              <a:pPr>
                <a:defRPr/>
              </a:pPr>
              <a:t>2/12/2008</a:t>
            </a:fld>
            <a:endParaRPr lang="en-US"/>
          </a:p>
        </p:txBody>
      </p:sp>
      <p:sp>
        <p:nvSpPr>
          <p:cNvPr id="4"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17DBD6B8-8473-4B0E-8F03-D16F5EC66AA8}" type="slidenum">
              <a:rPr lang="en-US"/>
              <a:pPr>
                <a:defRPr/>
              </a:pPr>
              <a:t>‹#›</a:t>
            </a:fld>
            <a:endParaRPr lang="en-US"/>
          </a:p>
        </p:txBody>
      </p:sp>
      <p:sp>
        <p:nvSpPr>
          <p:cNvPr id="6" name="Rectangle 8"/>
          <p:cNvSpPr>
            <a:spLocks noGrp="1" noChangeArrowheads="1"/>
          </p:cNvSpPr>
          <p:nvPr>
            <p:ph type="dt" sz="half" idx="11"/>
          </p:nvPr>
        </p:nvSpPr>
        <p:spPr>
          <a:ln/>
        </p:spPr>
        <p:txBody>
          <a:bodyPr/>
          <a:lstStyle>
            <a:lvl1pPr>
              <a:defRPr/>
            </a:lvl1pPr>
          </a:lstStyle>
          <a:p>
            <a:pPr>
              <a:defRPr/>
            </a:pPr>
            <a:fld id="{326C620F-7FD8-48CF-9B52-76453A10F442}" type="datetimeFigureOut">
              <a:rPr lang="en-US"/>
              <a:pPr>
                <a:defRPr/>
              </a:pPr>
              <a:t>2/12/2008</a:t>
            </a:fld>
            <a:endParaRPr lang="en-US"/>
          </a:p>
        </p:txBody>
      </p:sp>
      <p:sp>
        <p:nvSpPr>
          <p:cNvPr id="7"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71096797-1D4A-4D89-9A2D-250A960C2A92}" type="slidenum">
              <a:rPr lang="en-US"/>
              <a:pPr>
                <a:defRPr/>
              </a:pPr>
              <a:t>‹#›</a:t>
            </a:fld>
            <a:endParaRPr lang="en-US"/>
          </a:p>
        </p:txBody>
      </p:sp>
      <p:sp>
        <p:nvSpPr>
          <p:cNvPr id="6" name="Rectangle 8"/>
          <p:cNvSpPr>
            <a:spLocks noGrp="1" noChangeArrowheads="1"/>
          </p:cNvSpPr>
          <p:nvPr>
            <p:ph type="dt" sz="half" idx="11"/>
          </p:nvPr>
        </p:nvSpPr>
        <p:spPr>
          <a:ln/>
        </p:spPr>
        <p:txBody>
          <a:bodyPr/>
          <a:lstStyle>
            <a:lvl1pPr>
              <a:defRPr/>
            </a:lvl1pPr>
          </a:lstStyle>
          <a:p>
            <a:pPr>
              <a:defRPr/>
            </a:pPr>
            <a:fld id="{5F6A7939-4219-4970-8DCE-9D157A09A08D}" type="datetimeFigureOut">
              <a:rPr lang="en-US"/>
              <a:pPr>
                <a:defRPr/>
              </a:pPr>
              <a:t>2/12/2008</a:t>
            </a:fld>
            <a:endParaRPr lang="en-US"/>
          </a:p>
        </p:txBody>
      </p:sp>
      <p:sp>
        <p:nvSpPr>
          <p:cNvPr id="7"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sldNum" sz="quarter" idx="10"/>
          </p:nvPr>
        </p:nvSpPr>
        <p:spPr>
          <a:ln/>
        </p:spPr>
        <p:txBody>
          <a:bodyPr/>
          <a:lstStyle>
            <a:lvl1pPr>
              <a:defRPr/>
            </a:lvl1pPr>
          </a:lstStyle>
          <a:p>
            <a:pPr>
              <a:defRPr/>
            </a:pPr>
            <a:fld id="{55D00FCE-11BF-4792-B1BB-4F9CFCC91AA9}" type="slidenum">
              <a:rPr lang="en-US"/>
              <a:pPr>
                <a:defRPr/>
              </a:pPr>
              <a:t>‹#›</a:t>
            </a:fld>
            <a:endParaRPr lang="en-US"/>
          </a:p>
        </p:txBody>
      </p:sp>
      <p:sp>
        <p:nvSpPr>
          <p:cNvPr id="5" name="Rectangle 8"/>
          <p:cNvSpPr>
            <a:spLocks noGrp="1" noChangeArrowheads="1"/>
          </p:cNvSpPr>
          <p:nvPr>
            <p:ph type="dt" sz="half" idx="11"/>
          </p:nvPr>
        </p:nvSpPr>
        <p:spPr>
          <a:ln/>
        </p:spPr>
        <p:txBody>
          <a:bodyPr/>
          <a:lstStyle>
            <a:lvl1pPr>
              <a:defRPr/>
            </a:lvl1pPr>
          </a:lstStyle>
          <a:p>
            <a:pPr>
              <a:defRPr/>
            </a:pPr>
            <a:fld id="{C37AB434-3724-48F1-A75F-F43BD8569AD5}" type="datetimeFigureOut">
              <a:rPr lang="en-US"/>
              <a:pPr>
                <a:defRPr/>
              </a:pPr>
              <a:t>2/12/2008</a:t>
            </a:fld>
            <a:endParaRPr lang="en-US"/>
          </a:p>
        </p:txBody>
      </p:sp>
      <p:sp>
        <p:nvSpPr>
          <p:cNvPr id="6"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5588" y="114300"/>
            <a:ext cx="2068512" cy="59658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00050" y="114300"/>
            <a:ext cx="6053138" cy="5965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sldNum" sz="quarter" idx="10"/>
          </p:nvPr>
        </p:nvSpPr>
        <p:spPr>
          <a:ln/>
        </p:spPr>
        <p:txBody>
          <a:bodyPr/>
          <a:lstStyle>
            <a:lvl1pPr>
              <a:defRPr/>
            </a:lvl1pPr>
          </a:lstStyle>
          <a:p>
            <a:pPr>
              <a:defRPr/>
            </a:pPr>
            <a:fld id="{049C8D71-3DB8-4104-B384-2FA9BD1A8499}" type="slidenum">
              <a:rPr lang="en-US"/>
              <a:pPr>
                <a:defRPr/>
              </a:pPr>
              <a:t>‹#›</a:t>
            </a:fld>
            <a:endParaRPr lang="en-US"/>
          </a:p>
        </p:txBody>
      </p:sp>
      <p:sp>
        <p:nvSpPr>
          <p:cNvPr id="5" name="Rectangle 8"/>
          <p:cNvSpPr>
            <a:spLocks noGrp="1" noChangeArrowheads="1"/>
          </p:cNvSpPr>
          <p:nvPr>
            <p:ph type="dt" sz="half" idx="11"/>
          </p:nvPr>
        </p:nvSpPr>
        <p:spPr>
          <a:ln/>
        </p:spPr>
        <p:txBody>
          <a:bodyPr/>
          <a:lstStyle>
            <a:lvl1pPr>
              <a:defRPr/>
            </a:lvl1pPr>
          </a:lstStyle>
          <a:p>
            <a:pPr>
              <a:defRPr/>
            </a:pPr>
            <a:fld id="{21DFB80A-9A77-4870-8FDC-94166F2DE278}" type="datetimeFigureOut">
              <a:rPr lang="en-US"/>
              <a:pPr>
                <a:defRPr/>
              </a:pPr>
              <a:t>2/12/2008</a:t>
            </a:fld>
            <a:endParaRPr lang="en-US"/>
          </a:p>
        </p:txBody>
      </p:sp>
      <p:sp>
        <p:nvSpPr>
          <p:cNvPr id="6" name="Rectangle 9"/>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6426200" y="0"/>
            <a:ext cx="2717800" cy="6858000"/>
          </a:xfrm>
          <a:prstGeom prst="rect">
            <a:avLst/>
          </a:prstGeom>
          <a:solidFill>
            <a:schemeClr val="bg1"/>
          </a:solidFill>
          <a:ln w="9525">
            <a:noFill/>
            <a:miter lim="800000"/>
            <a:headEnd/>
            <a:tailEnd/>
          </a:ln>
          <a:effectLst/>
        </p:spPr>
        <p:txBody>
          <a:bodyPr wrap="none" anchor="ctr"/>
          <a:lstStyle/>
          <a:p>
            <a:pPr>
              <a:defRPr/>
            </a:pPr>
            <a:endParaRPr lang="en-US"/>
          </a:p>
        </p:txBody>
      </p:sp>
      <p:pic>
        <p:nvPicPr>
          <p:cNvPr id="5" name="Picture 3" descr="blue bar"/>
          <p:cNvPicPr>
            <a:picLocks noChangeAspect="1" noChangeArrowheads="1"/>
          </p:cNvPicPr>
          <p:nvPr/>
        </p:nvPicPr>
        <p:blipFill>
          <a:blip r:embed="rId2"/>
          <a:srcRect/>
          <a:stretch>
            <a:fillRect/>
          </a:stretch>
        </p:blipFill>
        <p:spPr bwMode="auto">
          <a:xfrm>
            <a:off x="0" y="0"/>
            <a:ext cx="6369050" cy="4810125"/>
          </a:xfrm>
          <a:prstGeom prst="rect">
            <a:avLst/>
          </a:prstGeom>
          <a:noFill/>
          <a:ln w="9525">
            <a:noFill/>
            <a:miter lim="800000"/>
            <a:headEnd/>
            <a:tailEnd/>
          </a:ln>
        </p:spPr>
      </p:pic>
      <p:sp>
        <p:nvSpPr>
          <p:cNvPr id="6" name="Text Box 6"/>
          <p:cNvSpPr txBox="1">
            <a:spLocks noChangeArrowheads="1"/>
          </p:cNvSpPr>
          <p:nvPr/>
        </p:nvSpPr>
        <p:spPr bwMode="auto">
          <a:xfrm>
            <a:off x="465138" y="6399213"/>
            <a:ext cx="6019800" cy="365125"/>
          </a:xfrm>
          <a:prstGeom prst="rect">
            <a:avLst/>
          </a:prstGeom>
          <a:noFill/>
          <a:ln w="9525">
            <a:noFill/>
            <a:miter lim="800000"/>
            <a:headEnd/>
            <a:tailEnd/>
          </a:ln>
          <a:effectLst/>
        </p:spPr>
        <p:txBody>
          <a:bodyPr>
            <a:spAutoFit/>
          </a:bodyPr>
          <a:lstStyle/>
          <a:p>
            <a:pPr>
              <a:spcBef>
                <a:spcPct val="50000"/>
              </a:spcBef>
              <a:defRPr/>
            </a:pPr>
            <a:r>
              <a:rPr lang="en-US" sz="900">
                <a:solidFill>
                  <a:srgbClr val="000000"/>
                </a:solidFill>
              </a:rPr>
              <a:t>© 2004 Hewlett-Packard Development Company, L.P.</a:t>
            </a:r>
            <a:br>
              <a:rPr lang="en-US" sz="900">
                <a:solidFill>
                  <a:srgbClr val="000000"/>
                </a:solidFill>
              </a:rPr>
            </a:br>
            <a:r>
              <a:rPr lang="en-US" sz="900">
                <a:solidFill>
                  <a:srgbClr val="000000"/>
                </a:solidFill>
              </a:rPr>
              <a:t>The information contained herein is subject to change without notice </a:t>
            </a:r>
          </a:p>
        </p:txBody>
      </p:sp>
      <p:pic>
        <p:nvPicPr>
          <p:cNvPr id="7" name="Picture 7" descr="plushp"/>
          <p:cNvPicPr>
            <a:picLocks noChangeAspect="1" noChangeArrowheads="1"/>
          </p:cNvPicPr>
          <p:nvPr/>
        </p:nvPicPr>
        <p:blipFill>
          <a:blip r:embed="rId3"/>
          <a:srcRect/>
          <a:stretch>
            <a:fillRect/>
          </a:stretch>
        </p:blipFill>
        <p:spPr bwMode="auto">
          <a:xfrm>
            <a:off x="6389688" y="4097338"/>
            <a:ext cx="2486025" cy="1919287"/>
          </a:xfrm>
          <a:prstGeom prst="rect">
            <a:avLst/>
          </a:prstGeom>
          <a:noFill/>
          <a:ln w="9525">
            <a:noFill/>
            <a:miter lim="800000"/>
            <a:headEnd/>
            <a:tailEnd/>
          </a:ln>
        </p:spPr>
      </p:pic>
      <p:sp>
        <p:nvSpPr>
          <p:cNvPr id="8" name="Line 8"/>
          <p:cNvSpPr>
            <a:spLocks noChangeShapeType="1"/>
          </p:cNvSpPr>
          <p:nvPr/>
        </p:nvSpPr>
        <p:spPr bwMode="hidden">
          <a:xfrm>
            <a:off x="6265863" y="4816475"/>
            <a:ext cx="1792287" cy="0"/>
          </a:xfrm>
          <a:prstGeom prst="line">
            <a:avLst/>
          </a:prstGeom>
          <a:noFill/>
          <a:ln w="9525">
            <a:solidFill>
              <a:schemeClr val="tx1"/>
            </a:solidFill>
            <a:round/>
            <a:headEnd/>
            <a:tailEnd/>
          </a:ln>
          <a:effectLst/>
        </p:spPr>
        <p:txBody>
          <a:bodyPr/>
          <a:lstStyle/>
          <a:p>
            <a:pPr>
              <a:defRPr/>
            </a:pPr>
            <a:endParaRPr lang="en-US"/>
          </a:p>
        </p:txBody>
      </p:sp>
      <p:sp>
        <p:nvSpPr>
          <p:cNvPr id="164868" name="Rectangle 4"/>
          <p:cNvSpPr>
            <a:spLocks noGrp="1" noChangeArrowheads="1"/>
          </p:cNvSpPr>
          <p:nvPr>
            <p:ph type="subTitle" idx="1"/>
          </p:nvPr>
        </p:nvSpPr>
        <p:spPr>
          <a:xfrm>
            <a:off x="433388" y="5372100"/>
            <a:ext cx="4570412" cy="914400"/>
          </a:xfrm>
        </p:spPr>
        <p:txBody>
          <a:bodyPr/>
          <a:lstStyle>
            <a:lvl1pPr marL="0" indent="0">
              <a:spcBef>
                <a:spcPct val="10000"/>
              </a:spcBef>
              <a:buFontTx/>
              <a:buNone/>
              <a:defRPr sz="2000">
                <a:solidFill>
                  <a:srgbClr val="000000"/>
                </a:solidFill>
                <a:latin typeface="Futura Hv" pitchFamily="34" charset="0"/>
              </a:defRPr>
            </a:lvl1pPr>
          </a:lstStyle>
          <a:p>
            <a:r>
              <a:rPr lang="en-US"/>
              <a:t>Click to edit Master subtitle style</a:t>
            </a:r>
          </a:p>
        </p:txBody>
      </p:sp>
      <p:sp>
        <p:nvSpPr>
          <p:cNvPr id="164869" name="Rectangle 5"/>
          <p:cNvSpPr>
            <a:spLocks noGrp="1" noChangeArrowheads="1"/>
          </p:cNvSpPr>
          <p:nvPr>
            <p:ph type="ctrTitle"/>
          </p:nvPr>
        </p:nvSpPr>
        <p:spPr>
          <a:xfrm>
            <a:off x="441325" y="1063625"/>
            <a:ext cx="5651500" cy="3059113"/>
          </a:xfrm>
        </p:spPr>
        <p:txBody>
          <a:bodyPr/>
          <a:lstStyle>
            <a:lvl1pPr>
              <a:defRPr sz="4400">
                <a:solidFill>
                  <a:schemeClr val="tx1"/>
                </a:solidFill>
                <a:latin typeface="Futura Lt" pitchFamily="34" charset="0"/>
              </a:defRPr>
            </a:lvl1pPr>
          </a:lstStyle>
          <a:p>
            <a:r>
              <a:rPr lang="en-US"/>
              <a:t>Click to edit Master title style</a:t>
            </a:r>
          </a:p>
        </p:txBody>
      </p:sp>
    </p:spTree>
  </p:cSld>
  <p:clrMapOvr>
    <a:overrideClrMapping bg1="dk2" tx1="lt1" bg2="dk1"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1.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2.pn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bwMode="auto">
          <a:xfrm>
            <a:off x="400050" y="992188"/>
            <a:ext cx="8586788" cy="5595937"/>
          </a:xfrm>
          <a:prstGeom prst="rect">
            <a:avLst/>
          </a:prstGeom>
          <a:noFill/>
          <a:ln w="9525">
            <a:noFill/>
            <a:miter lim="800000"/>
            <a:headEnd/>
            <a:tailEnd/>
          </a:ln>
        </p:spPr>
        <p:txBody>
          <a:bodyPr vert="horz" wrap="square" lIns="45720" tIns="91440" rIns="45720" bIns="9144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6100" name="Rectangle 4"/>
          <p:cNvSpPr>
            <a:spLocks noGrp="1" noChangeArrowheads="1"/>
          </p:cNvSpPr>
          <p:nvPr>
            <p:ph type="sldNum" sz="quarter" idx="4"/>
          </p:nvPr>
        </p:nvSpPr>
        <p:spPr bwMode="auto">
          <a:xfrm>
            <a:off x="401638" y="6638925"/>
            <a:ext cx="552450" cy="219075"/>
          </a:xfrm>
          <a:prstGeom prst="rect">
            <a:avLst/>
          </a:prstGeom>
          <a:noFill/>
          <a:ln w="9525">
            <a:noFill/>
            <a:miter lim="800000"/>
            <a:headEnd/>
            <a:tailEnd/>
          </a:ln>
          <a:effectLst/>
        </p:spPr>
        <p:txBody>
          <a:bodyPr vert="horz" wrap="square" lIns="45720" tIns="45720" rIns="45720" bIns="27432" numCol="1" anchor="b" anchorCtr="0" compatLnSpc="1">
            <a:prstTxWarp prst="textNoShape">
              <a:avLst/>
            </a:prstTxWarp>
          </a:bodyPr>
          <a:lstStyle>
            <a:lvl1pPr eaLnBrk="0" hangingPunct="0">
              <a:defRPr sz="1200">
                <a:solidFill>
                  <a:srgbClr val="7B7B79"/>
                </a:solidFill>
                <a:latin typeface="Futura Hv" pitchFamily="34" charset="0"/>
              </a:defRPr>
            </a:lvl1pPr>
          </a:lstStyle>
          <a:p>
            <a:pPr>
              <a:defRPr/>
            </a:pPr>
            <a:fld id="{12AA4192-6981-49EF-AFAC-EFE9B2F35861}" type="slidenum">
              <a:rPr lang="en-US"/>
              <a:pPr>
                <a:defRPr/>
              </a:pPr>
              <a:t>‹#›</a:t>
            </a:fld>
            <a:endParaRPr lang="en-US"/>
          </a:p>
        </p:txBody>
      </p:sp>
      <p:sp>
        <p:nvSpPr>
          <p:cNvPr id="516101" name="Rectangle 5"/>
          <p:cNvSpPr>
            <a:spLocks noChangeArrowheads="1"/>
          </p:cNvSpPr>
          <p:nvPr/>
        </p:nvSpPr>
        <p:spPr bwMode="ltGray">
          <a:xfrm>
            <a:off x="0" y="914400"/>
            <a:ext cx="257175" cy="5943600"/>
          </a:xfrm>
          <a:prstGeom prst="rect">
            <a:avLst/>
          </a:prstGeom>
          <a:solidFill>
            <a:schemeClr val="accent1"/>
          </a:solidFill>
          <a:ln w="9525">
            <a:noFill/>
            <a:miter lim="800000"/>
            <a:headEnd/>
            <a:tailEnd/>
          </a:ln>
          <a:effectLst/>
        </p:spPr>
        <p:txBody>
          <a:bodyPr wrap="none" anchor="ctr"/>
          <a:lstStyle/>
          <a:p>
            <a:pPr>
              <a:defRPr/>
            </a:pPr>
            <a:endParaRPr lang="en-US"/>
          </a:p>
        </p:txBody>
      </p:sp>
      <p:sp>
        <p:nvSpPr>
          <p:cNvPr id="516102" name="Rectangle 6"/>
          <p:cNvSpPr>
            <a:spLocks noChangeArrowheads="1"/>
          </p:cNvSpPr>
          <p:nvPr/>
        </p:nvSpPr>
        <p:spPr bwMode="ltGray">
          <a:xfrm>
            <a:off x="0" y="0"/>
            <a:ext cx="257175" cy="847725"/>
          </a:xfrm>
          <a:prstGeom prst="rect">
            <a:avLst/>
          </a:prstGeom>
          <a:solidFill>
            <a:schemeClr val="accent1"/>
          </a:solidFill>
          <a:ln w="9525">
            <a:noFill/>
            <a:miter lim="800000"/>
            <a:headEnd/>
            <a:tailEnd/>
          </a:ln>
          <a:effectLst/>
        </p:spPr>
        <p:txBody>
          <a:bodyPr wrap="none" anchor="ctr"/>
          <a:lstStyle/>
          <a:p>
            <a:pPr>
              <a:defRPr/>
            </a:pPr>
            <a:endParaRPr lang="en-US"/>
          </a:p>
        </p:txBody>
      </p:sp>
      <p:pic>
        <p:nvPicPr>
          <p:cNvPr id="3079" name="Picture 7"/>
          <p:cNvPicPr>
            <a:picLocks noChangeAspect="1" noChangeArrowheads="1"/>
          </p:cNvPicPr>
          <p:nvPr/>
        </p:nvPicPr>
        <p:blipFill>
          <a:blip r:embed="rId19"/>
          <a:srcRect r="6857"/>
          <a:stretch>
            <a:fillRect/>
          </a:stretch>
        </p:blipFill>
        <p:spPr bwMode="auto">
          <a:xfrm>
            <a:off x="8575675" y="6454775"/>
            <a:ext cx="419100" cy="355600"/>
          </a:xfrm>
          <a:prstGeom prst="rect">
            <a:avLst/>
          </a:prstGeom>
          <a:noFill/>
          <a:ln w="9525" algn="ctr">
            <a:noFill/>
            <a:miter lim="800000"/>
            <a:headEnd/>
            <a:tailEnd/>
          </a:ln>
        </p:spPr>
      </p:pic>
      <p:sp>
        <p:nvSpPr>
          <p:cNvPr id="3080" name="Rectangle 8"/>
          <p:cNvSpPr>
            <a:spLocks noGrp="1" noChangeArrowheads="1"/>
          </p:cNvSpPr>
          <p:nvPr>
            <p:ph type="title"/>
          </p:nvPr>
        </p:nvSpPr>
        <p:spPr bwMode="auto">
          <a:xfrm>
            <a:off x="398463" y="0"/>
            <a:ext cx="8583612" cy="922338"/>
          </a:xfrm>
          <a:prstGeom prst="rect">
            <a:avLst/>
          </a:prstGeom>
          <a:noFill/>
          <a:ln w="9525" algn="ctr">
            <a:noFill/>
            <a:miter lim="800000"/>
            <a:headEnd/>
            <a:tailEnd/>
          </a:ln>
        </p:spPr>
        <p:txBody>
          <a:bodyPr vert="horz" wrap="square" lIns="45720" tIns="45720" rIns="0" bIns="0" numCol="1" anchor="b"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805" r:id="rId16"/>
    <p:sldLayoutId id="2147483806" r:id="rId17"/>
  </p:sldLayoutIdLst>
  <p:timing>
    <p:tnLst>
      <p:par>
        <p:cTn id="1" dur="indefinite" restart="never" nodeType="tmRoot"/>
      </p:par>
    </p:tnLst>
  </p:timing>
  <p:hf hdr="0" dt="0"/>
  <p:txStyles>
    <p:titleStyle>
      <a:lvl1pPr algn="l" rtl="0" eaLnBrk="0" fontAlgn="base" hangingPunct="0">
        <a:lnSpc>
          <a:spcPct val="95000"/>
        </a:lnSpc>
        <a:spcBef>
          <a:spcPct val="0"/>
        </a:spcBef>
        <a:spcAft>
          <a:spcPct val="0"/>
        </a:spcAft>
        <a:defRPr sz="3200">
          <a:solidFill>
            <a:schemeClr val="tx2"/>
          </a:solidFill>
          <a:latin typeface="+mj-lt"/>
          <a:ea typeface="+mj-ea"/>
          <a:cs typeface="+mj-cs"/>
        </a:defRPr>
      </a:lvl1pPr>
      <a:lvl2pPr algn="l" rtl="0" eaLnBrk="0" fontAlgn="base" hangingPunct="0">
        <a:lnSpc>
          <a:spcPct val="95000"/>
        </a:lnSpc>
        <a:spcBef>
          <a:spcPct val="0"/>
        </a:spcBef>
        <a:spcAft>
          <a:spcPct val="0"/>
        </a:spcAft>
        <a:defRPr sz="3200">
          <a:solidFill>
            <a:schemeClr val="tx2"/>
          </a:solidFill>
          <a:latin typeface="Futura Bk" pitchFamily="34" charset="0"/>
        </a:defRPr>
      </a:lvl2pPr>
      <a:lvl3pPr algn="l" rtl="0" eaLnBrk="0" fontAlgn="base" hangingPunct="0">
        <a:lnSpc>
          <a:spcPct val="95000"/>
        </a:lnSpc>
        <a:spcBef>
          <a:spcPct val="0"/>
        </a:spcBef>
        <a:spcAft>
          <a:spcPct val="0"/>
        </a:spcAft>
        <a:defRPr sz="3200">
          <a:solidFill>
            <a:schemeClr val="tx2"/>
          </a:solidFill>
          <a:latin typeface="Futura Bk" pitchFamily="34" charset="0"/>
        </a:defRPr>
      </a:lvl3pPr>
      <a:lvl4pPr algn="l" rtl="0" eaLnBrk="0" fontAlgn="base" hangingPunct="0">
        <a:lnSpc>
          <a:spcPct val="95000"/>
        </a:lnSpc>
        <a:spcBef>
          <a:spcPct val="0"/>
        </a:spcBef>
        <a:spcAft>
          <a:spcPct val="0"/>
        </a:spcAft>
        <a:defRPr sz="3200">
          <a:solidFill>
            <a:schemeClr val="tx2"/>
          </a:solidFill>
          <a:latin typeface="Futura Bk" pitchFamily="34" charset="0"/>
        </a:defRPr>
      </a:lvl4pPr>
      <a:lvl5pPr algn="l" rtl="0" eaLnBrk="0" fontAlgn="base" hangingPunct="0">
        <a:lnSpc>
          <a:spcPct val="95000"/>
        </a:lnSpc>
        <a:spcBef>
          <a:spcPct val="0"/>
        </a:spcBef>
        <a:spcAft>
          <a:spcPct val="0"/>
        </a:spcAft>
        <a:defRPr sz="3200">
          <a:solidFill>
            <a:schemeClr val="tx2"/>
          </a:solidFill>
          <a:latin typeface="Futura Bk" pitchFamily="34" charset="0"/>
        </a:defRPr>
      </a:lvl5pPr>
      <a:lvl6pPr marL="457200" algn="l" rtl="0" fontAlgn="base">
        <a:lnSpc>
          <a:spcPct val="95000"/>
        </a:lnSpc>
        <a:spcBef>
          <a:spcPct val="0"/>
        </a:spcBef>
        <a:spcAft>
          <a:spcPct val="0"/>
        </a:spcAft>
        <a:defRPr sz="3200">
          <a:solidFill>
            <a:schemeClr val="tx2"/>
          </a:solidFill>
          <a:latin typeface="Futura Bk" pitchFamily="34" charset="0"/>
        </a:defRPr>
      </a:lvl6pPr>
      <a:lvl7pPr marL="914400" algn="l" rtl="0" fontAlgn="base">
        <a:lnSpc>
          <a:spcPct val="95000"/>
        </a:lnSpc>
        <a:spcBef>
          <a:spcPct val="0"/>
        </a:spcBef>
        <a:spcAft>
          <a:spcPct val="0"/>
        </a:spcAft>
        <a:defRPr sz="3200">
          <a:solidFill>
            <a:schemeClr val="tx2"/>
          </a:solidFill>
          <a:latin typeface="Futura Bk" pitchFamily="34" charset="0"/>
        </a:defRPr>
      </a:lvl7pPr>
      <a:lvl8pPr marL="1371600" algn="l" rtl="0" fontAlgn="base">
        <a:lnSpc>
          <a:spcPct val="95000"/>
        </a:lnSpc>
        <a:spcBef>
          <a:spcPct val="0"/>
        </a:spcBef>
        <a:spcAft>
          <a:spcPct val="0"/>
        </a:spcAft>
        <a:defRPr sz="3200">
          <a:solidFill>
            <a:schemeClr val="tx2"/>
          </a:solidFill>
          <a:latin typeface="Futura Bk" pitchFamily="34" charset="0"/>
        </a:defRPr>
      </a:lvl8pPr>
      <a:lvl9pPr marL="1828800" algn="l" rtl="0" fontAlgn="base">
        <a:lnSpc>
          <a:spcPct val="95000"/>
        </a:lnSpc>
        <a:spcBef>
          <a:spcPct val="0"/>
        </a:spcBef>
        <a:spcAft>
          <a:spcPct val="0"/>
        </a:spcAft>
        <a:defRPr sz="3200">
          <a:solidFill>
            <a:schemeClr val="tx2"/>
          </a:solidFill>
          <a:latin typeface="Futura Bk" pitchFamily="34" charset="0"/>
        </a:defRPr>
      </a:lvl9pPr>
    </p:titleStyle>
    <p:bodyStyle>
      <a:lvl1pPr marL="342900" indent="-342900" algn="l" rtl="0" eaLnBrk="0" fontAlgn="base" hangingPunct="0">
        <a:spcBef>
          <a:spcPct val="0"/>
        </a:spcBef>
        <a:spcAft>
          <a:spcPct val="25000"/>
        </a:spcAft>
        <a:buClr>
          <a:srgbClr val="B2B3B5"/>
        </a:buClr>
        <a:buSzPct val="75000"/>
        <a:buChar char="•"/>
        <a:defRPr sz="2600">
          <a:solidFill>
            <a:schemeClr val="accent1"/>
          </a:solidFill>
          <a:latin typeface="+mn-lt"/>
          <a:ea typeface="+mn-ea"/>
          <a:cs typeface="+mn-cs"/>
        </a:defRPr>
      </a:lvl1pPr>
      <a:lvl2pPr marL="346075" indent="-231775" algn="l" rtl="0" eaLnBrk="0" fontAlgn="base" hangingPunct="0">
        <a:spcBef>
          <a:spcPct val="0"/>
        </a:spcBef>
        <a:spcAft>
          <a:spcPct val="25000"/>
        </a:spcAft>
        <a:buClr>
          <a:srgbClr val="7B7B79"/>
        </a:buClr>
        <a:buSzPct val="90000"/>
        <a:buFont typeface="Futura Bk" pitchFamily="34" charset="0"/>
        <a:buChar char="•"/>
        <a:defRPr sz="2400">
          <a:solidFill>
            <a:schemeClr val="tx1"/>
          </a:solidFill>
          <a:latin typeface="+mn-lt"/>
        </a:defRPr>
      </a:lvl2pPr>
      <a:lvl3pPr marL="692150" indent="-231775" algn="l" rtl="0" eaLnBrk="0" fontAlgn="base" hangingPunct="0">
        <a:spcBef>
          <a:spcPct val="0"/>
        </a:spcBef>
        <a:spcAft>
          <a:spcPct val="25000"/>
        </a:spcAft>
        <a:buClr>
          <a:srgbClr val="7B7B79"/>
        </a:buClr>
        <a:buFont typeface="Futura Bk" pitchFamily="34" charset="0"/>
        <a:buChar char="–"/>
        <a:defRPr sz="2200">
          <a:solidFill>
            <a:schemeClr val="tx1"/>
          </a:solidFill>
          <a:latin typeface="+mn-lt"/>
        </a:defRPr>
      </a:lvl3pPr>
      <a:lvl4pPr marL="1025525" indent="-219075" algn="l" rtl="0" eaLnBrk="0" fontAlgn="base" hangingPunct="0">
        <a:spcBef>
          <a:spcPct val="0"/>
        </a:spcBef>
        <a:spcAft>
          <a:spcPct val="25000"/>
        </a:spcAft>
        <a:buClr>
          <a:srgbClr val="7B7B79"/>
        </a:buClr>
        <a:buFont typeface="Futura Bk" pitchFamily="34" charset="0"/>
        <a:buChar char="•"/>
        <a:defRPr sz="2000">
          <a:solidFill>
            <a:schemeClr val="tx1"/>
          </a:solidFill>
          <a:latin typeface="+mn-lt"/>
        </a:defRPr>
      </a:lvl4pPr>
      <a:lvl5pPr marL="1149350" indent="-9525" algn="l" rtl="0" eaLnBrk="0" fontAlgn="base" hangingPunct="0">
        <a:spcBef>
          <a:spcPct val="0"/>
        </a:spcBef>
        <a:spcAft>
          <a:spcPct val="25000"/>
        </a:spcAft>
        <a:buClr>
          <a:srgbClr val="B2B3B5"/>
        </a:buClr>
        <a:buChar char="»"/>
        <a:defRPr sz="2000" b="1">
          <a:solidFill>
            <a:schemeClr val="tx1"/>
          </a:solidFill>
          <a:latin typeface="Courier New" pitchFamily="49" charset="0"/>
        </a:defRPr>
      </a:lvl5pPr>
      <a:lvl6pPr marL="1606550" indent="-9525" algn="l" rtl="0" fontAlgn="base">
        <a:spcBef>
          <a:spcPct val="0"/>
        </a:spcBef>
        <a:spcAft>
          <a:spcPct val="25000"/>
        </a:spcAft>
        <a:buClr>
          <a:srgbClr val="B2B3B5"/>
        </a:buClr>
        <a:defRPr b="1">
          <a:solidFill>
            <a:schemeClr val="tx1"/>
          </a:solidFill>
          <a:latin typeface="Courier New" pitchFamily="49" charset="0"/>
        </a:defRPr>
      </a:lvl6pPr>
      <a:lvl7pPr marL="2063750" indent="-9525" algn="l" rtl="0" fontAlgn="base">
        <a:spcBef>
          <a:spcPct val="0"/>
        </a:spcBef>
        <a:spcAft>
          <a:spcPct val="25000"/>
        </a:spcAft>
        <a:buClr>
          <a:srgbClr val="B2B3B5"/>
        </a:buClr>
        <a:defRPr b="1">
          <a:solidFill>
            <a:schemeClr val="tx1"/>
          </a:solidFill>
          <a:latin typeface="Courier New" pitchFamily="49" charset="0"/>
        </a:defRPr>
      </a:lvl7pPr>
      <a:lvl8pPr marL="2520950" indent="-9525" algn="l" rtl="0" fontAlgn="base">
        <a:spcBef>
          <a:spcPct val="0"/>
        </a:spcBef>
        <a:spcAft>
          <a:spcPct val="25000"/>
        </a:spcAft>
        <a:buClr>
          <a:srgbClr val="B2B3B5"/>
        </a:buClr>
        <a:defRPr b="1">
          <a:solidFill>
            <a:schemeClr val="tx1"/>
          </a:solidFill>
          <a:latin typeface="Courier New" pitchFamily="49" charset="0"/>
        </a:defRPr>
      </a:lvl8pPr>
      <a:lvl9pPr marL="2978150" indent="-9525" algn="l" rtl="0" fontAlgn="base">
        <a:spcBef>
          <a:spcPct val="0"/>
        </a:spcBef>
        <a:spcAft>
          <a:spcPct val="25000"/>
        </a:spcAft>
        <a:buClr>
          <a:srgbClr val="B2B3B5"/>
        </a:buClr>
        <a:defRPr b="1">
          <a:solidFill>
            <a:schemeClr val="tx1"/>
          </a:solidFill>
          <a:latin typeface="Courier New" pitchFamily="49"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bwMode="auto">
          <a:xfrm>
            <a:off x="400050" y="995363"/>
            <a:ext cx="8586788" cy="5594350"/>
          </a:xfrm>
          <a:prstGeom prst="rect">
            <a:avLst/>
          </a:prstGeom>
          <a:noFill/>
          <a:ln w="9525">
            <a:noFill/>
            <a:miter lim="800000"/>
            <a:headEnd/>
            <a:tailEnd/>
          </a:ln>
        </p:spPr>
        <p:txBody>
          <a:bodyPr vert="horz" wrap="square" lIns="45720" tIns="91440" rIns="45720" bIns="9144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8147" name="Rectangle 3"/>
          <p:cNvSpPr>
            <a:spLocks noChangeArrowheads="1"/>
          </p:cNvSpPr>
          <p:nvPr/>
        </p:nvSpPr>
        <p:spPr bwMode="ltGray">
          <a:xfrm>
            <a:off x="0" y="914400"/>
            <a:ext cx="257175" cy="5943600"/>
          </a:xfrm>
          <a:prstGeom prst="rect">
            <a:avLst/>
          </a:prstGeom>
          <a:solidFill>
            <a:schemeClr val="accent1"/>
          </a:solidFill>
          <a:ln w="9525">
            <a:noFill/>
            <a:miter lim="800000"/>
            <a:headEnd/>
            <a:tailEnd/>
          </a:ln>
          <a:effectLst/>
        </p:spPr>
        <p:txBody>
          <a:bodyPr wrap="none" anchor="ctr"/>
          <a:lstStyle/>
          <a:p>
            <a:pPr>
              <a:defRPr/>
            </a:pPr>
            <a:endParaRPr lang="en-US"/>
          </a:p>
        </p:txBody>
      </p:sp>
      <p:sp>
        <p:nvSpPr>
          <p:cNvPr id="518148" name="Rectangle 4"/>
          <p:cNvSpPr>
            <a:spLocks noChangeArrowheads="1"/>
          </p:cNvSpPr>
          <p:nvPr/>
        </p:nvSpPr>
        <p:spPr bwMode="ltGray">
          <a:xfrm>
            <a:off x="0" y="0"/>
            <a:ext cx="257175" cy="847725"/>
          </a:xfrm>
          <a:prstGeom prst="rect">
            <a:avLst/>
          </a:prstGeom>
          <a:solidFill>
            <a:schemeClr val="accent1"/>
          </a:solidFill>
          <a:ln w="9525">
            <a:noFill/>
            <a:miter lim="800000"/>
            <a:headEnd/>
            <a:tailEnd/>
          </a:ln>
          <a:effectLst/>
        </p:spPr>
        <p:txBody>
          <a:bodyPr wrap="none" anchor="ctr"/>
          <a:lstStyle/>
          <a:p>
            <a:pPr>
              <a:defRPr/>
            </a:pPr>
            <a:endParaRPr lang="en-US"/>
          </a:p>
        </p:txBody>
      </p:sp>
      <p:sp>
        <p:nvSpPr>
          <p:cNvPr id="4101" name="Rectangle 5"/>
          <p:cNvSpPr>
            <a:spLocks noGrp="1" noChangeArrowheads="1"/>
          </p:cNvSpPr>
          <p:nvPr>
            <p:ph type="title"/>
          </p:nvPr>
        </p:nvSpPr>
        <p:spPr bwMode="auto">
          <a:xfrm>
            <a:off x="398463" y="0"/>
            <a:ext cx="8583612" cy="922338"/>
          </a:xfrm>
          <a:prstGeom prst="rect">
            <a:avLst/>
          </a:prstGeom>
          <a:noFill/>
          <a:ln w="9525" algn="ctr">
            <a:noFill/>
            <a:miter lim="800000"/>
            <a:headEnd/>
            <a:tailEnd/>
          </a:ln>
        </p:spPr>
        <p:txBody>
          <a:bodyPr vert="horz" wrap="square" lIns="45720" tIns="45720" rIns="0" bIns="0" numCol="1" anchor="b" anchorCtr="0" compatLnSpc="1">
            <a:prstTxWarp prst="textNoShape">
              <a:avLst/>
            </a:prstTxWarp>
          </a:bodyPr>
          <a:lstStyle/>
          <a:p>
            <a:pPr lvl="0"/>
            <a:r>
              <a:rPr lang="en-US" smtClean="0"/>
              <a:t>Click to edit Master title style</a:t>
            </a:r>
          </a:p>
        </p:txBody>
      </p:sp>
      <p:pic>
        <p:nvPicPr>
          <p:cNvPr id="4102" name="Picture 6"/>
          <p:cNvPicPr>
            <a:picLocks noChangeAspect="1" noChangeArrowheads="1"/>
          </p:cNvPicPr>
          <p:nvPr/>
        </p:nvPicPr>
        <p:blipFill>
          <a:blip r:embed="rId13"/>
          <a:srcRect r="6857"/>
          <a:stretch>
            <a:fillRect/>
          </a:stretch>
        </p:blipFill>
        <p:spPr bwMode="auto">
          <a:xfrm>
            <a:off x="8575675" y="6454775"/>
            <a:ext cx="419100" cy="355600"/>
          </a:xfrm>
          <a:prstGeom prst="rect">
            <a:avLst/>
          </a:prstGeom>
          <a:noFill/>
          <a:ln w="9525" algn="ctr">
            <a:noFill/>
            <a:miter lim="800000"/>
            <a:headEnd/>
            <a:tailEnd/>
          </a:ln>
        </p:spPr>
      </p:pic>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hf hdr="0" dt="0"/>
  <p:txStyles>
    <p:titleStyle>
      <a:lvl1pPr algn="l" rtl="0" eaLnBrk="0" fontAlgn="base" hangingPunct="0">
        <a:lnSpc>
          <a:spcPct val="95000"/>
        </a:lnSpc>
        <a:spcBef>
          <a:spcPct val="0"/>
        </a:spcBef>
        <a:spcAft>
          <a:spcPct val="0"/>
        </a:spcAft>
        <a:defRPr sz="3200">
          <a:solidFill>
            <a:schemeClr val="tx2"/>
          </a:solidFill>
          <a:latin typeface="+mj-lt"/>
          <a:ea typeface="+mj-ea"/>
          <a:cs typeface="+mj-cs"/>
        </a:defRPr>
      </a:lvl1pPr>
      <a:lvl2pPr algn="l" rtl="0" eaLnBrk="0" fontAlgn="base" hangingPunct="0">
        <a:lnSpc>
          <a:spcPct val="95000"/>
        </a:lnSpc>
        <a:spcBef>
          <a:spcPct val="0"/>
        </a:spcBef>
        <a:spcAft>
          <a:spcPct val="0"/>
        </a:spcAft>
        <a:defRPr sz="3200">
          <a:solidFill>
            <a:schemeClr val="tx2"/>
          </a:solidFill>
          <a:latin typeface="Futura Bk" pitchFamily="34" charset="0"/>
        </a:defRPr>
      </a:lvl2pPr>
      <a:lvl3pPr algn="l" rtl="0" eaLnBrk="0" fontAlgn="base" hangingPunct="0">
        <a:lnSpc>
          <a:spcPct val="95000"/>
        </a:lnSpc>
        <a:spcBef>
          <a:spcPct val="0"/>
        </a:spcBef>
        <a:spcAft>
          <a:spcPct val="0"/>
        </a:spcAft>
        <a:defRPr sz="3200">
          <a:solidFill>
            <a:schemeClr val="tx2"/>
          </a:solidFill>
          <a:latin typeface="Futura Bk" pitchFamily="34" charset="0"/>
        </a:defRPr>
      </a:lvl3pPr>
      <a:lvl4pPr algn="l" rtl="0" eaLnBrk="0" fontAlgn="base" hangingPunct="0">
        <a:lnSpc>
          <a:spcPct val="95000"/>
        </a:lnSpc>
        <a:spcBef>
          <a:spcPct val="0"/>
        </a:spcBef>
        <a:spcAft>
          <a:spcPct val="0"/>
        </a:spcAft>
        <a:defRPr sz="3200">
          <a:solidFill>
            <a:schemeClr val="tx2"/>
          </a:solidFill>
          <a:latin typeface="Futura Bk" pitchFamily="34" charset="0"/>
        </a:defRPr>
      </a:lvl4pPr>
      <a:lvl5pPr algn="l" rtl="0" eaLnBrk="0" fontAlgn="base" hangingPunct="0">
        <a:lnSpc>
          <a:spcPct val="95000"/>
        </a:lnSpc>
        <a:spcBef>
          <a:spcPct val="0"/>
        </a:spcBef>
        <a:spcAft>
          <a:spcPct val="0"/>
        </a:spcAft>
        <a:defRPr sz="3200">
          <a:solidFill>
            <a:schemeClr val="tx2"/>
          </a:solidFill>
          <a:latin typeface="Futura Bk" pitchFamily="34" charset="0"/>
        </a:defRPr>
      </a:lvl5pPr>
      <a:lvl6pPr marL="457200" algn="l" rtl="0" fontAlgn="base">
        <a:lnSpc>
          <a:spcPct val="95000"/>
        </a:lnSpc>
        <a:spcBef>
          <a:spcPct val="0"/>
        </a:spcBef>
        <a:spcAft>
          <a:spcPct val="0"/>
        </a:spcAft>
        <a:defRPr sz="3200">
          <a:solidFill>
            <a:schemeClr val="tx2"/>
          </a:solidFill>
          <a:latin typeface="Futura Bk" pitchFamily="34" charset="0"/>
        </a:defRPr>
      </a:lvl6pPr>
      <a:lvl7pPr marL="914400" algn="l" rtl="0" fontAlgn="base">
        <a:lnSpc>
          <a:spcPct val="95000"/>
        </a:lnSpc>
        <a:spcBef>
          <a:spcPct val="0"/>
        </a:spcBef>
        <a:spcAft>
          <a:spcPct val="0"/>
        </a:spcAft>
        <a:defRPr sz="3200">
          <a:solidFill>
            <a:schemeClr val="tx2"/>
          </a:solidFill>
          <a:latin typeface="Futura Bk" pitchFamily="34" charset="0"/>
        </a:defRPr>
      </a:lvl7pPr>
      <a:lvl8pPr marL="1371600" algn="l" rtl="0" fontAlgn="base">
        <a:lnSpc>
          <a:spcPct val="95000"/>
        </a:lnSpc>
        <a:spcBef>
          <a:spcPct val="0"/>
        </a:spcBef>
        <a:spcAft>
          <a:spcPct val="0"/>
        </a:spcAft>
        <a:defRPr sz="3200">
          <a:solidFill>
            <a:schemeClr val="tx2"/>
          </a:solidFill>
          <a:latin typeface="Futura Bk" pitchFamily="34" charset="0"/>
        </a:defRPr>
      </a:lvl8pPr>
      <a:lvl9pPr marL="1828800" algn="l" rtl="0" fontAlgn="base">
        <a:lnSpc>
          <a:spcPct val="95000"/>
        </a:lnSpc>
        <a:spcBef>
          <a:spcPct val="0"/>
        </a:spcBef>
        <a:spcAft>
          <a:spcPct val="0"/>
        </a:spcAft>
        <a:defRPr sz="3200">
          <a:solidFill>
            <a:schemeClr val="tx2"/>
          </a:solidFill>
          <a:latin typeface="Futura Bk" pitchFamily="34" charset="0"/>
        </a:defRPr>
      </a:lvl9pPr>
    </p:titleStyle>
    <p:bodyStyle>
      <a:lvl1pPr marL="342900" indent="-342900" algn="l" rtl="0" eaLnBrk="0" fontAlgn="base" hangingPunct="0">
        <a:spcBef>
          <a:spcPct val="0"/>
        </a:spcBef>
        <a:spcAft>
          <a:spcPct val="25000"/>
        </a:spcAft>
        <a:buClr>
          <a:srgbClr val="B2B3B5"/>
        </a:buClr>
        <a:buSzPct val="75000"/>
        <a:buChar char="•"/>
        <a:defRPr sz="2600">
          <a:solidFill>
            <a:schemeClr val="accent1"/>
          </a:solidFill>
          <a:latin typeface="+mn-lt"/>
          <a:ea typeface="+mn-ea"/>
          <a:cs typeface="+mn-cs"/>
        </a:defRPr>
      </a:lvl1pPr>
      <a:lvl2pPr marL="571500" indent="-457200" algn="l" rtl="0" eaLnBrk="0" fontAlgn="base" hangingPunct="0">
        <a:spcBef>
          <a:spcPct val="0"/>
        </a:spcBef>
        <a:spcAft>
          <a:spcPct val="25000"/>
        </a:spcAft>
        <a:buClr>
          <a:srgbClr val="7B7B79"/>
        </a:buClr>
        <a:buAutoNum type="arabicPeriod"/>
        <a:defRPr sz="2400">
          <a:solidFill>
            <a:schemeClr val="tx1"/>
          </a:solidFill>
          <a:latin typeface="+mn-lt"/>
        </a:defRPr>
      </a:lvl2pPr>
      <a:lvl3pPr marL="1028700" indent="-342900" algn="l" rtl="0" eaLnBrk="0" fontAlgn="base" hangingPunct="0">
        <a:spcBef>
          <a:spcPct val="0"/>
        </a:spcBef>
        <a:spcAft>
          <a:spcPct val="25000"/>
        </a:spcAft>
        <a:buClr>
          <a:srgbClr val="7B7B79"/>
        </a:buClr>
        <a:buFont typeface="Futura Bk" pitchFamily="34" charset="0"/>
        <a:buAutoNum type="alphaLcPeriod"/>
        <a:defRPr sz="2200">
          <a:solidFill>
            <a:schemeClr val="tx1"/>
          </a:solidFill>
          <a:latin typeface="+mn-lt"/>
        </a:defRPr>
      </a:lvl3pPr>
      <a:lvl4pPr marL="1485900" indent="-342900" algn="l" rtl="0" eaLnBrk="0" fontAlgn="base" hangingPunct="0">
        <a:spcBef>
          <a:spcPct val="0"/>
        </a:spcBef>
        <a:spcAft>
          <a:spcPct val="25000"/>
        </a:spcAft>
        <a:buClr>
          <a:srgbClr val="7B7B79"/>
        </a:buClr>
        <a:buAutoNum type="arabicParenR"/>
        <a:defRPr sz="2000">
          <a:solidFill>
            <a:schemeClr val="tx1"/>
          </a:solidFill>
          <a:latin typeface="+mn-lt"/>
        </a:defRPr>
      </a:lvl4pPr>
      <a:lvl5pPr marL="1600200" indent="228600" algn="l" rtl="0" eaLnBrk="0" fontAlgn="base" hangingPunct="0">
        <a:spcBef>
          <a:spcPct val="0"/>
        </a:spcBef>
        <a:spcAft>
          <a:spcPct val="25000"/>
        </a:spcAft>
        <a:buClr>
          <a:srgbClr val="B2B3B5"/>
        </a:buClr>
        <a:buChar char="»"/>
        <a:defRPr sz="2000" b="1">
          <a:solidFill>
            <a:schemeClr val="tx1"/>
          </a:solidFill>
          <a:latin typeface="Courier New" pitchFamily="49" charset="0"/>
        </a:defRPr>
      </a:lvl5pPr>
      <a:lvl6pPr marL="2057400" algn="l" rtl="0" fontAlgn="base">
        <a:spcBef>
          <a:spcPct val="0"/>
        </a:spcBef>
        <a:spcAft>
          <a:spcPct val="25000"/>
        </a:spcAft>
        <a:buClr>
          <a:srgbClr val="B2B3B5"/>
        </a:buClr>
        <a:defRPr b="1">
          <a:solidFill>
            <a:schemeClr val="tx1"/>
          </a:solidFill>
          <a:latin typeface="Courier New" pitchFamily="49" charset="0"/>
        </a:defRPr>
      </a:lvl6pPr>
      <a:lvl7pPr marL="2514600" algn="l" rtl="0" fontAlgn="base">
        <a:spcBef>
          <a:spcPct val="0"/>
        </a:spcBef>
        <a:spcAft>
          <a:spcPct val="25000"/>
        </a:spcAft>
        <a:buClr>
          <a:srgbClr val="B2B3B5"/>
        </a:buClr>
        <a:defRPr b="1">
          <a:solidFill>
            <a:schemeClr val="tx1"/>
          </a:solidFill>
          <a:latin typeface="Courier New" pitchFamily="49" charset="0"/>
        </a:defRPr>
      </a:lvl7pPr>
      <a:lvl8pPr marL="2971800" algn="l" rtl="0" fontAlgn="base">
        <a:spcBef>
          <a:spcPct val="0"/>
        </a:spcBef>
        <a:spcAft>
          <a:spcPct val="25000"/>
        </a:spcAft>
        <a:buClr>
          <a:srgbClr val="B2B3B5"/>
        </a:buClr>
        <a:defRPr b="1">
          <a:solidFill>
            <a:schemeClr val="tx1"/>
          </a:solidFill>
          <a:latin typeface="Courier New" pitchFamily="49" charset="0"/>
        </a:defRPr>
      </a:lvl8pPr>
      <a:lvl9pPr marL="3429000" algn="l" rtl="0" fontAlgn="base">
        <a:spcBef>
          <a:spcPct val="0"/>
        </a:spcBef>
        <a:spcAft>
          <a:spcPct val="25000"/>
        </a:spcAft>
        <a:buClr>
          <a:srgbClr val="B2B3B5"/>
        </a:buClr>
        <a:defRPr b="1">
          <a:solidFill>
            <a:schemeClr val="tx1"/>
          </a:solidFill>
          <a:latin typeface="Courier New" pitchFamily="49"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28625" y="114300"/>
            <a:ext cx="8245475"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400050" y="1447800"/>
            <a:ext cx="8272463" cy="46323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1556" name="Rectangle 4"/>
          <p:cNvSpPr>
            <a:spLocks noChangeArrowheads="1"/>
          </p:cNvSpPr>
          <p:nvPr/>
        </p:nvSpPr>
        <p:spPr bwMode="ltGray">
          <a:xfrm>
            <a:off x="0" y="1171575"/>
            <a:ext cx="257175" cy="5686425"/>
          </a:xfrm>
          <a:prstGeom prst="rect">
            <a:avLst/>
          </a:prstGeom>
          <a:solidFill>
            <a:srgbClr val="0071B4"/>
          </a:solidFill>
          <a:ln w="9525">
            <a:noFill/>
            <a:miter lim="800000"/>
            <a:headEnd/>
            <a:tailEnd/>
          </a:ln>
          <a:effectLst/>
        </p:spPr>
        <p:txBody>
          <a:bodyPr wrap="none" anchor="ctr"/>
          <a:lstStyle/>
          <a:p>
            <a:pPr>
              <a:defRPr/>
            </a:pPr>
            <a:endParaRPr lang="en-US"/>
          </a:p>
        </p:txBody>
      </p:sp>
      <p:sp>
        <p:nvSpPr>
          <p:cNvPr id="151557" name="Rectangle 5"/>
          <p:cNvSpPr>
            <a:spLocks noChangeArrowheads="1"/>
          </p:cNvSpPr>
          <p:nvPr/>
        </p:nvSpPr>
        <p:spPr bwMode="ltGray">
          <a:xfrm>
            <a:off x="0" y="0"/>
            <a:ext cx="257175" cy="1114425"/>
          </a:xfrm>
          <a:prstGeom prst="rect">
            <a:avLst/>
          </a:prstGeom>
          <a:solidFill>
            <a:srgbClr val="0071B4"/>
          </a:solidFill>
          <a:ln w="9525">
            <a:noFill/>
            <a:miter lim="800000"/>
            <a:headEnd/>
            <a:tailEnd/>
          </a:ln>
          <a:effectLst/>
        </p:spPr>
        <p:txBody>
          <a:bodyPr wrap="none" anchor="ctr"/>
          <a:lstStyle/>
          <a:p>
            <a:pPr>
              <a:defRPr/>
            </a:pPr>
            <a:endParaRPr lang="en-US"/>
          </a:p>
        </p:txBody>
      </p:sp>
      <p:pic>
        <p:nvPicPr>
          <p:cNvPr id="6150" name="Picture 6"/>
          <p:cNvPicPr>
            <a:picLocks noChangeAspect="1" noChangeArrowheads="1"/>
          </p:cNvPicPr>
          <p:nvPr/>
        </p:nvPicPr>
        <p:blipFill>
          <a:blip r:embed="rId13"/>
          <a:srcRect/>
          <a:stretch>
            <a:fillRect/>
          </a:stretch>
        </p:blipFill>
        <p:spPr bwMode="auto">
          <a:xfrm>
            <a:off x="8350250" y="6261100"/>
            <a:ext cx="555625" cy="438150"/>
          </a:xfrm>
          <a:prstGeom prst="rect">
            <a:avLst/>
          </a:prstGeom>
          <a:noFill/>
          <a:ln w="9525" algn="ctr">
            <a:noFill/>
            <a:miter lim="800000"/>
            <a:headEnd/>
            <a:tailEnd/>
          </a:ln>
        </p:spPr>
      </p:pic>
      <p:sp>
        <p:nvSpPr>
          <p:cNvPr id="151559" name="Rectangle 7"/>
          <p:cNvSpPr>
            <a:spLocks noGrp="1" noChangeArrowheads="1"/>
          </p:cNvSpPr>
          <p:nvPr>
            <p:ph type="sldNum" sz="quarter" idx="4"/>
          </p:nvPr>
        </p:nvSpPr>
        <p:spPr bwMode="auto">
          <a:xfrm>
            <a:off x="438150" y="6550025"/>
            <a:ext cx="387350" cy="2190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900" smtClean="0">
                <a:solidFill>
                  <a:srgbClr val="848589"/>
                </a:solidFill>
              </a:defRPr>
            </a:lvl1pPr>
          </a:lstStyle>
          <a:p>
            <a:pPr>
              <a:defRPr/>
            </a:pPr>
            <a:fld id="{61830DB2-8CA1-48AE-9843-17F5483F86F1}" type="slidenum">
              <a:rPr lang="en-US"/>
              <a:pPr>
                <a:defRPr/>
              </a:pPr>
              <a:t>‹#›</a:t>
            </a:fld>
            <a:endParaRPr lang="en-US"/>
          </a:p>
        </p:txBody>
      </p:sp>
      <p:sp>
        <p:nvSpPr>
          <p:cNvPr id="151560" name="Rectangle 8"/>
          <p:cNvSpPr>
            <a:spLocks noGrp="1" noChangeArrowheads="1"/>
          </p:cNvSpPr>
          <p:nvPr>
            <p:ph type="dt" sz="half" idx="2"/>
          </p:nvPr>
        </p:nvSpPr>
        <p:spPr bwMode="auto">
          <a:xfrm>
            <a:off x="836613" y="6550025"/>
            <a:ext cx="1114425" cy="2190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900" smtClean="0">
                <a:solidFill>
                  <a:srgbClr val="848589"/>
                </a:solidFill>
              </a:defRPr>
            </a:lvl1pPr>
          </a:lstStyle>
          <a:p>
            <a:pPr>
              <a:defRPr/>
            </a:pPr>
            <a:fld id="{4377DAF4-BCE1-4E9B-A1DE-2D4B51D93719}" type="datetimeFigureOut">
              <a:rPr lang="en-US"/>
              <a:pPr>
                <a:defRPr/>
              </a:pPr>
              <a:t>2/12/2008</a:t>
            </a:fld>
            <a:endParaRPr lang="en-US"/>
          </a:p>
        </p:txBody>
      </p:sp>
      <p:sp>
        <p:nvSpPr>
          <p:cNvPr id="151561" name="Rectangle 9"/>
          <p:cNvSpPr>
            <a:spLocks noGrp="1" noChangeArrowheads="1"/>
          </p:cNvSpPr>
          <p:nvPr>
            <p:ph type="ftr" sz="quarter" idx="3"/>
          </p:nvPr>
        </p:nvSpPr>
        <p:spPr bwMode="auto">
          <a:xfrm>
            <a:off x="1997075" y="6550025"/>
            <a:ext cx="5359400" cy="2190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900" smtClean="0">
                <a:solidFill>
                  <a:srgbClr val="848589"/>
                </a:solidFill>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807"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iming>
    <p:tnLst>
      <p:par>
        <p:cTn id="1" dur="indefinite" restart="never" nodeType="tmRoot"/>
      </p:par>
    </p:tnLst>
  </p:timing>
  <p:txStyles>
    <p:titleStyle>
      <a:lvl1pPr algn="l" rtl="0" eaLnBrk="0" fontAlgn="base" hangingPunct="0">
        <a:lnSpc>
          <a:spcPct val="90000"/>
        </a:lnSpc>
        <a:spcBef>
          <a:spcPct val="25000"/>
        </a:spcBef>
        <a:spcAft>
          <a:spcPct val="0"/>
        </a:spcAft>
        <a:defRPr sz="3600">
          <a:solidFill>
            <a:schemeClr val="tx2"/>
          </a:solidFill>
          <a:latin typeface="+mj-lt"/>
          <a:ea typeface="+mj-ea"/>
          <a:cs typeface="+mj-cs"/>
        </a:defRPr>
      </a:lvl1pPr>
      <a:lvl2pPr algn="l" rtl="0" eaLnBrk="0" fontAlgn="base" hangingPunct="0">
        <a:lnSpc>
          <a:spcPct val="90000"/>
        </a:lnSpc>
        <a:spcBef>
          <a:spcPct val="25000"/>
        </a:spcBef>
        <a:spcAft>
          <a:spcPct val="0"/>
        </a:spcAft>
        <a:defRPr sz="3600">
          <a:solidFill>
            <a:schemeClr val="tx2"/>
          </a:solidFill>
          <a:latin typeface="Futura Bk" pitchFamily="34" charset="0"/>
          <a:cs typeface="Arial" charset="0"/>
        </a:defRPr>
      </a:lvl2pPr>
      <a:lvl3pPr algn="l" rtl="0" eaLnBrk="0" fontAlgn="base" hangingPunct="0">
        <a:lnSpc>
          <a:spcPct val="90000"/>
        </a:lnSpc>
        <a:spcBef>
          <a:spcPct val="25000"/>
        </a:spcBef>
        <a:spcAft>
          <a:spcPct val="0"/>
        </a:spcAft>
        <a:defRPr sz="3600">
          <a:solidFill>
            <a:schemeClr val="tx2"/>
          </a:solidFill>
          <a:latin typeface="Futura Bk" pitchFamily="34" charset="0"/>
          <a:cs typeface="Arial" charset="0"/>
        </a:defRPr>
      </a:lvl3pPr>
      <a:lvl4pPr algn="l" rtl="0" eaLnBrk="0" fontAlgn="base" hangingPunct="0">
        <a:lnSpc>
          <a:spcPct val="90000"/>
        </a:lnSpc>
        <a:spcBef>
          <a:spcPct val="25000"/>
        </a:spcBef>
        <a:spcAft>
          <a:spcPct val="0"/>
        </a:spcAft>
        <a:defRPr sz="3600">
          <a:solidFill>
            <a:schemeClr val="tx2"/>
          </a:solidFill>
          <a:latin typeface="Futura Bk" pitchFamily="34" charset="0"/>
          <a:cs typeface="Arial" charset="0"/>
        </a:defRPr>
      </a:lvl4pPr>
      <a:lvl5pPr algn="l" rtl="0" eaLnBrk="0" fontAlgn="base" hangingPunct="0">
        <a:lnSpc>
          <a:spcPct val="90000"/>
        </a:lnSpc>
        <a:spcBef>
          <a:spcPct val="25000"/>
        </a:spcBef>
        <a:spcAft>
          <a:spcPct val="0"/>
        </a:spcAft>
        <a:defRPr sz="3600">
          <a:solidFill>
            <a:schemeClr val="tx2"/>
          </a:solidFill>
          <a:latin typeface="Futura Bk" pitchFamily="34" charset="0"/>
          <a:cs typeface="Arial" charset="0"/>
        </a:defRPr>
      </a:lvl5pPr>
      <a:lvl6pPr marL="457200" algn="l" rtl="0" fontAlgn="base">
        <a:lnSpc>
          <a:spcPct val="90000"/>
        </a:lnSpc>
        <a:spcBef>
          <a:spcPct val="25000"/>
        </a:spcBef>
        <a:spcAft>
          <a:spcPct val="0"/>
        </a:spcAft>
        <a:defRPr sz="3600">
          <a:solidFill>
            <a:schemeClr val="tx2"/>
          </a:solidFill>
          <a:latin typeface="Futura Bk" pitchFamily="34" charset="0"/>
          <a:cs typeface="Arial" charset="0"/>
        </a:defRPr>
      </a:lvl6pPr>
      <a:lvl7pPr marL="914400" algn="l" rtl="0" fontAlgn="base">
        <a:lnSpc>
          <a:spcPct val="90000"/>
        </a:lnSpc>
        <a:spcBef>
          <a:spcPct val="25000"/>
        </a:spcBef>
        <a:spcAft>
          <a:spcPct val="0"/>
        </a:spcAft>
        <a:defRPr sz="3600">
          <a:solidFill>
            <a:schemeClr val="tx2"/>
          </a:solidFill>
          <a:latin typeface="Futura Bk" pitchFamily="34" charset="0"/>
          <a:cs typeface="Arial" charset="0"/>
        </a:defRPr>
      </a:lvl7pPr>
      <a:lvl8pPr marL="1371600" algn="l" rtl="0" fontAlgn="base">
        <a:lnSpc>
          <a:spcPct val="90000"/>
        </a:lnSpc>
        <a:spcBef>
          <a:spcPct val="25000"/>
        </a:spcBef>
        <a:spcAft>
          <a:spcPct val="0"/>
        </a:spcAft>
        <a:defRPr sz="3600">
          <a:solidFill>
            <a:schemeClr val="tx2"/>
          </a:solidFill>
          <a:latin typeface="Futura Bk" pitchFamily="34" charset="0"/>
          <a:cs typeface="Arial" charset="0"/>
        </a:defRPr>
      </a:lvl8pPr>
      <a:lvl9pPr marL="1828800" algn="l" rtl="0" fontAlgn="base">
        <a:lnSpc>
          <a:spcPct val="90000"/>
        </a:lnSpc>
        <a:spcBef>
          <a:spcPct val="25000"/>
        </a:spcBef>
        <a:spcAft>
          <a:spcPct val="0"/>
        </a:spcAft>
        <a:defRPr sz="3600">
          <a:solidFill>
            <a:schemeClr val="tx2"/>
          </a:solidFill>
          <a:latin typeface="Futura Bk" pitchFamily="34" charset="0"/>
          <a:cs typeface="Arial" charset="0"/>
        </a:defRPr>
      </a:lvl9pPr>
    </p:titleStyle>
    <p:bodyStyle>
      <a:lvl1pPr marL="228600" indent="-228600" algn="l" rtl="0" eaLnBrk="0" fontAlgn="base" hangingPunct="0">
        <a:lnSpc>
          <a:spcPct val="90000"/>
        </a:lnSpc>
        <a:spcBef>
          <a:spcPct val="25000"/>
        </a:spcBef>
        <a:spcAft>
          <a:spcPct val="10000"/>
        </a:spcAft>
        <a:buClr>
          <a:srgbClr val="ABA69F"/>
        </a:buClr>
        <a:buSzPct val="80000"/>
        <a:buChar char="•"/>
        <a:defRPr sz="2800">
          <a:solidFill>
            <a:schemeClr val="tx1"/>
          </a:solidFill>
          <a:latin typeface="+mn-lt"/>
          <a:ea typeface="+mn-ea"/>
          <a:cs typeface="+mn-cs"/>
        </a:defRPr>
      </a:lvl1pPr>
      <a:lvl2pPr marL="571500" indent="-228600" algn="l" rtl="0" eaLnBrk="0" fontAlgn="base" hangingPunct="0">
        <a:lnSpc>
          <a:spcPct val="90000"/>
        </a:lnSpc>
        <a:spcBef>
          <a:spcPct val="25000"/>
        </a:spcBef>
        <a:spcAft>
          <a:spcPct val="10000"/>
        </a:spcAft>
        <a:buClr>
          <a:srgbClr val="ABA69F"/>
        </a:buClr>
        <a:buFont typeface="Futura Bk" pitchFamily="34" charset="0"/>
        <a:buChar char="−"/>
        <a:defRPr sz="2400">
          <a:solidFill>
            <a:schemeClr val="tx1"/>
          </a:solidFill>
          <a:latin typeface="+mn-lt"/>
          <a:cs typeface="+mn-cs"/>
        </a:defRPr>
      </a:lvl2pPr>
      <a:lvl3pPr marL="914400" indent="-228600" algn="l" rtl="0" eaLnBrk="0" fontAlgn="base" hangingPunct="0">
        <a:lnSpc>
          <a:spcPct val="90000"/>
        </a:lnSpc>
        <a:spcBef>
          <a:spcPct val="25000"/>
        </a:spcBef>
        <a:spcAft>
          <a:spcPct val="10000"/>
        </a:spcAft>
        <a:buClr>
          <a:srgbClr val="ABA69F"/>
        </a:buClr>
        <a:buChar char="•"/>
        <a:defRPr sz="2000">
          <a:solidFill>
            <a:schemeClr val="tx1"/>
          </a:solidFill>
          <a:latin typeface="+mn-lt"/>
          <a:cs typeface="+mn-cs"/>
        </a:defRPr>
      </a:lvl3pPr>
      <a:lvl4pPr marL="1257300" indent="-228600" algn="l" rtl="0" eaLnBrk="0" fontAlgn="base" hangingPunct="0">
        <a:lnSpc>
          <a:spcPct val="90000"/>
        </a:lnSpc>
        <a:spcBef>
          <a:spcPct val="25000"/>
        </a:spcBef>
        <a:spcAft>
          <a:spcPct val="10000"/>
        </a:spcAft>
        <a:buClr>
          <a:srgbClr val="ABA69F"/>
        </a:buClr>
        <a:buFont typeface="Futura Bk" pitchFamily="34" charset="0"/>
        <a:buChar char="−"/>
        <a:defRPr sz="2000">
          <a:solidFill>
            <a:schemeClr val="tx1"/>
          </a:solidFill>
          <a:latin typeface="+mn-lt"/>
          <a:cs typeface="+mn-cs"/>
        </a:defRPr>
      </a:lvl4pPr>
      <a:lvl5pPr marL="1600200" indent="-228600" algn="l" rtl="0" eaLnBrk="0" fontAlgn="base" hangingPunct="0">
        <a:lnSpc>
          <a:spcPct val="90000"/>
        </a:lnSpc>
        <a:spcBef>
          <a:spcPct val="25000"/>
        </a:spcBef>
        <a:spcAft>
          <a:spcPct val="10000"/>
        </a:spcAft>
        <a:buClr>
          <a:srgbClr val="ABA69F"/>
        </a:buClr>
        <a:buChar char="•"/>
        <a:defRPr sz="2000">
          <a:solidFill>
            <a:schemeClr val="tx1"/>
          </a:solidFill>
          <a:latin typeface="+mn-lt"/>
          <a:cs typeface="+mn-cs"/>
        </a:defRPr>
      </a:lvl5pPr>
      <a:lvl6pPr marL="2057400" indent="-228600" algn="l" rtl="0" fontAlgn="base">
        <a:lnSpc>
          <a:spcPct val="90000"/>
        </a:lnSpc>
        <a:spcBef>
          <a:spcPct val="25000"/>
        </a:spcBef>
        <a:spcAft>
          <a:spcPct val="10000"/>
        </a:spcAft>
        <a:buClr>
          <a:srgbClr val="ABA69F"/>
        </a:buClr>
        <a:buChar char="•"/>
        <a:defRPr sz="2000">
          <a:solidFill>
            <a:schemeClr val="tx1"/>
          </a:solidFill>
          <a:latin typeface="+mn-lt"/>
          <a:cs typeface="+mn-cs"/>
        </a:defRPr>
      </a:lvl6pPr>
      <a:lvl7pPr marL="2514600" indent="-228600" algn="l" rtl="0" fontAlgn="base">
        <a:lnSpc>
          <a:spcPct val="90000"/>
        </a:lnSpc>
        <a:spcBef>
          <a:spcPct val="25000"/>
        </a:spcBef>
        <a:spcAft>
          <a:spcPct val="10000"/>
        </a:spcAft>
        <a:buClr>
          <a:srgbClr val="ABA69F"/>
        </a:buClr>
        <a:buChar char="•"/>
        <a:defRPr sz="2000">
          <a:solidFill>
            <a:schemeClr val="tx1"/>
          </a:solidFill>
          <a:latin typeface="+mn-lt"/>
          <a:cs typeface="+mn-cs"/>
        </a:defRPr>
      </a:lvl7pPr>
      <a:lvl8pPr marL="2971800" indent="-228600" algn="l" rtl="0" fontAlgn="base">
        <a:lnSpc>
          <a:spcPct val="90000"/>
        </a:lnSpc>
        <a:spcBef>
          <a:spcPct val="25000"/>
        </a:spcBef>
        <a:spcAft>
          <a:spcPct val="10000"/>
        </a:spcAft>
        <a:buClr>
          <a:srgbClr val="ABA69F"/>
        </a:buClr>
        <a:buChar char="•"/>
        <a:defRPr sz="2000">
          <a:solidFill>
            <a:schemeClr val="tx1"/>
          </a:solidFill>
          <a:latin typeface="+mn-lt"/>
          <a:cs typeface="+mn-cs"/>
        </a:defRPr>
      </a:lvl8pPr>
      <a:lvl9pPr marL="3429000" indent="-228600" algn="l" rtl="0" fontAlgn="base">
        <a:lnSpc>
          <a:spcPct val="90000"/>
        </a:lnSpc>
        <a:spcBef>
          <a:spcPct val="25000"/>
        </a:spcBef>
        <a:spcAft>
          <a:spcPct val="10000"/>
        </a:spcAft>
        <a:buClr>
          <a:srgbClr val="ABA69F"/>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7" name="Rectangle 7"/>
          <p:cNvSpPr>
            <a:spLocks noGrp="1" noChangeArrowheads="1"/>
          </p:cNvSpPr>
          <p:nvPr>
            <p:ph type="title"/>
          </p:nvPr>
        </p:nvSpPr>
        <p:spPr bwMode="auto">
          <a:xfrm>
            <a:off x="428625" y="114300"/>
            <a:ext cx="7629525"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48" name="Rectangle 8"/>
          <p:cNvSpPr>
            <a:spLocks noGrp="1" noChangeArrowheads="1"/>
          </p:cNvSpPr>
          <p:nvPr>
            <p:ph type="body" idx="1"/>
          </p:nvPr>
        </p:nvSpPr>
        <p:spPr bwMode="auto">
          <a:xfrm>
            <a:off x="400050" y="1447800"/>
            <a:ext cx="8272463" cy="50276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809" r:id="rId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3600">
          <a:solidFill>
            <a:schemeClr val="tx2"/>
          </a:solidFill>
          <a:latin typeface="+mj-lt"/>
          <a:ea typeface="+mj-ea"/>
          <a:cs typeface="+mj-cs"/>
        </a:defRPr>
      </a:lvl1pPr>
      <a:lvl2pPr algn="l" rtl="0" eaLnBrk="0" fontAlgn="base" hangingPunct="0">
        <a:lnSpc>
          <a:spcPct val="90000"/>
        </a:lnSpc>
        <a:spcBef>
          <a:spcPct val="0"/>
        </a:spcBef>
        <a:spcAft>
          <a:spcPct val="0"/>
        </a:spcAft>
        <a:defRPr sz="3600">
          <a:solidFill>
            <a:schemeClr val="tx2"/>
          </a:solidFill>
          <a:latin typeface="Futura Bk" pitchFamily="34" charset="0"/>
          <a:cs typeface="Arial" charset="0"/>
        </a:defRPr>
      </a:lvl2pPr>
      <a:lvl3pPr algn="l" rtl="0" eaLnBrk="0" fontAlgn="base" hangingPunct="0">
        <a:lnSpc>
          <a:spcPct val="90000"/>
        </a:lnSpc>
        <a:spcBef>
          <a:spcPct val="0"/>
        </a:spcBef>
        <a:spcAft>
          <a:spcPct val="0"/>
        </a:spcAft>
        <a:defRPr sz="3600">
          <a:solidFill>
            <a:schemeClr val="tx2"/>
          </a:solidFill>
          <a:latin typeface="Futura Bk" pitchFamily="34" charset="0"/>
          <a:cs typeface="Arial" charset="0"/>
        </a:defRPr>
      </a:lvl3pPr>
      <a:lvl4pPr algn="l" rtl="0" eaLnBrk="0" fontAlgn="base" hangingPunct="0">
        <a:lnSpc>
          <a:spcPct val="90000"/>
        </a:lnSpc>
        <a:spcBef>
          <a:spcPct val="0"/>
        </a:spcBef>
        <a:spcAft>
          <a:spcPct val="0"/>
        </a:spcAft>
        <a:defRPr sz="3600">
          <a:solidFill>
            <a:schemeClr val="tx2"/>
          </a:solidFill>
          <a:latin typeface="Futura Bk" pitchFamily="34" charset="0"/>
          <a:cs typeface="Arial" charset="0"/>
        </a:defRPr>
      </a:lvl4pPr>
      <a:lvl5pPr algn="l" rtl="0" eaLnBrk="0" fontAlgn="base" hangingPunct="0">
        <a:lnSpc>
          <a:spcPct val="90000"/>
        </a:lnSpc>
        <a:spcBef>
          <a:spcPct val="0"/>
        </a:spcBef>
        <a:spcAft>
          <a:spcPct val="0"/>
        </a:spcAft>
        <a:defRPr sz="3600">
          <a:solidFill>
            <a:schemeClr val="tx2"/>
          </a:solidFill>
          <a:latin typeface="Futura Bk" pitchFamily="34" charset="0"/>
          <a:cs typeface="Arial" charset="0"/>
        </a:defRPr>
      </a:lvl5pPr>
      <a:lvl6pPr marL="457200" algn="l" rtl="0" fontAlgn="base">
        <a:lnSpc>
          <a:spcPct val="90000"/>
        </a:lnSpc>
        <a:spcBef>
          <a:spcPct val="0"/>
        </a:spcBef>
        <a:spcAft>
          <a:spcPct val="0"/>
        </a:spcAft>
        <a:defRPr sz="3600">
          <a:solidFill>
            <a:schemeClr val="tx2"/>
          </a:solidFill>
          <a:latin typeface="Futura Bk" pitchFamily="34" charset="0"/>
          <a:cs typeface="Arial" charset="0"/>
        </a:defRPr>
      </a:lvl6pPr>
      <a:lvl7pPr marL="914400" algn="l" rtl="0" fontAlgn="base">
        <a:lnSpc>
          <a:spcPct val="90000"/>
        </a:lnSpc>
        <a:spcBef>
          <a:spcPct val="0"/>
        </a:spcBef>
        <a:spcAft>
          <a:spcPct val="0"/>
        </a:spcAft>
        <a:defRPr sz="3600">
          <a:solidFill>
            <a:schemeClr val="tx2"/>
          </a:solidFill>
          <a:latin typeface="Futura Bk" pitchFamily="34" charset="0"/>
          <a:cs typeface="Arial" charset="0"/>
        </a:defRPr>
      </a:lvl7pPr>
      <a:lvl8pPr marL="1371600" algn="l" rtl="0" fontAlgn="base">
        <a:lnSpc>
          <a:spcPct val="90000"/>
        </a:lnSpc>
        <a:spcBef>
          <a:spcPct val="0"/>
        </a:spcBef>
        <a:spcAft>
          <a:spcPct val="0"/>
        </a:spcAft>
        <a:defRPr sz="3600">
          <a:solidFill>
            <a:schemeClr val="tx2"/>
          </a:solidFill>
          <a:latin typeface="Futura Bk" pitchFamily="34" charset="0"/>
          <a:cs typeface="Arial" charset="0"/>
        </a:defRPr>
      </a:lvl8pPr>
      <a:lvl9pPr marL="1828800" algn="l" rtl="0" fontAlgn="base">
        <a:lnSpc>
          <a:spcPct val="90000"/>
        </a:lnSpc>
        <a:spcBef>
          <a:spcPct val="0"/>
        </a:spcBef>
        <a:spcAft>
          <a:spcPct val="0"/>
        </a:spcAft>
        <a:defRPr sz="3600">
          <a:solidFill>
            <a:schemeClr val="tx2"/>
          </a:solidFill>
          <a:latin typeface="Futura Bk" pitchFamily="34" charset="0"/>
          <a:cs typeface="Arial" charset="0"/>
        </a:defRPr>
      </a:lvl9pPr>
    </p:titleStyle>
    <p:bodyStyle>
      <a:lvl1pPr marL="228600" indent="-228600" algn="l" rtl="0" eaLnBrk="0" fontAlgn="base" hangingPunct="0">
        <a:lnSpc>
          <a:spcPct val="90000"/>
        </a:lnSpc>
        <a:spcBef>
          <a:spcPct val="30000"/>
        </a:spcBef>
        <a:spcAft>
          <a:spcPct val="10000"/>
        </a:spcAft>
        <a:buClr>
          <a:srgbClr val="B2B3B5"/>
        </a:buClr>
        <a:buSzPct val="75000"/>
        <a:buChar char="•"/>
        <a:defRPr sz="2800">
          <a:solidFill>
            <a:schemeClr val="tx1"/>
          </a:solidFill>
          <a:latin typeface="+mn-lt"/>
          <a:ea typeface="+mn-ea"/>
          <a:cs typeface="+mn-cs"/>
        </a:defRPr>
      </a:lvl1pPr>
      <a:lvl2pPr marL="571500" indent="-228600" algn="l" rtl="0" eaLnBrk="0" fontAlgn="base" hangingPunct="0">
        <a:lnSpc>
          <a:spcPct val="90000"/>
        </a:lnSpc>
        <a:spcBef>
          <a:spcPct val="10000"/>
        </a:spcBef>
        <a:spcAft>
          <a:spcPct val="10000"/>
        </a:spcAft>
        <a:buClr>
          <a:srgbClr val="B2B3B5"/>
        </a:buClr>
        <a:buFont typeface="Arial" charset="0"/>
        <a:buChar char="−"/>
        <a:defRPr sz="2400">
          <a:solidFill>
            <a:schemeClr val="tx1"/>
          </a:solidFill>
          <a:latin typeface="+mn-lt"/>
          <a:cs typeface="+mn-cs"/>
        </a:defRPr>
      </a:lvl2pPr>
      <a:lvl3pPr marL="914400" indent="-228600" algn="l" rtl="0" eaLnBrk="0" fontAlgn="base" hangingPunct="0">
        <a:lnSpc>
          <a:spcPct val="90000"/>
        </a:lnSpc>
        <a:spcBef>
          <a:spcPct val="10000"/>
        </a:spcBef>
        <a:spcAft>
          <a:spcPct val="10000"/>
        </a:spcAft>
        <a:buClr>
          <a:srgbClr val="B2B3B5"/>
        </a:buClr>
        <a:buChar char="•"/>
        <a:defRPr sz="2000">
          <a:solidFill>
            <a:schemeClr val="tx1"/>
          </a:solidFill>
          <a:latin typeface="+mn-lt"/>
          <a:cs typeface="+mn-cs"/>
        </a:defRPr>
      </a:lvl3pPr>
      <a:lvl4pPr marL="1257300" indent="-228600" algn="l" rtl="0" eaLnBrk="0" fontAlgn="base" hangingPunct="0">
        <a:lnSpc>
          <a:spcPct val="90000"/>
        </a:lnSpc>
        <a:spcBef>
          <a:spcPct val="10000"/>
        </a:spcBef>
        <a:spcAft>
          <a:spcPct val="10000"/>
        </a:spcAft>
        <a:buClr>
          <a:srgbClr val="B2B3B5"/>
        </a:buClr>
        <a:buFont typeface="Arial" charset="0"/>
        <a:buChar char="−"/>
        <a:defRPr sz="2000">
          <a:solidFill>
            <a:schemeClr val="tx1"/>
          </a:solidFill>
          <a:latin typeface="+mn-lt"/>
          <a:cs typeface="+mn-cs"/>
        </a:defRPr>
      </a:lvl4pPr>
      <a:lvl5pPr marL="1600200" indent="-228600" algn="l" rtl="0" eaLnBrk="0" fontAlgn="base" hangingPunct="0">
        <a:lnSpc>
          <a:spcPct val="90000"/>
        </a:lnSpc>
        <a:spcBef>
          <a:spcPct val="10000"/>
        </a:spcBef>
        <a:spcAft>
          <a:spcPct val="10000"/>
        </a:spcAft>
        <a:buClr>
          <a:srgbClr val="B2B3B5"/>
        </a:buClr>
        <a:buChar char="•"/>
        <a:defRPr sz="2000">
          <a:solidFill>
            <a:schemeClr val="tx1"/>
          </a:solidFill>
          <a:latin typeface="+mn-lt"/>
          <a:cs typeface="+mn-cs"/>
        </a:defRPr>
      </a:lvl5pPr>
      <a:lvl6pPr marL="2057400" indent="-228600" algn="l" rtl="0" fontAlgn="base">
        <a:lnSpc>
          <a:spcPct val="90000"/>
        </a:lnSpc>
        <a:spcBef>
          <a:spcPct val="10000"/>
        </a:spcBef>
        <a:spcAft>
          <a:spcPct val="10000"/>
        </a:spcAft>
        <a:buClr>
          <a:srgbClr val="B2B3B5"/>
        </a:buClr>
        <a:buChar char="•"/>
        <a:defRPr sz="2000">
          <a:solidFill>
            <a:schemeClr val="tx1"/>
          </a:solidFill>
          <a:latin typeface="+mn-lt"/>
          <a:cs typeface="+mn-cs"/>
        </a:defRPr>
      </a:lvl6pPr>
      <a:lvl7pPr marL="2514600" indent="-228600" algn="l" rtl="0" fontAlgn="base">
        <a:lnSpc>
          <a:spcPct val="90000"/>
        </a:lnSpc>
        <a:spcBef>
          <a:spcPct val="10000"/>
        </a:spcBef>
        <a:spcAft>
          <a:spcPct val="10000"/>
        </a:spcAft>
        <a:buClr>
          <a:srgbClr val="B2B3B5"/>
        </a:buClr>
        <a:buChar char="•"/>
        <a:defRPr sz="2000">
          <a:solidFill>
            <a:schemeClr val="tx1"/>
          </a:solidFill>
          <a:latin typeface="+mn-lt"/>
          <a:cs typeface="+mn-cs"/>
        </a:defRPr>
      </a:lvl7pPr>
      <a:lvl8pPr marL="2971800" indent="-228600" algn="l" rtl="0" fontAlgn="base">
        <a:lnSpc>
          <a:spcPct val="90000"/>
        </a:lnSpc>
        <a:spcBef>
          <a:spcPct val="10000"/>
        </a:spcBef>
        <a:spcAft>
          <a:spcPct val="10000"/>
        </a:spcAft>
        <a:buClr>
          <a:srgbClr val="B2B3B5"/>
        </a:buClr>
        <a:buChar char="•"/>
        <a:defRPr sz="2000">
          <a:solidFill>
            <a:schemeClr val="tx1"/>
          </a:solidFill>
          <a:latin typeface="+mn-lt"/>
          <a:cs typeface="+mn-cs"/>
        </a:defRPr>
      </a:lvl8pPr>
      <a:lvl9pPr marL="3429000" indent="-228600" algn="l" rtl="0" fontAlgn="base">
        <a:lnSpc>
          <a:spcPct val="90000"/>
        </a:lnSpc>
        <a:spcBef>
          <a:spcPct val="10000"/>
        </a:spcBef>
        <a:spcAft>
          <a:spcPct val="10000"/>
        </a:spcAft>
        <a:buClr>
          <a:srgbClr val="B2B3B5"/>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jpe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hyperlink" Target="http://en.wikipedia.org/wiki/April_1" TargetMode="External"/><Relationship Id="rId5" Type="http://schemas.openxmlformats.org/officeDocument/2006/relationships/hyperlink" Target="http://en.wikipedia.org/wiki/2007" TargetMode="External"/><Relationship Id="rId4" Type="http://schemas.openxmlformats.org/officeDocument/2006/relationships/hyperlink" Target="http://www.motherjones.com/commentary/columns/2007/03/iwaste.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image" Target="../media/image19.png"/><Relationship Id="rId5" Type="http://schemas.openxmlformats.org/officeDocument/2006/relationships/image" Target="../media/image18.wmf"/><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notesSlide" Target="../notesSlides/notesSlide13.xml"/><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slideLayout" Target="../slideLayouts/slideLayout6.xml"/><Relationship Id="rId1" Type="http://schemas.openxmlformats.org/officeDocument/2006/relationships/tags" Target="../tags/tag8.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1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ags" Target="../tags/tag11.xm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17.xml"/><Relationship Id="rId7" Type="http://schemas.openxmlformats.org/officeDocument/2006/relationships/image" Target="../media/image45.png"/><Relationship Id="rId2" Type="http://schemas.openxmlformats.org/officeDocument/2006/relationships/slideLayout" Target="../slideLayouts/slideLayout5.xml"/><Relationship Id="rId1" Type="http://schemas.openxmlformats.org/officeDocument/2006/relationships/tags" Target="../tags/tag12.xml"/><Relationship Id="rId6" Type="http://schemas.openxmlformats.org/officeDocument/2006/relationships/image" Target="../media/image44.png"/><Relationship Id="rId5" Type="http://schemas.openxmlformats.org/officeDocument/2006/relationships/image" Target="../media/image33.png"/><Relationship Id="rId10" Type="http://schemas.openxmlformats.org/officeDocument/2006/relationships/image" Target="../media/image48.png"/><Relationship Id="rId4" Type="http://schemas.openxmlformats.org/officeDocument/2006/relationships/image" Target="../media/image43.png"/><Relationship Id="rId9"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tags" Target="../tags/tag13.xml"/><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tags" Target="../tags/tag14.xml"/><Relationship Id="rId4" Type="http://schemas.openxmlformats.org/officeDocument/2006/relationships/image" Target="../media/image50.jpeg"/></Relationships>
</file>

<file path=ppt/slides/_rels/slide23.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20.xml"/><Relationship Id="rId7" Type="http://schemas.openxmlformats.org/officeDocument/2006/relationships/image" Target="../media/image44.png"/><Relationship Id="rId2" Type="http://schemas.openxmlformats.org/officeDocument/2006/relationships/slideLayout" Target="../slideLayouts/slideLayout12.xml"/><Relationship Id="rId1" Type="http://schemas.openxmlformats.org/officeDocument/2006/relationships/tags" Target="../tags/tag15.xml"/><Relationship Id="rId6" Type="http://schemas.openxmlformats.org/officeDocument/2006/relationships/image" Target="../media/image33.png"/><Relationship Id="rId5" Type="http://schemas.openxmlformats.org/officeDocument/2006/relationships/image" Target="../media/image43.png"/><Relationship Id="rId4" Type="http://schemas.openxmlformats.org/officeDocument/2006/relationships/image" Target="../media/image51.png"/><Relationship Id="rId9"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3.xml"/><Relationship Id="rId1" Type="http://schemas.openxmlformats.org/officeDocument/2006/relationships/tags" Target="../tags/tag17.xml"/><Relationship Id="rId6" Type="http://schemas.openxmlformats.org/officeDocument/2006/relationships/image" Target="../media/image56.jpeg"/><Relationship Id="rId5" Type="http://schemas.openxmlformats.org/officeDocument/2006/relationships/image" Target="../media/image55.png"/><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notesSlide" Target="../notesSlides/notesSlide23.xml"/><Relationship Id="rId7" Type="http://schemas.openxmlformats.org/officeDocument/2006/relationships/image" Target="../media/image45.png"/><Relationship Id="rId2" Type="http://schemas.openxmlformats.org/officeDocument/2006/relationships/slideLayout" Target="../slideLayouts/slideLayout3.xml"/><Relationship Id="rId1" Type="http://schemas.openxmlformats.org/officeDocument/2006/relationships/tags" Target="../tags/tag18.xml"/><Relationship Id="rId6" Type="http://schemas.openxmlformats.org/officeDocument/2006/relationships/image" Target="../media/image44.png"/><Relationship Id="rId5" Type="http://schemas.openxmlformats.org/officeDocument/2006/relationships/image" Target="../media/image33.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oleObject" Target="../embeddings/Microsoft_Office_Excel_Chart1.xls"/><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hyperlink" Target="http://cool.rsn.hp.com/papers/200609%20DPF%20Final.pdf" TargetMode="External"/><Relationship Id="rId4" Type="http://schemas.openxmlformats.org/officeDocument/2006/relationships/oleObject" Target="../embeddings/Microsoft_Office_Excel_Chart2.xls"/></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tags" Target="../tags/tag19.xml"/></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61.jpeg"/></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6.xml"/><Relationship Id="rId1" Type="http://schemas.openxmlformats.org/officeDocument/2006/relationships/slideLayout" Target="../slideLayouts/slideLayout11.xml"/><Relationship Id="rId5" Type="http://schemas.openxmlformats.org/officeDocument/2006/relationships/image" Target="../media/image64.jpeg"/><Relationship Id="rId4" Type="http://schemas.openxmlformats.org/officeDocument/2006/relationships/image" Target="../media/image63.jpeg"/></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70.jpeg"/><Relationship Id="rId4" Type="http://schemas.openxmlformats.org/officeDocument/2006/relationships/image" Target="../media/image69.jpeg"/></Relationships>
</file>

<file path=ppt/slides/_rels/slide3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74.emf"/><Relationship Id="rId4" Type="http://schemas.openxmlformats.org/officeDocument/2006/relationships/image" Target="../media/image73.jpeg"/></Relationships>
</file>

<file path=ppt/slides/_rels/slide3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77.jpeg"/></Relationships>
</file>

<file path=ppt/slides/_rels/slide4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79.jpeg"/></Relationships>
</file>

<file path=ppt/slides/_rels/slide4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82.jpeg"/><Relationship Id="rId4" Type="http://schemas.openxmlformats.org/officeDocument/2006/relationships/image" Target="../media/image81.jpe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6.xml"/><Relationship Id="rId1" Type="http://schemas.openxmlformats.org/officeDocument/2006/relationships/tags" Target="../tags/tag20.xml"/><Relationship Id="rId6" Type="http://schemas.openxmlformats.org/officeDocument/2006/relationships/hyperlink" Target="mailto:Brad.dupuy@hp.com" TargetMode="External"/><Relationship Id="rId5" Type="http://schemas.openxmlformats.org/officeDocument/2006/relationships/image" Target="../media/image90.jpeg"/><Relationship Id="rId4" Type="http://schemas.openxmlformats.org/officeDocument/2006/relationships/image" Target="../media/image8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96.jpeg"/><Relationship Id="rId13" Type="http://schemas.openxmlformats.org/officeDocument/2006/relationships/image" Target="../media/image101.png"/><Relationship Id="rId3" Type="http://schemas.openxmlformats.org/officeDocument/2006/relationships/image" Target="../media/image91.png"/><Relationship Id="rId7" Type="http://schemas.openxmlformats.org/officeDocument/2006/relationships/image" Target="../media/image95.png"/><Relationship Id="rId12" Type="http://schemas.openxmlformats.org/officeDocument/2006/relationships/image" Target="../media/image100.jpeg"/><Relationship Id="rId17" Type="http://schemas.openxmlformats.org/officeDocument/2006/relationships/image" Target="../media/image105.png"/><Relationship Id="rId2" Type="http://schemas.openxmlformats.org/officeDocument/2006/relationships/notesSlide" Target="../notesSlides/notesSlide48.xml"/><Relationship Id="rId16" Type="http://schemas.openxmlformats.org/officeDocument/2006/relationships/image" Target="../media/image104.png"/><Relationship Id="rId1" Type="http://schemas.openxmlformats.org/officeDocument/2006/relationships/slideLayout" Target="../slideLayouts/slideLayout17.xml"/><Relationship Id="rId6" Type="http://schemas.openxmlformats.org/officeDocument/2006/relationships/image" Target="../media/image94.jpeg"/><Relationship Id="rId11" Type="http://schemas.openxmlformats.org/officeDocument/2006/relationships/image" Target="../media/image99.png"/><Relationship Id="rId5" Type="http://schemas.openxmlformats.org/officeDocument/2006/relationships/image" Target="../media/image93.jpeg"/><Relationship Id="rId15" Type="http://schemas.openxmlformats.org/officeDocument/2006/relationships/image" Target="../media/image103.png"/><Relationship Id="rId10" Type="http://schemas.openxmlformats.org/officeDocument/2006/relationships/image" Target="../media/image98.jpeg"/><Relationship Id="rId4" Type="http://schemas.openxmlformats.org/officeDocument/2006/relationships/image" Target="../media/image92.jpeg"/><Relationship Id="rId9" Type="http://schemas.openxmlformats.org/officeDocument/2006/relationships/image" Target="../media/image97.png"/><Relationship Id="rId14" Type="http://schemas.openxmlformats.org/officeDocument/2006/relationships/image" Target="../media/image102.jpe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5.xml"/><Relationship Id="rId1" Type="http://schemas.openxmlformats.org/officeDocument/2006/relationships/tags" Target="../tags/tag21.xml"/><Relationship Id="rId6" Type="http://schemas.openxmlformats.org/officeDocument/2006/relationships/image" Target="../media/image108.jpeg"/><Relationship Id="rId5" Type="http://schemas.openxmlformats.org/officeDocument/2006/relationships/image" Target="../media/image107.png"/><Relationship Id="rId4" Type="http://schemas.openxmlformats.org/officeDocument/2006/relationships/image" Target="../media/image106.png"/></Relationships>
</file>

<file path=ppt/slides/_rels/slide55.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notesSlide" Target="../notesSlides/notesSlide50.xml"/><Relationship Id="rId7" Type="http://schemas.openxmlformats.org/officeDocument/2006/relationships/image" Target="../media/image112.jpeg"/><Relationship Id="rId2" Type="http://schemas.openxmlformats.org/officeDocument/2006/relationships/slideLayout" Target="../slideLayouts/slideLayout23.xml"/><Relationship Id="rId1" Type="http://schemas.openxmlformats.org/officeDocument/2006/relationships/tags" Target="../tags/tag22.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5.xml"/><Relationship Id="rId1" Type="http://schemas.openxmlformats.org/officeDocument/2006/relationships/tags" Target="../tags/tag23.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2.xml"/><Relationship Id="rId1" Type="http://schemas.openxmlformats.org/officeDocument/2006/relationships/slideLayout" Target="../slideLayouts/slideLayout5.xml"/><Relationship Id="rId5" Type="http://schemas.openxmlformats.org/officeDocument/2006/relationships/image" Target="../media/image56.jpeg"/><Relationship Id="rId4" Type="http://schemas.openxmlformats.org/officeDocument/2006/relationships/image" Target="../media/image55.png"/></Relationships>
</file>

<file path=ppt/slides/_rels/slide58.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53.xml"/><Relationship Id="rId1" Type="http://schemas.openxmlformats.org/officeDocument/2006/relationships/slideLayout" Target="../slideLayouts/slideLayout5.xml"/><Relationship Id="rId4" Type="http://schemas.openxmlformats.org/officeDocument/2006/relationships/image" Target="../media/image118.jpe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55.xml"/><Relationship Id="rId1" Type="http://schemas.openxmlformats.org/officeDocument/2006/relationships/slideLayout" Target="../slideLayouts/slideLayout5.xml"/><Relationship Id="rId4" Type="http://schemas.openxmlformats.org/officeDocument/2006/relationships/image" Target="../media/image120.jpeg"/></Relationships>
</file>

<file path=ppt/slides/_rels/slide61.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notesSlide" Target="../notesSlides/notesSlide60.xml"/><Relationship Id="rId1" Type="http://schemas.openxmlformats.org/officeDocument/2006/relationships/slideLayout" Target="../slideLayouts/slideLayout1.xml"/><Relationship Id="rId5" Type="http://schemas.openxmlformats.org/officeDocument/2006/relationships/image" Target="../media/image124.jpeg"/><Relationship Id="rId4" Type="http://schemas.openxmlformats.org/officeDocument/2006/relationships/image" Target="../media/image123.jpeg"/></Relationships>
</file>

<file path=ppt/slides/_rels/slide66.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image" Target="../media/image131.png"/></Relationships>
</file>

<file path=ppt/slides/_rels/slide71.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62.xml"/><Relationship Id="rId1" Type="http://schemas.openxmlformats.org/officeDocument/2006/relationships/slideLayout" Target="../slideLayouts/slideLayout1.xml"/><Relationship Id="rId5" Type="http://schemas.openxmlformats.org/officeDocument/2006/relationships/image" Target="../media/image134.jpeg"/><Relationship Id="rId4" Type="http://schemas.openxmlformats.org/officeDocument/2006/relationships/image" Target="../media/image133.jpeg"/></Relationships>
</file>

<file path=ppt/slides/_rels/slide72.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63.xml"/><Relationship Id="rId1" Type="http://schemas.openxmlformats.org/officeDocument/2006/relationships/slideLayout" Target="../slideLayouts/slideLayout1.xml"/><Relationship Id="rId6" Type="http://schemas.openxmlformats.org/officeDocument/2006/relationships/image" Target="../media/image137.jpeg"/><Relationship Id="rId5" Type="http://schemas.openxmlformats.org/officeDocument/2006/relationships/image" Target="../media/image136.jpeg"/><Relationship Id="rId4" Type="http://schemas.openxmlformats.org/officeDocument/2006/relationships/image" Target="../media/image135.jpeg"/></Relationships>
</file>

<file path=ppt/slides/_rels/slide73.xml.rels><?xml version="1.0" encoding="UTF-8" standalone="yes"?>
<Relationships xmlns="http://schemas.openxmlformats.org/package/2006/relationships"><Relationship Id="rId8" Type="http://schemas.openxmlformats.org/officeDocument/2006/relationships/image" Target="../media/image143.png"/><Relationship Id="rId13" Type="http://schemas.openxmlformats.org/officeDocument/2006/relationships/image" Target="../media/image148.jpeg"/><Relationship Id="rId3" Type="http://schemas.openxmlformats.org/officeDocument/2006/relationships/image" Target="../media/image138.jpeg"/><Relationship Id="rId7" Type="http://schemas.openxmlformats.org/officeDocument/2006/relationships/image" Target="../media/image142.png"/><Relationship Id="rId12" Type="http://schemas.openxmlformats.org/officeDocument/2006/relationships/image" Target="../media/image147.jpeg"/><Relationship Id="rId2" Type="http://schemas.openxmlformats.org/officeDocument/2006/relationships/notesSlide" Target="../notesSlides/notesSlide64.xml"/><Relationship Id="rId16" Type="http://schemas.openxmlformats.org/officeDocument/2006/relationships/image" Target="../media/image151.jpeg"/><Relationship Id="rId1" Type="http://schemas.openxmlformats.org/officeDocument/2006/relationships/slideLayout" Target="../slideLayouts/slideLayout5.xml"/><Relationship Id="rId6" Type="http://schemas.openxmlformats.org/officeDocument/2006/relationships/image" Target="../media/image141.jpeg"/><Relationship Id="rId11" Type="http://schemas.openxmlformats.org/officeDocument/2006/relationships/image" Target="../media/image146.jpeg"/><Relationship Id="rId5" Type="http://schemas.openxmlformats.org/officeDocument/2006/relationships/image" Target="../media/image140.jpeg"/><Relationship Id="rId15" Type="http://schemas.openxmlformats.org/officeDocument/2006/relationships/image" Target="../media/image150.png"/><Relationship Id="rId10" Type="http://schemas.openxmlformats.org/officeDocument/2006/relationships/image" Target="../media/image145.jpeg"/><Relationship Id="rId4" Type="http://schemas.openxmlformats.org/officeDocument/2006/relationships/image" Target="../media/image139.jpeg"/><Relationship Id="rId9" Type="http://schemas.openxmlformats.org/officeDocument/2006/relationships/image" Target="../media/image144.png"/><Relationship Id="rId14" Type="http://schemas.openxmlformats.org/officeDocument/2006/relationships/image" Target="../media/image149.png"/></Relationships>
</file>

<file path=ppt/slides/_rels/slide74.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60419" name="Slide Number Placeholder 4"/>
          <p:cNvSpPr>
            <a:spLocks noGrp="1"/>
          </p:cNvSpPr>
          <p:nvPr>
            <p:ph type="sldNum" sz="quarter" idx="10"/>
          </p:nvPr>
        </p:nvSpPr>
        <p:spPr>
          <a:noFill/>
        </p:spPr>
        <p:txBody>
          <a:bodyPr/>
          <a:lstStyle/>
          <a:p>
            <a:fld id="{7C8663D9-3E15-4C03-8247-DD4028931CAD}" type="slidenum">
              <a:rPr lang="en-US" smtClean="0"/>
              <a:pPr/>
              <a:t>1</a:t>
            </a:fld>
            <a:endParaRPr lang="en-US" smtClean="0"/>
          </a:p>
        </p:txBody>
      </p:sp>
      <p:pic>
        <p:nvPicPr>
          <p:cNvPr id="60420" name="Picture 2" descr="hand-holding-green-earth"/>
          <p:cNvPicPr>
            <a:picLocks noChangeAspect="1" noChangeArrowheads="1"/>
          </p:cNvPicPr>
          <p:nvPr/>
        </p:nvPicPr>
        <p:blipFill>
          <a:blip r:embed="rId4"/>
          <a:srcRect/>
          <a:stretch>
            <a:fillRect/>
          </a:stretch>
        </p:blipFill>
        <p:spPr bwMode="auto">
          <a:xfrm>
            <a:off x="0" y="-15875"/>
            <a:ext cx="9144000" cy="6873875"/>
          </a:xfrm>
          <a:prstGeom prst="rect">
            <a:avLst/>
          </a:prstGeom>
          <a:noFill/>
          <a:ln w="9525">
            <a:noFill/>
            <a:miter lim="800000"/>
            <a:headEnd/>
            <a:tailEnd/>
          </a:ln>
        </p:spPr>
      </p:pic>
      <p:sp>
        <p:nvSpPr>
          <p:cNvPr id="579587" name="Rectangle 3"/>
          <p:cNvSpPr>
            <a:spLocks noChangeArrowheads="1"/>
          </p:cNvSpPr>
          <p:nvPr/>
        </p:nvSpPr>
        <p:spPr bwMode="white">
          <a:xfrm>
            <a:off x="434975" y="390525"/>
            <a:ext cx="7304088" cy="3481388"/>
          </a:xfrm>
          <a:prstGeom prst="rect">
            <a:avLst/>
          </a:prstGeom>
          <a:noFill/>
          <a:ln w="9525">
            <a:noFill/>
            <a:miter lim="800000"/>
            <a:headEnd/>
            <a:tailEnd/>
          </a:ln>
        </p:spPr>
        <p:txBody>
          <a:bodyPr/>
          <a:lstStyle/>
          <a:p>
            <a:pPr>
              <a:lnSpc>
                <a:spcPct val="95000"/>
              </a:lnSpc>
              <a:spcBef>
                <a:spcPct val="5000"/>
              </a:spcBef>
            </a:pPr>
            <a:r>
              <a:rPr lang="en-US" sz="6600">
                <a:solidFill>
                  <a:schemeClr val="bg1"/>
                </a:solidFill>
              </a:rPr>
              <a:t>Implementing Green Technology</a:t>
            </a:r>
          </a:p>
          <a:p>
            <a:pPr>
              <a:lnSpc>
                <a:spcPct val="95000"/>
              </a:lnSpc>
              <a:spcBef>
                <a:spcPct val="5000"/>
              </a:spcBef>
            </a:pPr>
            <a:endParaRPr lang="en-US" sz="3600">
              <a:solidFill>
                <a:schemeClr val="bg1"/>
              </a:solidFill>
            </a:endParaRPr>
          </a:p>
          <a:p>
            <a:pPr>
              <a:lnSpc>
                <a:spcPct val="95000"/>
              </a:lnSpc>
              <a:spcBef>
                <a:spcPct val="5000"/>
              </a:spcBef>
            </a:pPr>
            <a:r>
              <a:rPr lang="en-US" sz="3200">
                <a:solidFill>
                  <a:schemeClr val="bg1"/>
                </a:solidFill>
              </a:rPr>
              <a:t>Government Technology Conference</a:t>
            </a:r>
          </a:p>
          <a:p>
            <a:pPr>
              <a:lnSpc>
                <a:spcPct val="95000"/>
              </a:lnSpc>
              <a:spcBef>
                <a:spcPct val="5000"/>
              </a:spcBef>
            </a:pPr>
            <a:r>
              <a:rPr lang="en-US" sz="3200">
                <a:solidFill>
                  <a:schemeClr val="bg1"/>
                </a:solidFill>
              </a:rPr>
              <a:t>January 31, 2008</a:t>
            </a:r>
          </a:p>
          <a:p>
            <a:pPr>
              <a:lnSpc>
                <a:spcPct val="95000"/>
              </a:lnSpc>
              <a:spcBef>
                <a:spcPct val="5000"/>
              </a:spcBef>
            </a:pPr>
            <a:endParaRPr lang="en-US" sz="3200">
              <a:solidFill>
                <a:schemeClr val="bg1"/>
              </a:solidFill>
            </a:endParaRPr>
          </a:p>
          <a:p>
            <a:pPr>
              <a:lnSpc>
                <a:spcPct val="95000"/>
              </a:lnSpc>
              <a:spcBef>
                <a:spcPct val="5000"/>
              </a:spcBef>
            </a:pPr>
            <a:r>
              <a:rPr lang="en-US" sz="2800">
                <a:solidFill>
                  <a:schemeClr val="bg1"/>
                </a:solidFill>
              </a:rPr>
              <a:t>Brad Dupuy </a:t>
            </a:r>
          </a:p>
          <a:p>
            <a:pPr>
              <a:lnSpc>
                <a:spcPct val="95000"/>
              </a:lnSpc>
              <a:spcBef>
                <a:spcPct val="5000"/>
              </a:spcBef>
            </a:pPr>
            <a:r>
              <a:rPr lang="en-US" sz="2000">
                <a:solidFill>
                  <a:schemeClr val="bg1"/>
                </a:solidFill>
              </a:rPr>
              <a:t>Industry Manager, State and Local Government Markets</a:t>
            </a:r>
          </a:p>
          <a:p>
            <a:pPr>
              <a:lnSpc>
                <a:spcPct val="95000"/>
              </a:lnSpc>
              <a:spcBef>
                <a:spcPct val="5000"/>
              </a:spcBef>
            </a:pPr>
            <a:r>
              <a:rPr lang="en-US" sz="2000">
                <a:solidFill>
                  <a:schemeClr val="bg1"/>
                </a:solidFill>
              </a:rPr>
              <a:t>HP Technology Solutions Group</a:t>
            </a:r>
            <a:endParaRPr lang="en-US" sz="3200">
              <a:solidFill>
                <a:schemeClr val="bg1"/>
              </a:solidFill>
            </a:endParaRPr>
          </a:p>
        </p:txBody>
      </p:sp>
      <p:grpSp>
        <p:nvGrpSpPr>
          <p:cNvPr id="60428" name="Group 12"/>
          <p:cNvGrpSpPr>
            <a:grpSpLocks/>
          </p:cNvGrpSpPr>
          <p:nvPr/>
        </p:nvGrpSpPr>
        <p:grpSpPr bwMode="auto">
          <a:xfrm>
            <a:off x="0" y="5472113"/>
            <a:ext cx="9156700" cy="790575"/>
            <a:chOff x="0" y="3507"/>
            <a:chExt cx="5768" cy="498"/>
          </a:xfrm>
        </p:grpSpPr>
        <p:sp>
          <p:nvSpPr>
            <p:cNvPr id="579588" name="Freeform 4"/>
            <p:cNvSpPr>
              <a:spLocks/>
            </p:cNvSpPr>
            <p:nvPr/>
          </p:nvSpPr>
          <p:spPr bwMode="auto">
            <a:xfrm>
              <a:off x="0" y="3507"/>
              <a:ext cx="4913" cy="498"/>
            </a:xfrm>
            <a:custGeom>
              <a:avLst/>
              <a:gdLst>
                <a:gd name="T0" fmla="*/ 7789853 w 2454"/>
                <a:gd name="T1" fmla="*/ 0 h 249"/>
                <a:gd name="T2" fmla="*/ 0 w 2454"/>
                <a:gd name="T3" fmla="*/ 0 h 249"/>
                <a:gd name="T4" fmla="*/ 0 w 2454"/>
                <a:gd name="T5" fmla="*/ 790575 h 249"/>
                <a:gd name="T6" fmla="*/ 7773962 w 2454"/>
                <a:gd name="T7" fmla="*/ 790575 h 249"/>
                <a:gd name="T8" fmla="*/ 7799388 w 2454"/>
                <a:gd name="T9" fmla="*/ 727075 h 249"/>
                <a:gd name="T10" fmla="*/ 7548308 w 2454"/>
                <a:gd name="T11" fmla="*/ 387350 h 249"/>
                <a:gd name="T12" fmla="*/ 7770784 w 2454"/>
                <a:gd name="T13" fmla="*/ 57150 h 249"/>
                <a:gd name="T14" fmla="*/ 7789853 w 2454"/>
                <a:gd name="T15" fmla="*/ 0 h 249"/>
                <a:gd name="T16" fmla="*/ 0 60000 65536"/>
                <a:gd name="T17" fmla="*/ 0 60000 65536"/>
                <a:gd name="T18" fmla="*/ 0 60000 65536"/>
                <a:gd name="T19" fmla="*/ 0 60000 65536"/>
                <a:gd name="T20" fmla="*/ 0 60000 65536"/>
                <a:gd name="T21" fmla="*/ 0 60000 65536"/>
                <a:gd name="T22" fmla="*/ 0 60000 65536"/>
                <a:gd name="T23" fmla="*/ 0 60000 65536"/>
                <a:gd name="T24" fmla="*/ 0 w 2454"/>
                <a:gd name="T25" fmla="*/ 0 h 249"/>
                <a:gd name="T26" fmla="*/ 2454 w 2454"/>
                <a:gd name="T27" fmla="*/ 249 h 24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54" h="249">
                  <a:moveTo>
                    <a:pt x="2451" y="0"/>
                  </a:moveTo>
                  <a:cubicBezTo>
                    <a:pt x="1336" y="0"/>
                    <a:pt x="0" y="0"/>
                    <a:pt x="0" y="0"/>
                  </a:cubicBezTo>
                  <a:cubicBezTo>
                    <a:pt x="0" y="249"/>
                    <a:pt x="0" y="249"/>
                    <a:pt x="0" y="249"/>
                  </a:cubicBezTo>
                  <a:cubicBezTo>
                    <a:pt x="1110" y="249"/>
                    <a:pt x="2446" y="249"/>
                    <a:pt x="2446" y="249"/>
                  </a:cubicBezTo>
                  <a:cubicBezTo>
                    <a:pt x="2454" y="229"/>
                    <a:pt x="2454" y="229"/>
                    <a:pt x="2454" y="229"/>
                  </a:cubicBezTo>
                  <a:cubicBezTo>
                    <a:pt x="2408" y="219"/>
                    <a:pt x="2375" y="175"/>
                    <a:pt x="2375" y="122"/>
                  </a:cubicBezTo>
                  <a:cubicBezTo>
                    <a:pt x="2375" y="73"/>
                    <a:pt x="2404" y="32"/>
                    <a:pt x="2445" y="18"/>
                  </a:cubicBezTo>
                  <a:cubicBezTo>
                    <a:pt x="2451" y="0"/>
                    <a:pt x="2451" y="0"/>
                    <a:pt x="2451" y="0"/>
                  </a:cubicBezTo>
                  <a:close/>
                </a:path>
              </a:pathLst>
            </a:custGeom>
            <a:solidFill>
              <a:srgbClr val="FFFFFF"/>
            </a:solidFill>
            <a:ln w="9525">
              <a:noFill/>
              <a:round/>
              <a:headEnd/>
              <a:tailEnd/>
            </a:ln>
          </p:spPr>
          <p:txBody>
            <a:bodyPr/>
            <a:lstStyle/>
            <a:p>
              <a:endParaRPr lang="en-US"/>
            </a:p>
          </p:txBody>
        </p:sp>
        <p:sp>
          <p:nvSpPr>
            <p:cNvPr id="579589" name="Freeform 5"/>
            <p:cNvSpPr>
              <a:spLocks/>
            </p:cNvSpPr>
            <p:nvPr/>
          </p:nvSpPr>
          <p:spPr bwMode="auto">
            <a:xfrm>
              <a:off x="5005" y="3507"/>
              <a:ext cx="763" cy="498"/>
            </a:xfrm>
            <a:custGeom>
              <a:avLst/>
              <a:gdLst>
                <a:gd name="T0" fmla="*/ 19176 w 379"/>
                <a:gd name="T1" fmla="*/ 733425 h 249"/>
                <a:gd name="T2" fmla="*/ 338770 w 379"/>
                <a:gd name="T3" fmla="*/ 393700 h 249"/>
                <a:gd name="T4" fmla="*/ 19176 w 379"/>
                <a:gd name="T5" fmla="*/ 53975 h 249"/>
                <a:gd name="T6" fmla="*/ 0 w 379"/>
                <a:gd name="T7" fmla="*/ 53975 h 249"/>
                <a:gd name="T8" fmla="*/ 15980 w 379"/>
                <a:gd name="T9" fmla="*/ 0 h 249"/>
                <a:gd name="T10" fmla="*/ 1211262 w 379"/>
                <a:gd name="T11" fmla="*/ 0 h 249"/>
                <a:gd name="T12" fmla="*/ 1211262 w 379"/>
                <a:gd name="T13" fmla="*/ 790575 h 249"/>
                <a:gd name="T14" fmla="*/ 0 w 379"/>
                <a:gd name="T15" fmla="*/ 790575 h 249"/>
                <a:gd name="T16" fmla="*/ 19176 w 379"/>
                <a:gd name="T17" fmla="*/ 733425 h 2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9"/>
                <a:gd name="T28" fmla="*/ 0 h 249"/>
                <a:gd name="T29" fmla="*/ 379 w 379"/>
                <a:gd name="T30" fmla="*/ 249 h 2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9" h="249">
                  <a:moveTo>
                    <a:pt x="6" y="231"/>
                  </a:moveTo>
                  <a:cubicBezTo>
                    <a:pt x="62" y="231"/>
                    <a:pt x="106" y="183"/>
                    <a:pt x="106" y="124"/>
                  </a:cubicBezTo>
                  <a:cubicBezTo>
                    <a:pt x="106" y="65"/>
                    <a:pt x="62" y="17"/>
                    <a:pt x="6" y="17"/>
                  </a:cubicBezTo>
                  <a:cubicBezTo>
                    <a:pt x="4" y="17"/>
                    <a:pt x="2" y="17"/>
                    <a:pt x="0" y="17"/>
                  </a:cubicBezTo>
                  <a:cubicBezTo>
                    <a:pt x="5" y="0"/>
                    <a:pt x="5" y="0"/>
                    <a:pt x="5" y="0"/>
                  </a:cubicBezTo>
                  <a:cubicBezTo>
                    <a:pt x="231" y="0"/>
                    <a:pt x="379" y="0"/>
                    <a:pt x="379" y="0"/>
                  </a:cubicBezTo>
                  <a:cubicBezTo>
                    <a:pt x="379" y="249"/>
                    <a:pt x="379" y="249"/>
                    <a:pt x="379" y="249"/>
                  </a:cubicBezTo>
                  <a:cubicBezTo>
                    <a:pt x="148" y="249"/>
                    <a:pt x="0" y="249"/>
                    <a:pt x="0" y="249"/>
                  </a:cubicBezTo>
                  <a:cubicBezTo>
                    <a:pt x="6" y="231"/>
                    <a:pt x="6" y="231"/>
                    <a:pt x="6" y="231"/>
                  </a:cubicBezTo>
                  <a:close/>
                </a:path>
              </a:pathLst>
            </a:custGeom>
            <a:solidFill>
              <a:srgbClr val="FFFFFF"/>
            </a:solidFill>
            <a:ln w="9525">
              <a:noFill/>
              <a:round/>
              <a:headEnd/>
              <a:tailEnd/>
            </a:ln>
          </p:spPr>
          <p:txBody>
            <a:bodyPr/>
            <a:lstStyle/>
            <a:p>
              <a:endParaRPr lang="en-US"/>
            </a:p>
          </p:txBody>
        </p:sp>
        <p:grpSp>
          <p:nvGrpSpPr>
            <p:cNvPr id="2" name="Group 6"/>
            <p:cNvGrpSpPr>
              <a:grpSpLocks/>
            </p:cNvGrpSpPr>
            <p:nvPr/>
          </p:nvGrpSpPr>
          <p:grpSpPr bwMode="auto">
            <a:xfrm>
              <a:off x="4815" y="3507"/>
              <a:ext cx="358" cy="498"/>
              <a:chOff x="4807" y="3054"/>
              <a:chExt cx="358" cy="498"/>
            </a:xfrm>
          </p:grpSpPr>
          <p:sp>
            <p:nvSpPr>
              <p:cNvPr id="60425" name="Freeform 7"/>
              <p:cNvSpPr>
                <a:spLocks noEditPoints="1"/>
              </p:cNvSpPr>
              <p:nvPr/>
            </p:nvSpPr>
            <p:spPr bwMode="auto">
              <a:xfrm>
                <a:off x="4915" y="3204"/>
                <a:ext cx="250" cy="348"/>
              </a:xfrm>
              <a:custGeom>
                <a:avLst/>
                <a:gdLst>
                  <a:gd name="T0" fmla="*/ 210 w 125"/>
                  <a:gd name="T1" fmla="*/ 0 h 174"/>
                  <a:gd name="T2" fmla="*/ 124 w 125"/>
                  <a:gd name="T3" fmla="*/ 0 h 174"/>
                  <a:gd name="T4" fmla="*/ 0 w 125"/>
                  <a:gd name="T5" fmla="*/ 348 h 174"/>
                  <a:gd name="T6" fmla="*/ 54 w 125"/>
                  <a:gd name="T7" fmla="*/ 348 h 174"/>
                  <a:gd name="T8" fmla="*/ 106 w 125"/>
                  <a:gd name="T9" fmla="*/ 200 h 174"/>
                  <a:gd name="T10" fmla="*/ 158 w 125"/>
                  <a:gd name="T11" fmla="*/ 200 h 174"/>
                  <a:gd name="T12" fmla="*/ 192 w 125"/>
                  <a:gd name="T13" fmla="*/ 178 h 174"/>
                  <a:gd name="T14" fmla="*/ 240 w 125"/>
                  <a:gd name="T15" fmla="*/ 40 h 174"/>
                  <a:gd name="T16" fmla="*/ 210 w 125"/>
                  <a:gd name="T17" fmla="*/ 0 h 174"/>
                  <a:gd name="T18" fmla="*/ 142 w 125"/>
                  <a:gd name="T19" fmla="*/ 172 h 174"/>
                  <a:gd name="T20" fmla="*/ 116 w 125"/>
                  <a:gd name="T21" fmla="*/ 172 h 174"/>
                  <a:gd name="T22" fmla="*/ 166 w 125"/>
                  <a:gd name="T23" fmla="*/ 30 h 174"/>
                  <a:gd name="T24" fmla="*/ 194 w 125"/>
                  <a:gd name="T25" fmla="*/ 30 h 174"/>
                  <a:gd name="T26" fmla="*/ 142 w 125"/>
                  <a:gd name="T27" fmla="*/ 172 h 1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174"/>
                  <a:gd name="T44" fmla="*/ 125 w 125"/>
                  <a:gd name="T45" fmla="*/ 174 h 17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174">
                    <a:moveTo>
                      <a:pt x="105" y="0"/>
                    </a:moveTo>
                    <a:cubicBezTo>
                      <a:pt x="62" y="0"/>
                      <a:pt x="62" y="0"/>
                      <a:pt x="62" y="0"/>
                    </a:cubicBezTo>
                    <a:cubicBezTo>
                      <a:pt x="0" y="174"/>
                      <a:pt x="0" y="174"/>
                      <a:pt x="0" y="174"/>
                    </a:cubicBezTo>
                    <a:cubicBezTo>
                      <a:pt x="27" y="174"/>
                      <a:pt x="27" y="174"/>
                      <a:pt x="27" y="174"/>
                    </a:cubicBezTo>
                    <a:cubicBezTo>
                      <a:pt x="53" y="100"/>
                      <a:pt x="53" y="100"/>
                      <a:pt x="53" y="100"/>
                    </a:cubicBezTo>
                    <a:cubicBezTo>
                      <a:pt x="79" y="100"/>
                      <a:pt x="79" y="100"/>
                      <a:pt x="79" y="100"/>
                    </a:cubicBezTo>
                    <a:cubicBezTo>
                      <a:pt x="85" y="100"/>
                      <a:pt x="93" y="98"/>
                      <a:pt x="96" y="89"/>
                    </a:cubicBezTo>
                    <a:cubicBezTo>
                      <a:pt x="99" y="80"/>
                      <a:pt x="116" y="34"/>
                      <a:pt x="120" y="20"/>
                    </a:cubicBezTo>
                    <a:cubicBezTo>
                      <a:pt x="125" y="6"/>
                      <a:pt x="114" y="0"/>
                      <a:pt x="105" y="0"/>
                    </a:cubicBezTo>
                    <a:close/>
                    <a:moveTo>
                      <a:pt x="71" y="86"/>
                    </a:moveTo>
                    <a:cubicBezTo>
                      <a:pt x="58" y="86"/>
                      <a:pt x="58" y="86"/>
                      <a:pt x="58" y="86"/>
                    </a:cubicBezTo>
                    <a:cubicBezTo>
                      <a:pt x="83" y="15"/>
                      <a:pt x="83" y="15"/>
                      <a:pt x="83" y="15"/>
                    </a:cubicBezTo>
                    <a:cubicBezTo>
                      <a:pt x="97" y="15"/>
                      <a:pt x="97" y="15"/>
                      <a:pt x="97" y="15"/>
                    </a:cubicBezTo>
                    <a:cubicBezTo>
                      <a:pt x="71" y="86"/>
                      <a:pt x="71" y="86"/>
                      <a:pt x="71" y="86"/>
                    </a:cubicBezTo>
                    <a:close/>
                  </a:path>
                </a:pathLst>
              </a:custGeom>
              <a:solidFill>
                <a:srgbClr val="FFFFFF"/>
              </a:solidFill>
              <a:ln w="9525">
                <a:noFill/>
                <a:round/>
                <a:headEnd/>
                <a:tailEnd/>
              </a:ln>
            </p:spPr>
            <p:txBody>
              <a:bodyPr/>
              <a:lstStyle/>
              <a:p>
                <a:endParaRPr lang="en-US"/>
              </a:p>
            </p:txBody>
          </p:sp>
          <p:sp>
            <p:nvSpPr>
              <p:cNvPr id="60426" name="Freeform 8"/>
              <p:cNvSpPr>
                <a:spLocks/>
              </p:cNvSpPr>
              <p:nvPr/>
            </p:nvSpPr>
            <p:spPr bwMode="auto">
              <a:xfrm>
                <a:off x="4807" y="3054"/>
                <a:ext cx="192" cy="344"/>
              </a:xfrm>
              <a:custGeom>
                <a:avLst/>
                <a:gdLst>
                  <a:gd name="T0" fmla="*/ 184 w 96"/>
                  <a:gd name="T1" fmla="*/ 194 h 172"/>
                  <a:gd name="T2" fmla="*/ 132 w 96"/>
                  <a:gd name="T3" fmla="*/ 344 h 172"/>
                  <a:gd name="T4" fmla="*/ 80 w 96"/>
                  <a:gd name="T5" fmla="*/ 344 h 172"/>
                  <a:gd name="T6" fmla="*/ 136 w 96"/>
                  <a:gd name="T7" fmla="*/ 180 h 172"/>
                  <a:gd name="T8" fmla="*/ 110 w 96"/>
                  <a:gd name="T9" fmla="*/ 180 h 172"/>
                  <a:gd name="T10" fmla="*/ 52 w 96"/>
                  <a:gd name="T11" fmla="*/ 344 h 172"/>
                  <a:gd name="T12" fmla="*/ 0 w 96"/>
                  <a:gd name="T13" fmla="*/ 344 h 172"/>
                  <a:gd name="T14" fmla="*/ 120 w 96"/>
                  <a:gd name="T15" fmla="*/ 0 h 172"/>
                  <a:gd name="T16" fmla="*/ 172 w 96"/>
                  <a:gd name="T17" fmla="*/ 0 h 172"/>
                  <a:gd name="T18" fmla="*/ 120 w 96"/>
                  <a:gd name="T19" fmla="*/ 150 h 172"/>
                  <a:gd name="T20" fmla="*/ 156 w 96"/>
                  <a:gd name="T21" fmla="*/ 150 h 172"/>
                  <a:gd name="T22" fmla="*/ 184 w 96"/>
                  <a:gd name="T23" fmla="*/ 194 h 1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6"/>
                  <a:gd name="T37" fmla="*/ 0 h 172"/>
                  <a:gd name="T38" fmla="*/ 96 w 96"/>
                  <a:gd name="T39" fmla="*/ 172 h 1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6" h="172">
                    <a:moveTo>
                      <a:pt x="92" y="97"/>
                    </a:moveTo>
                    <a:cubicBezTo>
                      <a:pt x="66" y="172"/>
                      <a:pt x="66" y="172"/>
                      <a:pt x="66" y="172"/>
                    </a:cubicBezTo>
                    <a:cubicBezTo>
                      <a:pt x="40" y="172"/>
                      <a:pt x="40" y="172"/>
                      <a:pt x="40" y="172"/>
                    </a:cubicBezTo>
                    <a:cubicBezTo>
                      <a:pt x="68" y="90"/>
                      <a:pt x="68" y="90"/>
                      <a:pt x="68" y="90"/>
                    </a:cubicBezTo>
                    <a:cubicBezTo>
                      <a:pt x="55" y="90"/>
                      <a:pt x="55" y="90"/>
                      <a:pt x="55" y="90"/>
                    </a:cubicBezTo>
                    <a:cubicBezTo>
                      <a:pt x="26" y="172"/>
                      <a:pt x="26" y="172"/>
                      <a:pt x="26" y="172"/>
                    </a:cubicBezTo>
                    <a:cubicBezTo>
                      <a:pt x="0" y="172"/>
                      <a:pt x="0" y="172"/>
                      <a:pt x="0" y="172"/>
                    </a:cubicBezTo>
                    <a:cubicBezTo>
                      <a:pt x="60" y="0"/>
                      <a:pt x="60" y="0"/>
                      <a:pt x="60" y="0"/>
                    </a:cubicBezTo>
                    <a:cubicBezTo>
                      <a:pt x="86" y="0"/>
                      <a:pt x="86" y="0"/>
                      <a:pt x="86" y="0"/>
                    </a:cubicBezTo>
                    <a:cubicBezTo>
                      <a:pt x="60" y="75"/>
                      <a:pt x="60" y="75"/>
                      <a:pt x="60" y="75"/>
                    </a:cubicBezTo>
                    <a:cubicBezTo>
                      <a:pt x="78" y="75"/>
                      <a:pt x="78" y="75"/>
                      <a:pt x="78" y="75"/>
                    </a:cubicBezTo>
                    <a:cubicBezTo>
                      <a:pt x="90" y="75"/>
                      <a:pt x="96" y="86"/>
                      <a:pt x="92" y="97"/>
                    </a:cubicBezTo>
                  </a:path>
                </a:pathLst>
              </a:custGeom>
              <a:solidFill>
                <a:srgbClr val="FFFFFF"/>
              </a:solidFill>
              <a:ln w="9525">
                <a:noFill/>
                <a:round/>
                <a:headEnd/>
                <a:tailEnd/>
              </a:ln>
            </p:spPr>
            <p:txBody>
              <a:bodyPr/>
              <a:lstStyle/>
              <a:p>
                <a:endParaRPr lang="en-US"/>
              </a:p>
            </p:txBody>
          </p:sp>
        </p:grpSp>
      </p:gr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200"/>
                                  </p:stCondLst>
                                  <p:childTnLst>
                                    <p:set>
                                      <p:cBhvr>
                                        <p:cTn id="6" dur="1" fill="hold">
                                          <p:stCondLst>
                                            <p:cond delay="0"/>
                                          </p:stCondLst>
                                        </p:cTn>
                                        <p:tgtEl>
                                          <p:spTgt spid="579587"/>
                                        </p:tgtEl>
                                        <p:attrNameLst>
                                          <p:attrName>style.visibility</p:attrName>
                                        </p:attrNameLst>
                                      </p:cBhvr>
                                      <p:to>
                                        <p:strVal val="visible"/>
                                      </p:to>
                                    </p:set>
                                    <p:animEffect transition="in" filter="fade">
                                      <p:cBhvr>
                                        <p:cTn id="7" dur="1300"/>
                                        <p:tgtEl>
                                          <p:spTgt spid="579587"/>
                                        </p:tgtEl>
                                      </p:cBhvr>
                                    </p:animEffect>
                                    <p:anim calcmode="lin" valueType="num">
                                      <p:cBhvr>
                                        <p:cTn id="8" dur="1300" fill="hold"/>
                                        <p:tgtEl>
                                          <p:spTgt spid="579587"/>
                                        </p:tgtEl>
                                        <p:attrNameLst>
                                          <p:attrName>ppt_x</p:attrName>
                                        </p:attrNameLst>
                                      </p:cBhvr>
                                      <p:tavLst>
                                        <p:tav tm="0">
                                          <p:val>
                                            <p:strVal val="#ppt_x"/>
                                          </p:val>
                                        </p:tav>
                                        <p:tav tm="100000">
                                          <p:val>
                                            <p:strVal val="#ppt_x"/>
                                          </p:val>
                                        </p:tav>
                                      </p:tavLst>
                                    </p:anim>
                                    <p:anim calcmode="lin" valueType="num">
                                      <p:cBhvr>
                                        <p:cTn id="9" dur="1300" fill="hold"/>
                                        <p:tgtEl>
                                          <p:spTgt spid="5795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958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13315" name="Slide Number Placeholder 4"/>
          <p:cNvSpPr>
            <a:spLocks noGrp="1"/>
          </p:cNvSpPr>
          <p:nvPr>
            <p:ph type="sldNum" sz="quarter" idx="10"/>
          </p:nvPr>
        </p:nvSpPr>
        <p:spPr>
          <a:noFill/>
        </p:spPr>
        <p:txBody>
          <a:bodyPr/>
          <a:lstStyle/>
          <a:p>
            <a:fld id="{E60861F8-4075-440C-86DC-187E89AF1B9E}" type="slidenum">
              <a:rPr lang="en-US" smtClean="0"/>
              <a:pPr/>
              <a:t>2</a:t>
            </a:fld>
            <a:endParaRPr lang="en-US" smtClean="0"/>
          </a:p>
        </p:txBody>
      </p:sp>
      <p:sp>
        <p:nvSpPr>
          <p:cNvPr id="13316" name="Rectangle 2"/>
          <p:cNvSpPr>
            <a:spLocks noGrp="1" noChangeArrowheads="1"/>
          </p:cNvSpPr>
          <p:nvPr>
            <p:ph type="title"/>
          </p:nvPr>
        </p:nvSpPr>
        <p:spPr/>
        <p:txBody>
          <a:bodyPr/>
          <a:lstStyle/>
          <a:p>
            <a:pPr eaLnBrk="1" hangingPunct="1"/>
            <a:r>
              <a:rPr lang="en-US" smtClean="0"/>
              <a:t>The world environmental issue</a:t>
            </a:r>
          </a:p>
        </p:txBody>
      </p:sp>
      <p:pic>
        <p:nvPicPr>
          <p:cNvPr id="13319" name="Picture 5"/>
          <p:cNvPicPr>
            <a:picLocks noChangeAspect="1" noChangeArrowheads="1"/>
          </p:cNvPicPr>
          <p:nvPr/>
        </p:nvPicPr>
        <p:blipFill>
          <a:blip r:embed="rId4"/>
          <a:srcRect/>
          <a:stretch>
            <a:fillRect/>
          </a:stretch>
        </p:blipFill>
        <p:spPr bwMode="auto">
          <a:xfrm>
            <a:off x="534988" y="1585913"/>
            <a:ext cx="8342312" cy="4133850"/>
          </a:xfrm>
          <a:prstGeom prst="rect">
            <a:avLst/>
          </a:prstGeom>
          <a:noFill/>
          <a:ln w="9525">
            <a:noFill/>
            <a:miter lim="800000"/>
            <a:headEnd/>
            <a:tailEnd/>
          </a:ln>
        </p:spPr>
      </p:pic>
      <p:grpSp>
        <p:nvGrpSpPr>
          <p:cNvPr id="2" name="Group 6"/>
          <p:cNvGrpSpPr>
            <a:grpSpLocks/>
          </p:cNvGrpSpPr>
          <p:nvPr/>
        </p:nvGrpSpPr>
        <p:grpSpPr bwMode="auto">
          <a:xfrm>
            <a:off x="704850" y="1922463"/>
            <a:ext cx="7778750" cy="3443287"/>
            <a:chOff x="444" y="1211"/>
            <a:chExt cx="4900" cy="2169"/>
          </a:xfrm>
        </p:grpSpPr>
        <p:sp>
          <p:nvSpPr>
            <p:cNvPr id="13321" name="Rectangle 8"/>
            <p:cNvSpPr>
              <a:spLocks noChangeArrowheads="1"/>
            </p:cNvSpPr>
            <p:nvPr/>
          </p:nvSpPr>
          <p:spPr bwMode="auto">
            <a:xfrm>
              <a:off x="444" y="2603"/>
              <a:ext cx="4900" cy="327"/>
            </a:xfrm>
            <a:prstGeom prst="rect">
              <a:avLst/>
            </a:prstGeom>
            <a:noFill/>
            <a:ln w="19050" algn="ctr">
              <a:noFill/>
              <a:miter lim="800000"/>
              <a:headEnd/>
              <a:tailEnd/>
            </a:ln>
          </p:spPr>
          <p:txBody>
            <a:bodyPr>
              <a:spAutoFit/>
            </a:bodyPr>
            <a:lstStyle/>
            <a:p>
              <a:pPr algn="ctr">
                <a:spcBef>
                  <a:spcPct val="50000"/>
                </a:spcBef>
              </a:pPr>
              <a:r>
                <a:rPr lang="en-US" sz="2800">
                  <a:solidFill>
                    <a:schemeClr val="bg1"/>
                  </a:solidFill>
                  <a:latin typeface="Futura Hv" pitchFamily="34" charset="0"/>
                  <a:cs typeface="Arial" charset="0"/>
                </a:rPr>
                <a:t>Global environmental impact</a:t>
              </a:r>
            </a:p>
          </p:txBody>
        </p:sp>
        <p:sp>
          <p:nvSpPr>
            <p:cNvPr id="13322" name="Rectangle 9"/>
            <p:cNvSpPr>
              <a:spLocks noChangeArrowheads="1"/>
            </p:cNvSpPr>
            <p:nvPr/>
          </p:nvSpPr>
          <p:spPr bwMode="auto">
            <a:xfrm>
              <a:off x="1640" y="1211"/>
              <a:ext cx="2508" cy="327"/>
            </a:xfrm>
            <a:prstGeom prst="rect">
              <a:avLst/>
            </a:prstGeom>
            <a:noFill/>
            <a:ln w="19050" algn="ctr">
              <a:noFill/>
              <a:miter lim="800000"/>
              <a:headEnd/>
              <a:tailEnd/>
            </a:ln>
          </p:spPr>
          <p:txBody>
            <a:bodyPr wrap="none">
              <a:spAutoFit/>
            </a:bodyPr>
            <a:lstStyle/>
            <a:p>
              <a:pPr algn="ctr">
                <a:spcBef>
                  <a:spcPct val="50000"/>
                </a:spcBef>
              </a:pPr>
              <a:r>
                <a:rPr lang="en-US" sz="2800">
                  <a:solidFill>
                    <a:schemeClr val="bg1"/>
                  </a:solidFill>
                  <a:latin typeface="Futura Hv" pitchFamily="34" charset="0"/>
                  <a:cs typeface="Arial" charset="0"/>
                </a:rPr>
                <a:t>Limited energy resources</a:t>
              </a:r>
            </a:p>
          </p:txBody>
        </p:sp>
        <p:sp>
          <p:nvSpPr>
            <p:cNvPr id="13323" name="Rectangle 10"/>
            <p:cNvSpPr>
              <a:spLocks noChangeArrowheads="1"/>
            </p:cNvSpPr>
            <p:nvPr/>
          </p:nvSpPr>
          <p:spPr bwMode="auto">
            <a:xfrm>
              <a:off x="2069" y="1676"/>
              <a:ext cx="1649" cy="327"/>
            </a:xfrm>
            <a:prstGeom prst="rect">
              <a:avLst/>
            </a:prstGeom>
            <a:noFill/>
            <a:ln w="19050" algn="ctr">
              <a:noFill/>
              <a:miter lim="800000"/>
              <a:headEnd/>
              <a:tailEnd/>
            </a:ln>
          </p:spPr>
          <p:txBody>
            <a:bodyPr>
              <a:spAutoFit/>
            </a:bodyPr>
            <a:lstStyle/>
            <a:p>
              <a:pPr algn="ctr">
                <a:spcBef>
                  <a:spcPct val="50000"/>
                </a:spcBef>
              </a:pPr>
              <a:r>
                <a:rPr lang="en-US" sz="2800">
                  <a:solidFill>
                    <a:schemeClr val="bg1"/>
                  </a:solidFill>
                  <a:latin typeface="Futura Hv" pitchFamily="34" charset="0"/>
                  <a:cs typeface="Arial" charset="0"/>
                </a:rPr>
                <a:t>Escalating costs</a:t>
              </a:r>
            </a:p>
          </p:txBody>
        </p:sp>
        <p:sp>
          <p:nvSpPr>
            <p:cNvPr id="13324" name="Rectangle 11"/>
            <p:cNvSpPr>
              <a:spLocks noChangeArrowheads="1"/>
            </p:cNvSpPr>
            <p:nvPr/>
          </p:nvSpPr>
          <p:spPr bwMode="auto">
            <a:xfrm>
              <a:off x="860" y="2141"/>
              <a:ext cx="4068" cy="327"/>
            </a:xfrm>
            <a:prstGeom prst="rect">
              <a:avLst/>
            </a:prstGeom>
            <a:noFill/>
            <a:ln w="19050" algn="ctr">
              <a:noFill/>
              <a:miter lim="800000"/>
              <a:headEnd/>
              <a:tailEnd/>
            </a:ln>
          </p:spPr>
          <p:txBody>
            <a:bodyPr>
              <a:spAutoFit/>
            </a:bodyPr>
            <a:lstStyle/>
            <a:p>
              <a:pPr algn="ctr">
                <a:spcBef>
                  <a:spcPct val="50000"/>
                </a:spcBef>
              </a:pPr>
              <a:r>
                <a:rPr lang="en-US" sz="2800">
                  <a:solidFill>
                    <a:schemeClr val="bg1"/>
                  </a:solidFill>
                  <a:latin typeface="Futura Hv" pitchFamily="34" charset="0"/>
                  <a:cs typeface="Arial" charset="0"/>
                </a:rPr>
                <a:t>Business disruption from limited power </a:t>
              </a:r>
            </a:p>
          </p:txBody>
        </p:sp>
        <p:sp>
          <p:nvSpPr>
            <p:cNvPr id="13325" name="Rectangle 8"/>
            <p:cNvSpPr>
              <a:spLocks noChangeArrowheads="1"/>
            </p:cNvSpPr>
            <p:nvPr/>
          </p:nvSpPr>
          <p:spPr bwMode="auto">
            <a:xfrm>
              <a:off x="444" y="3053"/>
              <a:ext cx="4900" cy="327"/>
            </a:xfrm>
            <a:prstGeom prst="rect">
              <a:avLst/>
            </a:prstGeom>
            <a:noFill/>
            <a:ln w="19050" algn="ctr">
              <a:noFill/>
              <a:miter lim="800000"/>
              <a:headEnd/>
              <a:tailEnd/>
            </a:ln>
          </p:spPr>
          <p:txBody>
            <a:bodyPr>
              <a:spAutoFit/>
            </a:bodyPr>
            <a:lstStyle/>
            <a:p>
              <a:pPr algn="ctr">
                <a:spcBef>
                  <a:spcPct val="50000"/>
                </a:spcBef>
              </a:pPr>
              <a:r>
                <a:rPr lang="en-US" sz="2800">
                  <a:solidFill>
                    <a:schemeClr val="bg1"/>
                  </a:solidFill>
                  <a:latin typeface="Futura Hv" pitchFamily="34" charset="0"/>
                  <a:cs typeface="Arial" charset="0"/>
                </a:rPr>
                <a:t>Social accountability</a:t>
              </a:r>
            </a:p>
          </p:txBody>
        </p:sp>
      </p:gr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398463" y="44450"/>
            <a:ext cx="8583612" cy="922338"/>
          </a:xfrm>
        </p:spPr>
        <p:txBody>
          <a:bodyPr/>
          <a:lstStyle/>
          <a:p>
            <a:r>
              <a:rPr lang="en-US" smtClean="0"/>
              <a:t>Environmental Sustainability </a:t>
            </a:r>
            <a:br>
              <a:rPr lang="en-US" smtClean="0"/>
            </a:br>
            <a:r>
              <a:rPr lang="en-US" smtClean="0"/>
              <a:t>and Obtainable Goals</a:t>
            </a:r>
          </a:p>
        </p:txBody>
      </p:sp>
      <p:sp>
        <p:nvSpPr>
          <p:cNvPr id="264195" name="Rectangle 3"/>
          <p:cNvSpPr>
            <a:spLocks noGrp="1" noChangeArrowheads="1"/>
          </p:cNvSpPr>
          <p:nvPr>
            <p:ph type="body" idx="1"/>
          </p:nvPr>
        </p:nvSpPr>
        <p:spPr>
          <a:xfrm>
            <a:off x="400050" y="1550988"/>
            <a:ext cx="4959350" cy="4694237"/>
          </a:xfrm>
        </p:spPr>
        <p:txBody>
          <a:bodyPr/>
          <a:lstStyle/>
          <a:p>
            <a:r>
              <a:rPr lang="en-US" smtClean="0"/>
              <a:t>Understanding Government Impact</a:t>
            </a:r>
          </a:p>
          <a:p>
            <a:r>
              <a:rPr lang="en-US" smtClean="0"/>
              <a:t>Federal Mandates</a:t>
            </a:r>
          </a:p>
          <a:p>
            <a:r>
              <a:rPr lang="en-US" smtClean="0"/>
              <a:t>Goals and Initiatives in other states</a:t>
            </a:r>
          </a:p>
          <a:p>
            <a:r>
              <a:rPr lang="en-US" smtClean="0"/>
              <a:t>What state CIOs are saying</a:t>
            </a:r>
          </a:p>
          <a:p>
            <a:r>
              <a:rPr lang="en-US" smtClean="0"/>
              <a:t>Collateral benefits of Green IT</a:t>
            </a:r>
          </a:p>
          <a:p>
            <a:r>
              <a:rPr lang="en-US" smtClean="0"/>
              <a:t>Together Government and Private Sector can set realistic Green IT Goals</a:t>
            </a:r>
          </a:p>
        </p:txBody>
      </p:sp>
      <p:pic>
        <p:nvPicPr>
          <p:cNvPr id="264196" name="Picture 4" descr="no hurdle too large"/>
          <p:cNvPicPr>
            <a:picLocks noChangeAspect="1" noChangeArrowheads="1"/>
          </p:cNvPicPr>
          <p:nvPr/>
        </p:nvPicPr>
        <p:blipFill>
          <a:blip r:embed="rId2"/>
          <a:srcRect/>
          <a:stretch>
            <a:fillRect/>
          </a:stretch>
        </p:blipFill>
        <p:spPr bwMode="auto">
          <a:xfrm>
            <a:off x="5408613" y="1455738"/>
            <a:ext cx="3328987" cy="471487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mtClean="0"/>
              <a:t>The Energy Problem</a:t>
            </a:r>
          </a:p>
        </p:txBody>
      </p:sp>
      <p:sp>
        <p:nvSpPr>
          <p:cNvPr id="14339" name="Rectangle 3"/>
          <p:cNvSpPr>
            <a:spLocks noGrp="1" noChangeArrowheads="1"/>
          </p:cNvSpPr>
          <p:nvPr>
            <p:ph type="body" sz="half" idx="2"/>
          </p:nvPr>
        </p:nvSpPr>
        <p:spPr>
          <a:xfrm>
            <a:off x="4778375" y="1365250"/>
            <a:ext cx="4289425" cy="3987800"/>
          </a:xfrm>
          <a:noFill/>
        </p:spPr>
        <p:txBody>
          <a:bodyPr>
            <a:spAutoFit/>
          </a:bodyPr>
          <a:lstStyle/>
          <a:p>
            <a:pPr>
              <a:lnSpc>
                <a:spcPct val="95000"/>
              </a:lnSpc>
              <a:spcBef>
                <a:spcPct val="70000"/>
              </a:spcBef>
              <a:spcAft>
                <a:spcPct val="0"/>
              </a:spcAft>
            </a:pPr>
            <a:r>
              <a:rPr lang="en-US" sz="2200" smtClean="0"/>
              <a:t>Natural gas prices</a:t>
            </a:r>
            <a:br>
              <a:rPr lang="en-US" sz="2200" smtClean="0"/>
            </a:br>
            <a:r>
              <a:rPr lang="en-US" sz="2200" smtClean="0"/>
              <a:t>increased 300% since 1999</a:t>
            </a:r>
          </a:p>
          <a:p>
            <a:pPr>
              <a:lnSpc>
                <a:spcPct val="95000"/>
              </a:lnSpc>
              <a:spcBef>
                <a:spcPct val="70000"/>
              </a:spcBef>
              <a:spcAft>
                <a:spcPct val="0"/>
              </a:spcAft>
            </a:pPr>
            <a:r>
              <a:rPr lang="en-US" sz="2200" smtClean="0"/>
              <a:t>Coal spot market prices increased 100% since 2003</a:t>
            </a:r>
          </a:p>
          <a:p>
            <a:pPr>
              <a:lnSpc>
                <a:spcPct val="95000"/>
              </a:lnSpc>
              <a:spcBef>
                <a:spcPct val="70000"/>
              </a:spcBef>
              <a:spcAft>
                <a:spcPct val="0"/>
              </a:spcAft>
            </a:pPr>
            <a:r>
              <a:rPr lang="en-US" sz="2200" smtClean="0"/>
              <a:t>Oil prices for electric generators increased 50% from 2003 to 2005</a:t>
            </a:r>
          </a:p>
          <a:p>
            <a:pPr>
              <a:lnSpc>
                <a:spcPct val="95000"/>
              </a:lnSpc>
              <a:spcBef>
                <a:spcPct val="70000"/>
              </a:spcBef>
              <a:spcAft>
                <a:spcPct val="0"/>
              </a:spcAft>
            </a:pPr>
            <a:r>
              <a:rPr lang="en-US" sz="2200" smtClean="0"/>
              <a:t>Nuclear uranium prices increased 40% since 2001</a:t>
            </a:r>
          </a:p>
        </p:txBody>
      </p:sp>
      <p:sp>
        <p:nvSpPr>
          <p:cNvPr id="14340" name="Text Box 4"/>
          <p:cNvSpPr txBox="1">
            <a:spLocks noChangeArrowheads="1"/>
          </p:cNvSpPr>
          <p:nvPr/>
        </p:nvSpPr>
        <p:spPr bwMode="auto">
          <a:xfrm>
            <a:off x="962025" y="1446213"/>
            <a:ext cx="2852738" cy="320675"/>
          </a:xfrm>
          <a:prstGeom prst="rect">
            <a:avLst/>
          </a:prstGeom>
          <a:noFill/>
          <a:ln w="19050" algn="ctr">
            <a:noFill/>
            <a:miter lim="800000"/>
            <a:headEnd/>
            <a:tailEnd/>
          </a:ln>
        </p:spPr>
        <p:txBody>
          <a:bodyPr wrap="none">
            <a:spAutoFit/>
          </a:bodyPr>
          <a:lstStyle/>
          <a:p>
            <a:pPr algn="ctr">
              <a:spcBef>
                <a:spcPct val="50000"/>
              </a:spcBef>
            </a:pPr>
            <a:r>
              <a:rPr lang="en-US" sz="1500"/>
              <a:t>Fuels used to generate electricity</a:t>
            </a:r>
          </a:p>
        </p:txBody>
      </p:sp>
      <p:sp>
        <p:nvSpPr>
          <p:cNvPr id="14341" name="Text Box 5"/>
          <p:cNvSpPr txBox="1">
            <a:spLocks noChangeArrowheads="1"/>
          </p:cNvSpPr>
          <p:nvPr/>
        </p:nvSpPr>
        <p:spPr bwMode="auto">
          <a:xfrm>
            <a:off x="5772150" y="6270625"/>
            <a:ext cx="2573338" cy="274638"/>
          </a:xfrm>
          <a:prstGeom prst="rect">
            <a:avLst/>
          </a:prstGeom>
          <a:noFill/>
          <a:ln w="19050" algn="ctr">
            <a:noFill/>
            <a:miter lim="800000"/>
            <a:headEnd/>
            <a:tailEnd/>
          </a:ln>
        </p:spPr>
        <p:txBody>
          <a:bodyPr wrap="none">
            <a:spAutoFit/>
          </a:bodyPr>
          <a:lstStyle/>
          <a:p>
            <a:pPr>
              <a:spcBef>
                <a:spcPct val="50000"/>
              </a:spcBef>
            </a:pPr>
            <a:r>
              <a:rPr lang="en-US" sz="800">
                <a:latin typeface="Futura Hv" pitchFamily="34" charset="0"/>
              </a:rPr>
              <a:t>Source:</a:t>
            </a:r>
            <a:r>
              <a:rPr lang="en-US" sz="1200" i="1"/>
              <a:t> </a:t>
            </a:r>
            <a:r>
              <a:rPr lang="en-US" sz="900"/>
              <a:t>Edison Electric Institute, September 2006</a:t>
            </a:r>
          </a:p>
        </p:txBody>
      </p:sp>
      <p:sp>
        <p:nvSpPr>
          <p:cNvPr id="14342" name="Text Box 6"/>
          <p:cNvSpPr txBox="1">
            <a:spLocks noChangeArrowheads="1"/>
          </p:cNvSpPr>
          <p:nvPr/>
        </p:nvSpPr>
        <p:spPr bwMode="auto">
          <a:xfrm>
            <a:off x="452438" y="4641850"/>
            <a:ext cx="3836987" cy="825500"/>
          </a:xfrm>
          <a:prstGeom prst="rect">
            <a:avLst/>
          </a:prstGeom>
          <a:noFill/>
          <a:ln w="19050" algn="ctr">
            <a:noFill/>
            <a:miter lim="800000"/>
            <a:headEnd/>
            <a:tailEnd/>
          </a:ln>
        </p:spPr>
        <p:txBody>
          <a:bodyPr>
            <a:spAutoFit/>
          </a:bodyPr>
          <a:lstStyle/>
          <a:p>
            <a:pPr>
              <a:spcBef>
                <a:spcPct val="50000"/>
              </a:spcBef>
            </a:pPr>
            <a:r>
              <a:rPr lang="en-US" sz="1600">
                <a:latin typeface="Futura Hv" pitchFamily="34" charset="0"/>
              </a:rPr>
              <a:t>Concurrent with increasing electricity  costs, server energy demand doubled from 2000 to 2005*</a:t>
            </a:r>
          </a:p>
        </p:txBody>
      </p:sp>
      <p:grpSp>
        <p:nvGrpSpPr>
          <p:cNvPr id="14343" name="Group 7"/>
          <p:cNvGrpSpPr>
            <a:grpSpLocks/>
          </p:cNvGrpSpPr>
          <p:nvPr/>
        </p:nvGrpSpPr>
        <p:grpSpPr bwMode="auto">
          <a:xfrm>
            <a:off x="2679700" y="5494338"/>
            <a:ext cx="6191250" cy="661987"/>
            <a:chOff x="1476" y="3493"/>
            <a:chExt cx="3900" cy="417"/>
          </a:xfrm>
        </p:grpSpPr>
        <p:sp>
          <p:nvSpPr>
            <p:cNvPr id="14358" name="Rectangle 8"/>
            <p:cNvSpPr>
              <a:spLocks noChangeArrowheads="1"/>
            </p:cNvSpPr>
            <p:nvPr/>
          </p:nvSpPr>
          <p:spPr bwMode="auto">
            <a:xfrm>
              <a:off x="1476" y="3493"/>
              <a:ext cx="3900" cy="417"/>
            </a:xfrm>
            <a:prstGeom prst="rect">
              <a:avLst/>
            </a:prstGeom>
            <a:solidFill>
              <a:schemeClr val="accent1">
                <a:alpha val="25098"/>
              </a:schemeClr>
            </a:solidFill>
            <a:ln w="19050" algn="ctr">
              <a:solidFill>
                <a:schemeClr val="bg2"/>
              </a:solidFill>
              <a:miter lim="800000"/>
              <a:headEnd/>
              <a:tailEnd/>
            </a:ln>
          </p:spPr>
          <p:txBody>
            <a:bodyPr anchor="ctr">
              <a:spAutoFit/>
            </a:bodyPr>
            <a:lstStyle/>
            <a:p>
              <a:endParaRPr lang="en-US"/>
            </a:p>
          </p:txBody>
        </p:sp>
        <p:sp>
          <p:nvSpPr>
            <p:cNvPr id="14359" name="Rectangle 9"/>
            <p:cNvSpPr>
              <a:spLocks noChangeArrowheads="1"/>
            </p:cNvSpPr>
            <p:nvPr/>
          </p:nvSpPr>
          <p:spPr bwMode="auto">
            <a:xfrm>
              <a:off x="1501" y="3517"/>
              <a:ext cx="3846" cy="346"/>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In the USA, data centers used 61 billion kilowatt-hours (kWh) in 2006, or 1.5 percent of total U.S. electricity consumption according to the DOE</a:t>
              </a:r>
            </a:p>
          </p:txBody>
        </p:sp>
      </p:grpSp>
      <p:sp>
        <p:nvSpPr>
          <p:cNvPr id="14344" name="Text Box 10"/>
          <p:cNvSpPr txBox="1">
            <a:spLocks noChangeArrowheads="1"/>
          </p:cNvSpPr>
          <p:nvPr/>
        </p:nvSpPr>
        <p:spPr bwMode="auto">
          <a:xfrm>
            <a:off x="433388" y="6308725"/>
            <a:ext cx="2533650" cy="228600"/>
          </a:xfrm>
          <a:prstGeom prst="rect">
            <a:avLst/>
          </a:prstGeom>
          <a:noFill/>
          <a:ln w="19050" algn="ctr">
            <a:noFill/>
            <a:miter lim="800000"/>
            <a:headEnd/>
            <a:tailEnd/>
          </a:ln>
        </p:spPr>
        <p:txBody>
          <a:bodyPr wrap="none">
            <a:spAutoFit/>
          </a:bodyPr>
          <a:lstStyle/>
          <a:p>
            <a:pPr>
              <a:spcBef>
                <a:spcPct val="50000"/>
              </a:spcBef>
            </a:pPr>
            <a:r>
              <a:rPr lang="en-US" sz="900"/>
              <a:t>*Lawrence Berkley Labs &amp; Stanford, Feb 2007 </a:t>
            </a:r>
          </a:p>
        </p:txBody>
      </p:sp>
      <p:grpSp>
        <p:nvGrpSpPr>
          <p:cNvPr id="14345" name="Group 11"/>
          <p:cNvGrpSpPr>
            <a:grpSpLocks/>
          </p:cNvGrpSpPr>
          <p:nvPr/>
        </p:nvGrpSpPr>
        <p:grpSpPr bwMode="auto">
          <a:xfrm>
            <a:off x="1068388" y="1970088"/>
            <a:ext cx="2660650" cy="2660650"/>
            <a:chOff x="673" y="1241"/>
            <a:chExt cx="1676" cy="1676"/>
          </a:xfrm>
        </p:grpSpPr>
        <p:sp>
          <p:nvSpPr>
            <p:cNvPr id="125964" name="Freeform 12"/>
            <p:cNvSpPr>
              <a:spLocks/>
            </p:cNvSpPr>
            <p:nvPr/>
          </p:nvSpPr>
          <p:spPr bwMode="auto">
            <a:xfrm>
              <a:off x="971" y="1433"/>
              <a:ext cx="1378" cy="1484"/>
            </a:xfrm>
            <a:custGeom>
              <a:avLst/>
              <a:gdLst/>
              <a:ahLst/>
              <a:cxnLst>
                <a:cxn ang="0">
                  <a:pos x="0" y="181"/>
                </a:cxn>
                <a:cxn ang="0">
                  <a:pos x="76" y="208"/>
                </a:cxn>
                <a:cxn ang="0">
                  <a:pos x="194" y="91"/>
                </a:cxn>
                <a:cxn ang="0">
                  <a:pos x="151" y="0"/>
                </a:cxn>
                <a:cxn ang="0">
                  <a:pos x="76" y="91"/>
                </a:cxn>
                <a:cxn ang="0">
                  <a:pos x="0" y="181"/>
                </a:cxn>
              </a:cxnLst>
              <a:rect l="0" t="0" r="r" b="b"/>
              <a:pathLst>
                <a:path w="194" h="209">
                  <a:moveTo>
                    <a:pt x="0" y="181"/>
                  </a:moveTo>
                  <a:cubicBezTo>
                    <a:pt x="21" y="199"/>
                    <a:pt x="48" y="208"/>
                    <a:pt x="76" y="208"/>
                  </a:cubicBezTo>
                  <a:cubicBezTo>
                    <a:pt x="141" y="209"/>
                    <a:pt x="194" y="156"/>
                    <a:pt x="194" y="91"/>
                  </a:cubicBezTo>
                  <a:cubicBezTo>
                    <a:pt x="194" y="56"/>
                    <a:pt x="178" y="23"/>
                    <a:pt x="151" y="0"/>
                  </a:cubicBezTo>
                  <a:lnTo>
                    <a:pt x="76" y="91"/>
                  </a:lnTo>
                  <a:lnTo>
                    <a:pt x="0" y="181"/>
                  </a:lnTo>
                  <a:close/>
                </a:path>
              </a:pathLst>
            </a:custGeom>
            <a:gradFill rotWithShape="1">
              <a:gsLst>
                <a:gs pos="0">
                  <a:schemeClr val="accent1"/>
                </a:gs>
                <a:gs pos="100000">
                  <a:schemeClr val="accent1">
                    <a:gamma/>
                    <a:shade val="46275"/>
                    <a:invGamma/>
                  </a:schemeClr>
                </a:gs>
              </a:gsLst>
              <a:path path="rect">
                <a:fillToRect l="50000" t="50000" r="50000" b="50000"/>
              </a:path>
            </a:gradFill>
            <a:ln w="9525">
              <a:noFill/>
              <a:round/>
              <a:headEnd/>
              <a:tailEnd/>
            </a:ln>
          </p:spPr>
          <p:txBody>
            <a:bodyPr/>
            <a:lstStyle/>
            <a:p>
              <a:pPr>
                <a:defRPr/>
              </a:pPr>
              <a:endParaRPr lang="en-US"/>
            </a:p>
          </p:txBody>
        </p:sp>
        <p:sp>
          <p:nvSpPr>
            <p:cNvPr id="125965" name="Freeform 13"/>
            <p:cNvSpPr>
              <a:spLocks/>
            </p:cNvSpPr>
            <p:nvPr/>
          </p:nvSpPr>
          <p:spPr bwMode="auto">
            <a:xfrm>
              <a:off x="673" y="1816"/>
              <a:ext cx="837" cy="902"/>
            </a:xfrm>
            <a:custGeom>
              <a:avLst/>
              <a:gdLst/>
              <a:ahLst/>
              <a:cxnLst>
                <a:cxn ang="0">
                  <a:pos x="6" y="0"/>
                </a:cxn>
                <a:cxn ang="0">
                  <a:pos x="1" y="37"/>
                </a:cxn>
                <a:cxn ang="0">
                  <a:pos x="42" y="127"/>
                </a:cxn>
                <a:cxn ang="0">
                  <a:pos x="118" y="37"/>
                </a:cxn>
                <a:cxn ang="0">
                  <a:pos x="6" y="0"/>
                </a:cxn>
              </a:cxnLst>
              <a:rect l="0" t="0" r="r" b="b"/>
              <a:pathLst>
                <a:path w="118" h="127">
                  <a:moveTo>
                    <a:pt x="6" y="0"/>
                  </a:moveTo>
                  <a:cubicBezTo>
                    <a:pt x="2" y="12"/>
                    <a:pt x="1" y="25"/>
                    <a:pt x="1" y="37"/>
                  </a:cubicBezTo>
                  <a:cubicBezTo>
                    <a:pt x="0" y="72"/>
                    <a:pt x="16" y="104"/>
                    <a:pt x="42" y="127"/>
                  </a:cubicBezTo>
                  <a:lnTo>
                    <a:pt x="118" y="37"/>
                  </a:lnTo>
                  <a:lnTo>
                    <a:pt x="6" y="0"/>
                  </a:lnTo>
                  <a:close/>
                </a:path>
              </a:pathLst>
            </a:custGeom>
            <a:gradFill rotWithShape="1">
              <a:gsLst>
                <a:gs pos="0">
                  <a:schemeClr val="accent2"/>
                </a:gs>
                <a:gs pos="100000">
                  <a:schemeClr val="accent2">
                    <a:gamma/>
                    <a:shade val="46275"/>
                    <a:invGamma/>
                  </a:schemeClr>
                </a:gs>
              </a:gsLst>
              <a:path path="rect">
                <a:fillToRect l="50000" t="50000" r="50000" b="50000"/>
              </a:path>
            </a:gradFill>
            <a:ln w="9525">
              <a:noFill/>
              <a:round/>
              <a:headEnd/>
              <a:tailEnd/>
            </a:ln>
          </p:spPr>
          <p:txBody>
            <a:bodyPr/>
            <a:lstStyle/>
            <a:p>
              <a:pPr>
                <a:defRPr/>
              </a:pPr>
              <a:endParaRPr lang="en-US"/>
            </a:p>
          </p:txBody>
        </p:sp>
        <p:sp>
          <p:nvSpPr>
            <p:cNvPr id="125966" name="Freeform 14"/>
            <p:cNvSpPr>
              <a:spLocks/>
            </p:cNvSpPr>
            <p:nvPr/>
          </p:nvSpPr>
          <p:spPr bwMode="auto">
            <a:xfrm>
              <a:off x="716" y="1248"/>
              <a:ext cx="794" cy="830"/>
            </a:xfrm>
            <a:custGeom>
              <a:avLst/>
              <a:gdLst/>
              <a:ahLst/>
              <a:cxnLst>
                <a:cxn ang="0">
                  <a:pos x="106" y="0"/>
                </a:cxn>
                <a:cxn ang="0">
                  <a:pos x="0" y="80"/>
                </a:cxn>
                <a:cxn ang="0">
                  <a:pos x="112" y="117"/>
                </a:cxn>
                <a:cxn ang="0">
                  <a:pos x="106" y="0"/>
                </a:cxn>
              </a:cxnLst>
              <a:rect l="0" t="0" r="r" b="b"/>
              <a:pathLst>
                <a:path w="112" h="117">
                  <a:moveTo>
                    <a:pt x="106" y="0"/>
                  </a:moveTo>
                  <a:cubicBezTo>
                    <a:pt x="57" y="2"/>
                    <a:pt x="15" y="34"/>
                    <a:pt x="0" y="80"/>
                  </a:cubicBezTo>
                  <a:lnTo>
                    <a:pt x="112" y="117"/>
                  </a:lnTo>
                  <a:lnTo>
                    <a:pt x="106" y="0"/>
                  </a:lnTo>
                  <a:close/>
                </a:path>
              </a:pathLst>
            </a:custGeom>
            <a:gradFill rotWithShape="1">
              <a:gsLst>
                <a:gs pos="0">
                  <a:schemeClr val="hlink"/>
                </a:gs>
                <a:gs pos="100000">
                  <a:schemeClr val="hlink">
                    <a:gamma/>
                    <a:shade val="46275"/>
                    <a:invGamma/>
                  </a:schemeClr>
                </a:gs>
              </a:gsLst>
              <a:path path="rect">
                <a:fillToRect l="50000" t="50000" r="50000" b="50000"/>
              </a:path>
            </a:gradFill>
            <a:ln w="9525">
              <a:noFill/>
              <a:round/>
              <a:headEnd/>
              <a:tailEnd/>
            </a:ln>
          </p:spPr>
          <p:txBody>
            <a:bodyPr/>
            <a:lstStyle/>
            <a:p>
              <a:pPr>
                <a:defRPr/>
              </a:pPr>
              <a:endParaRPr lang="en-US"/>
            </a:p>
          </p:txBody>
        </p:sp>
        <p:sp>
          <p:nvSpPr>
            <p:cNvPr id="125967" name="Freeform 15"/>
            <p:cNvSpPr>
              <a:spLocks/>
            </p:cNvSpPr>
            <p:nvPr/>
          </p:nvSpPr>
          <p:spPr bwMode="auto">
            <a:xfrm>
              <a:off x="1468" y="1241"/>
              <a:ext cx="355" cy="837"/>
            </a:xfrm>
            <a:custGeom>
              <a:avLst/>
              <a:gdLst/>
              <a:ahLst/>
              <a:cxnLst>
                <a:cxn ang="0">
                  <a:pos x="50" y="9"/>
                </a:cxn>
                <a:cxn ang="0">
                  <a:pos x="6" y="1"/>
                </a:cxn>
                <a:cxn ang="0">
                  <a:pos x="0" y="1"/>
                </a:cxn>
                <a:cxn ang="0">
                  <a:pos x="6" y="118"/>
                </a:cxn>
                <a:cxn ang="0">
                  <a:pos x="50" y="9"/>
                </a:cxn>
              </a:cxnLst>
              <a:rect l="0" t="0" r="r" b="b"/>
              <a:pathLst>
                <a:path w="50" h="118">
                  <a:moveTo>
                    <a:pt x="50" y="9"/>
                  </a:moveTo>
                  <a:cubicBezTo>
                    <a:pt x="36" y="3"/>
                    <a:pt x="21" y="1"/>
                    <a:pt x="6" y="1"/>
                  </a:cubicBezTo>
                  <a:cubicBezTo>
                    <a:pt x="4" y="0"/>
                    <a:pt x="2" y="1"/>
                    <a:pt x="0" y="1"/>
                  </a:cubicBezTo>
                  <a:lnTo>
                    <a:pt x="6" y="118"/>
                  </a:lnTo>
                  <a:lnTo>
                    <a:pt x="50" y="9"/>
                  </a:lnTo>
                  <a:close/>
                </a:path>
              </a:pathLst>
            </a:custGeom>
            <a:gradFill rotWithShape="1">
              <a:gsLst>
                <a:gs pos="0">
                  <a:schemeClr val="folHlink"/>
                </a:gs>
                <a:gs pos="100000">
                  <a:schemeClr val="folHlink">
                    <a:gamma/>
                    <a:shade val="46275"/>
                    <a:invGamma/>
                  </a:schemeClr>
                </a:gs>
              </a:gsLst>
              <a:path path="rect">
                <a:fillToRect l="50000" t="50000" r="50000" b="50000"/>
              </a:path>
            </a:gradFill>
            <a:ln w="9525">
              <a:noFill/>
              <a:round/>
              <a:headEnd/>
              <a:tailEnd/>
            </a:ln>
          </p:spPr>
          <p:txBody>
            <a:bodyPr/>
            <a:lstStyle/>
            <a:p>
              <a:pPr>
                <a:defRPr/>
              </a:pPr>
              <a:endParaRPr lang="en-US"/>
            </a:p>
          </p:txBody>
        </p:sp>
        <p:sp>
          <p:nvSpPr>
            <p:cNvPr id="125968" name="Freeform 16"/>
            <p:cNvSpPr>
              <a:spLocks/>
            </p:cNvSpPr>
            <p:nvPr/>
          </p:nvSpPr>
          <p:spPr bwMode="auto">
            <a:xfrm>
              <a:off x="1510" y="1305"/>
              <a:ext cx="455" cy="773"/>
            </a:xfrm>
            <a:custGeom>
              <a:avLst/>
              <a:gdLst/>
              <a:ahLst/>
              <a:cxnLst>
                <a:cxn ang="0">
                  <a:pos x="64" y="10"/>
                </a:cxn>
                <a:cxn ang="0">
                  <a:pos x="44" y="0"/>
                </a:cxn>
                <a:cxn ang="0">
                  <a:pos x="0" y="109"/>
                </a:cxn>
                <a:cxn ang="0">
                  <a:pos x="64" y="10"/>
                </a:cxn>
              </a:cxnLst>
              <a:rect l="0" t="0" r="r" b="b"/>
              <a:pathLst>
                <a:path w="64" h="109">
                  <a:moveTo>
                    <a:pt x="64" y="10"/>
                  </a:moveTo>
                  <a:cubicBezTo>
                    <a:pt x="57" y="6"/>
                    <a:pt x="51" y="3"/>
                    <a:pt x="44" y="0"/>
                  </a:cubicBezTo>
                  <a:lnTo>
                    <a:pt x="0" y="109"/>
                  </a:lnTo>
                  <a:lnTo>
                    <a:pt x="64" y="10"/>
                  </a:lnTo>
                  <a:close/>
                </a:path>
              </a:pathLst>
            </a:custGeom>
            <a:gradFill rotWithShape="1">
              <a:gsLst>
                <a:gs pos="0">
                  <a:schemeClr val="bg2"/>
                </a:gs>
                <a:gs pos="100000">
                  <a:schemeClr val="bg2">
                    <a:gamma/>
                    <a:shade val="46275"/>
                    <a:invGamma/>
                  </a:schemeClr>
                </a:gs>
              </a:gsLst>
              <a:path path="rect">
                <a:fillToRect l="50000" t="50000" r="50000" b="50000"/>
              </a:path>
            </a:gradFill>
            <a:ln w="9525">
              <a:noFill/>
              <a:round/>
              <a:headEnd/>
              <a:tailEnd/>
            </a:ln>
          </p:spPr>
          <p:txBody>
            <a:bodyPr/>
            <a:lstStyle/>
            <a:p>
              <a:pPr>
                <a:defRPr/>
              </a:pPr>
              <a:endParaRPr lang="en-US"/>
            </a:p>
          </p:txBody>
        </p:sp>
        <p:sp>
          <p:nvSpPr>
            <p:cNvPr id="14351" name="Freeform 17"/>
            <p:cNvSpPr>
              <a:spLocks/>
            </p:cNvSpPr>
            <p:nvPr/>
          </p:nvSpPr>
          <p:spPr bwMode="auto">
            <a:xfrm>
              <a:off x="1510" y="1376"/>
              <a:ext cx="534" cy="702"/>
            </a:xfrm>
            <a:custGeom>
              <a:avLst/>
              <a:gdLst>
                <a:gd name="T0" fmla="*/ 75 w 75"/>
                <a:gd name="T1" fmla="*/ 8 h 99"/>
                <a:gd name="T2" fmla="*/ 64 w 75"/>
                <a:gd name="T3" fmla="*/ 0 h 99"/>
                <a:gd name="T4" fmla="*/ 0 w 75"/>
                <a:gd name="T5" fmla="*/ 99 h 99"/>
                <a:gd name="T6" fmla="*/ 75 w 75"/>
                <a:gd name="T7" fmla="*/ 8 h 99"/>
                <a:gd name="T8" fmla="*/ 0 60000 65536"/>
                <a:gd name="T9" fmla="*/ 0 60000 65536"/>
                <a:gd name="T10" fmla="*/ 0 60000 65536"/>
                <a:gd name="T11" fmla="*/ 0 60000 65536"/>
                <a:gd name="T12" fmla="*/ 0 w 75"/>
                <a:gd name="T13" fmla="*/ 0 h 99"/>
                <a:gd name="T14" fmla="*/ 75 w 75"/>
                <a:gd name="T15" fmla="*/ 99 h 99"/>
              </a:gdLst>
              <a:ahLst/>
              <a:cxnLst>
                <a:cxn ang="T8">
                  <a:pos x="T0" y="T1"/>
                </a:cxn>
                <a:cxn ang="T9">
                  <a:pos x="T2" y="T3"/>
                </a:cxn>
                <a:cxn ang="T10">
                  <a:pos x="T4" y="T5"/>
                </a:cxn>
                <a:cxn ang="T11">
                  <a:pos x="T6" y="T7"/>
                </a:cxn>
              </a:cxnLst>
              <a:rect l="T12" t="T13" r="T14" b="T15"/>
              <a:pathLst>
                <a:path w="75" h="99">
                  <a:moveTo>
                    <a:pt x="75" y="8"/>
                  </a:moveTo>
                  <a:cubicBezTo>
                    <a:pt x="71" y="5"/>
                    <a:pt x="67" y="3"/>
                    <a:pt x="64" y="0"/>
                  </a:cubicBezTo>
                  <a:lnTo>
                    <a:pt x="0" y="99"/>
                  </a:lnTo>
                  <a:lnTo>
                    <a:pt x="75" y="8"/>
                  </a:lnTo>
                  <a:close/>
                </a:path>
              </a:pathLst>
            </a:custGeom>
            <a:solidFill>
              <a:schemeClr val="tx2"/>
            </a:solidFill>
            <a:ln w="9525">
              <a:noFill/>
              <a:round/>
              <a:headEnd/>
              <a:tailEnd/>
            </a:ln>
          </p:spPr>
          <p:txBody>
            <a:bodyPr/>
            <a:lstStyle/>
            <a:p>
              <a:endParaRPr lang="en-US"/>
            </a:p>
          </p:txBody>
        </p:sp>
        <p:sp>
          <p:nvSpPr>
            <p:cNvPr id="14352" name="Rectangle 18"/>
            <p:cNvSpPr>
              <a:spLocks noChangeArrowheads="1"/>
            </p:cNvSpPr>
            <p:nvPr/>
          </p:nvSpPr>
          <p:spPr bwMode="auto">
            <a:xfrm>
              <a:off x="1679" y="2252"/>
              <a:ext cx="267" cy="154"/>
            </a:xfrm>
            <a:prstGeom prst="rect">
              <a:avLst/>
            </a:prstGeom>
            <a:noFill/>
            <a:ln w="9525">
              <a:noFill/>
              <a:miter lim="800000"/>
              <a:headEnd/>
              <a:tailEnd/>
            </a:ln>
          </p:spPr>
          <p:txBody>
            <a:bodyPr wrap="none" lIns="0" tIns="0" rIns="0" bIns="0">
              <a:spAutoFit/>
            </a:bodyPr>
            <a:lstStyle/>
            <a:p>
              <a:pPr>
                <a:spcBef>
                  <a:spcPct val="50000"/>
                </a:spcBef>
              </a:pPr>
              <a:r>
                <a:rPr lang="en-US" sz="1600">
                  <a:solidFill>
                    <a:schemeClr val="bg1"/>
                  </a:solidFill>
                </a:rPr>
                <a:t>Coal</a:t>
              </a:r>
              <a:endParaRPr lang="en-US" sz="1600" i="1">
                <a:solidFill>
                  <a:schemeClr val="bg1"/>
                </a:solidFill>
              </a:endParaRPr>
            </a:p>
          </p:txBody>
        </p:sp>
        <p:sp>
          <p:nvSpPr>
            <p:cNvPr id="14353" name="Rectangle 19"/>
            <p:cNvSpPr>
              <a:spLocks noChangeArrowheads="1"/>
            </p:cNvSpPr>
            <p:nvPr/>
          </p:nvSpPr>
          <p:spPr bwMode="auto">
            <a:xfrm>
              <a:off x="767" y="2039"/>
              <a:ext cx="558" cy="308"/>
            </a:xfrm>
            <a:prstGeom prst="rect">
              <a:avLst/>
            </a:prstGeom>
            <a:noFill/>
            <a:ln w="9525">
              <a:noFill/>
              <a:miter lim="800000"/>
              <a:headEnd/>
              <a:tailEnd/>
            </a:ln>
          </p:spPr>
          <p:txBody>
            <a:bodyPr lIns="0" tIns="0" rIns="0" bIns="0">
              <a:spAutoFit/>
            </a:bodyPr>
            <a:lstStyle/>
            <a:p>
              <a:pPr>
                <a:spcBef>
                  <a:spcPct val="50000"/>
                </a:spcBef>
              </a:pPr>
              <a:r>
                <a:rPr lang="en-US" sz="1600">
                  <a:solidFill>
                    <a:schemeClr val="bg1"/>
                  </a:solidFill>
                </a:rPr>
                <a:t>Natural Gas</a:t>
              </a:r>
              <a:endParaRPr lang="en-US" sz="1600" i="1">
                <a:solidFill>
                  <a:schemeClr val="bg1"/>
                </a:solidFill>
              </a:endParaRPr>
            </a:p>
          </p:txBody>
        </p:sp>
        <p:sp>
          <p:nvSpPr>
            <p:cNvPr id="14354" name="Rectangle 20"/>
            <p:cNvSpPr>
              <a:spLocks noChangeArrowheads="1"/>
            </p:cNvSpPr>
            <p:nvPr/>
          </p:nvSpPr>
          <p:spPr bwMode="auto">
            <a:xfrm>
              <a:off x="902" y="1610"/>
              <a:ext cx="446" cy="154"/>
            </a:xfrm>
            <a:prstGeom prst="rect">
              <a:avLst/>
            </a:prstGeom>
            <a:noFill/>
            <a:ln w="9525">
              <a:noFill/>
              <a:miter lim="800000"/>
              <a:headEnd/>
              <a:tailEnd/>
            </a:ln>
          </p:spPr>
          <p:txBody>
            <a:bodyPr wrap="none" lIns="0" tIns="0" rIns="0" bIns="0">
              <a:spAutoFit/>
            </a:bodyPr>
            <a:lstStyle/>
            <a:p>
              <a:pPr>
                <a:spcBef>
                  <a:spcPct val="50000"/>
                </a:spcBef>
              </a:pPr>
              <a:r>
                <a:rPr lang="en-US" sz="1600">
                  <a:solidFill>
                    <a:schemeClr val="bg1"/>
                  </a:solidFill>
                </a:rPr>
                <a:t>Nuclear</a:t>
              </a:r>
              <a:endParaRPr lang="en-US" sz="1600" i="1">
                <a:solidFill>
                  <a:schemeClr val="bg1"/>
                </a:solidFill>
              </a:endParaRPr>
            </a:p>
          </p:txBody>
        </p:sp>
        <p:sp>
          <p:nvSpPr>
            <p:cNvPr id="14355" name="Rectangle 21"/>
            <p:cNvSpPr>
              <a:spLocks noChangeArrowheads="1"/>
            </p:cNvSpPr>
            <p:nvPr/>
          </p:nvSpPr>
          <p:spPr bwMode="auto">
            <a:xfrm rot="-4124970">
              <a:off x="1441" y="1394"/>
              <a:ext cx="344" cy="154"/>
            </a:xfrm>
            <a:prstGeom prst="rect">
              <a:avLst/>
            </a:prstGeom>
            <a:noFill/>
            <a:ln w="9525">
              <a:noFill/>
              <a:miter lim="800000"/>
              <a:headEnd/>
              <a:tailEnd/>
            </a:ln>
          </p:spPr>
          <p:txBody>
            <a:bodyPr wrap="none" lIns="0" tIns="0" rIns="0" bIns="0">
              <a:spAutoFit/>
            </a:bodyPr>
            <a:lstStyle/>
            <a:p>
              <a:pPr>
                <a:spcBef>
                  <a:spcPct val="50000"/>
                </a:spcBef>
              </a:pPr>
              <a:r>
                <a:rPr lang="en-US" sz="1600">
                  <a:solidFill>
                    <a:schemeClr val="bg1"/>
                  </a:solidFill>
                </a:rPr>
                <a:t>Hydro</a:t>
              </a:r>
              <a:endParaRPr lang="en-US" sz="1600" i="1">
                <a:solidFill>
                  <a:schemeClr val="bg1"/>
                </a:solidFill>
              </a:endParaRPr>
            </a:p>
          </p:txBody>
        </p:sp>
        <p:sp>
          <p:nvSpPr>
            <p:cNvPr id="14356" name="Rectangle 22"/>
            <p:cNvSpPr>
              <a:spLocks noChangeArrowheads="1"/>
            </p:cNvSpPr>
            <p:nvPr/>
          </p:nvSpPr>
          <p:spPr bwMode="auto">
            <a:xfrm rot="-3401649">
              <a:off x="1755" y="1355"/>
              <a:ext cx="173" cy="154"/>
            </a:xfrm>
            <a:prstGeom prst="rect">
              <a:avLst/>
            </a:prstGeom>
            <a:noFill/>
            <a:ln w="9525">
              <a:noFill/>
              <a:miter lim="800000"/>
              <a:headEnd/>
              <a:tailEnd/>
            </a:ln>
          </p:spPr>
          <p:txBody>
            <a:bodyPr wrap="none" lIns="0" tIns="0" rIns="0" bIns="0">
              <a:spAutoFit/>
            </a:bodyPr>
            <a:lstStyle/>
            <a:p>
              <a:pPr>
                <a:spcBef>
                  <a:spcPct val="50000"/>
                </a:spcBef>
              </a:pPr>
              <a:r>
                <a:rPr lang="en-US" sz="1600">
                  <a:solidFill>
                    <a:srgbClr val="000000"/>
                  </a:solidFill>
                </a:rPr>
                <a:t>Oil</a:t>
              </a:r>
              <a:endParaRPr lang="en-US" sz="1600" i="1"/>
            </a:p>
          </p:txBody>
        </p:sp>
        <p:sp>
          <p:nvSpPr>
            <p:cNvPr id="14357" name="Rectangle 23"/>
            <p:cNvSpPr>
              <a:spLocks noChangeArrowheads="1"/>
            </p:cNvSpPr>
            <p:nvPr/>
          </p:nvSpPr>
          <p:spPr bwMode="auto">
            <a:xfrm>
              <a:off x="1979" y="1290"/>
              <a:ext cx="318" cy="154"/>
            </a:xfrm>
            <a:prstGeom prst="rect">
              <a:avLst/>
            </a:prstGeom>
            <a:noFill/>
            <a:ln w="9525">
              <a:noFill/>
              <a:miter lim="800000"/>
              <a:headEnd/>
              <a:tailEnd/>
            </a:ln>
          </p:spPr>
          <p:txBody>
            <a:bodyPr wrap="none" lIns="0" tIns="0" rIns="0" bIns="0">
              <a:spAutoFit/>
            </a:bodyPr>
            <a:lstStyle/>
            <a:p>
              <a:pPr>
                <a:spcBef>
                  <a:spcPct val="50000"/>
                </a:spcBef>
              </a:pPr>
              <a:r>
                <a:rPr lang="en-US" sz="1600">
                  <a:solidFill>
                    <a:srgbClr val="000000"/>
                  </a:solidFill>
                </a:rPr>
                <a:t>Other</a:t>
              </a:r>
              <a:endParaRPr lang="en-US" sz="1600" i="1"/>
            </a:p>
          </p:txBody>
        </p:sp>
      </p:gr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mtClean="0"/>
              <a:t>The eWaste Problem</a:t>
            </a:r>
          </a:p>
        </p:txBody>
      </p:sp>
      <p:sp>
        <p:nvSpPr>
          <p:cNvPr id="17411" name="Rectangle 3"/>
          <p:cNvSpPr>
            <a:spLocks noGrp="1" noChangeArrowheads="1"/>
          </p:cNvSpPr>
          <p:nvPr>
            <p:ph type="body" idx="1"/>
          </p:nvPr>
        </p:nvSpPr>
        <p:spPr>
          <a:xfrm>
            <a:off x="419100" y="1495425"/>
            <a:ext cx="4627563" cy="4754563"/>
          </a:xfrm>
          <a:noFill/>
        </p:spPr>
        <p:txBody>
          <a:bodyPr>
            <a:spAutoFit/>
          </a:bodyPr>
          <a:lstStyle/>
          <a:p>
            <a:pPr marL="169863" indent="-169863">
              <a:lnSpc>
                <a:spcPct val="95000"/>
              </a:lnSpc>
              <a:spcBef>
                <a:spcPct val="60000"/>
              </a:spcBef>
              <a:spcAft>
                <a:spcPct val="30000"/>
              </a:spcAft>
            </a:pPr>
            <a:r>
              <a:rPr lang="en-US" sz="1700" smtClean="0"/>
              <a:t>While Electronic waste represents 2 percent of America's trash in landfills, it equals 70 percent of overall toxic waste (1)</a:t>
            </a:r>
          </a:p>
          <a:p>
            <a:pPr marL="169863" indent="-169863">
              <a:lnSpc>
                <a:spcPct val="95000"/>
              </a:lnSpc>
              <a:spcBef>
                <a:spcPct val="60000"/>
              </a:spcBef>
              <a:spcAft>
                <a:spcPct val="30000"/>
              </a:spcAft>
            </a:pPr>
            <a:r>
              <a:rPr lang="en-US" sz="1700" smtClean="0"/>
              <a:t>In the US – 65 Million computers to be retired this year (2)</a:t>
            </a:r>
          </a:p>
          <a:p>
            <a:pPr marL="169863" indent="-169863">
              <a:lnSpc>
                <a:spcPct val="95000"/>
              </a:lnSpc>
              <a:spcBef>
                <a:spcPct val="60000"/>
              </a:spcBef>
              <a:spcAft>
                <a:spcPct val="30000"/>
              </a:spcAft>
            </a:pPr>
            <a:r>
              <a:rPr lang="en-US" sz="1700" smtClean="0"/>
              <a:t>Switzerland was the first electronic waste recycling system 1991 beginning with collection of old refrigerators. Now recycles approx. 20 lbs per capita</a:t>
            </a:r>
          </a:p>
          <a:p>
            <a:pPr marL="169863" indent="-169863" eaLnBrk="1" hangingPunct="1">
              <a:spcAft>
                <a:spcPct val="0"/>
              </a:spcAft>
            </a:pPr>
            <a:r>
              <a:rPr lang="en-US" sz="1700" smtClean="0"/>
              <a:t>Europe, the Waste Electrical &amp; Electronic Equipment (WEEE) will continue to have strict guidelines for recycling electronics. </a:t>
            </a:r>
          </a:p>
          <a:p>
            <a:pPr marL="169863" indent="-169863" eaLnBrk="1" hangingPunct="1">
              <a:spcAft>
                <a:spcPct val="0"/>
              </a:spcAft>
            </a:pPr>
            <a:endParaRPr lang="en-US" sz="1700" smtClean="0"/>
          </a:p>
          <a:p>
            <a:pPr marL="169863" indent="-169863" eaLnBrk="1" hangingPunct="1">
              <a:spcAft>
                <a:spcPct val="0"/>
              </a:spcAft>
            </a:pPr>
            <a:r>
              <a:rPr lang="en-US" sz="1700" smtClean="0"/>
              <a:t>Mandates include Congress law 109-431 ordering EPA to study environmental issues and technology</a:t>
            </a:r>
          </a:p>
        </p:txBody>
      </p:sp>
      <p:sp>
        <p:nvSpPr>
          <p:cNvPr id="17415" name="Rectangle 7"/>
          <p:cNvSpPr>
            <a:spLocks noChangeArrowheads="1"/>
          </p:cNvSpPr>
          <p:nvPr/>
        </p:nvSpPr>
        <p:spPr bwMode="auto">
          <a:xfrm>
            <a:off x="612775" y="6142038"/>
            <a:ext cx="5762625" cy="366712"/>
          </a:xfrm>
          <a:prstGeom prst="rect">
            <a:avLst/>
          </a:prstGeom>
          <a:noFill/>
          <a:ln w="19050" algn="ctr">
            <a:noFill/>
            <a:miter lim="800000"/>
            <a:headEnd/>
            <a:tailEnd/>
          </a:ln>
          <a:effectLst>
            <a:prstShdw prst="shdw17" dist="17961" dir="2700000">
              <a:schemeClr val="accent1">
                <a:gamma/>
                <a:shade val="60000"/>
                <a:invGamma/>
              </a:schemeClr>
            </a:prstShdw>
          </a:effectLst>
        </p:spPr>
        <p:txBody>
          <a:bodyPr wrap="none" lIns="45720" rIns="45720" anchor="ctr">
            <a:spAutoFit/>
          </a:bodyPr>
          <a:lstStyle/>
          <a:p>
            <a:pPr eaLnBrk="0" hangingPunct="0"/>
            <a:r>
              <a:rPr lang="en-US" sz="900"/>
              <a:t>(1) Slade, Giles. "</a:t>
            </a:r>
            <a:r>
              <a:rPr lang="en-US" sz="900">
                <a:hlinkClick r:id="rId4" tooltip="http://www.motherjones.com/commentary/columns/2007/03/iwaste.html"/>
              </a:rPr>
              <a:t>iWaste</a:t>
            </a:r>
            <a:r>
              <a:rPr lang="en-US" sz="900"/>
              <a:t>", Mother Jones, </a:t>
            </a:r>
            <a:r>
              <a:rPr lang="en-US" sz="900">
                <a:hlinkClick r:id="rId5" tooltip="2007"/>
              </a:rPr>
              <a:t>2007</a:t>
            </a:r>
            <a:r>
              <a:rPr lang="en-US" sz="900"/>
              <a:t>-</a:t>
            </a:r>
            <a:r>
              <a:rPr lang="en-US" sz="900">
                <a:hlinkClick r:id="rId6" tooltip="April 1"/>
              </a:rPr>
              <a:t>04-01</a:t>
            </a:r>
            <a:r>
              <a:rPr lang="en-US"/>
              <a:t>. </a:t>
            </a:r>
            <a:r>
              <a:rPr lang="en-US" sz="1200"/>
              <a:t>(2)</a:t>
            </a:r>
            <a:r>
              <a:rPr lang="en-US"/>
              <a:t> </a:t>
            </a:r>
            <a:r>
              <a:rPr lang="en-US" sz="1400"/>
              <a:t>http://ecycleenvironmental.com/</a:t>
            </a:r>
          </a:p>
        </p:txBody>
      </p:sp>
      <p:pic>
        <p:nvPicPr>
          <p:cNvPr id="17416" name="Picture 4" descr="G435030082005_JPG_P"/>
          <p:cNvPicPr>
            <a:picLocks noChangeAspect="1" noChangeArrowheads="1"/>
          </p:cNvPicPr>
          <p:nvPr/>
        </p:nvPicPr>
        <p:blipFill>
          <a:blip r:embed="rId7"/>
          <a:srcRect/>
          <a:stretch>
            <a:fillRect/>
          </a:stretch>
        </p:blipFill>
        <p:spPr bwMode="auto">
          <a:xfrm>
            <a:off x="5240338" y="1446213"/>
            <a:ext cx="3638550" cy="4641850"/>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Text Box 2"/>
          <p:cNvSpPr txBox="1">
            <a:spLocks noChangeArrowheads="1"/>
          </p:cNvSpPr>
          <p:nvPr/>
        </p:nvSpPr>
        <p:spPr bwMode="auto">
          <a:xfrm>
            <a:off x="3567113" y="1716088"/>
            <a:ext cx="2205037" cy="904875"/>
          </a:xfrm>
          <a:prstGeom prst="rect">
            <a:avLst/>
          </a:prstGeom>
          <a:noFill/>
          <a:ln w="19050">
            <a:noFill/>
            <a:miter lim="800000"/>
            <a:headEnd/>
            <a:tailEnd/>
          </a:ln>
          <a:effectLst/>
        </p:spPr>
        <p:txBody>
          <a:bodyPr>
            <a:spAutoFit/>
          </a:bodyPr>
          <a:lstStyle/>
          <a:p>
            <a:pPr algn="ctr">
              <a:lnSpc>
                <a:spcPts val="3200"/>
              </a:lnSpc>
              <a:spcBef>
                <a:spcPct val="20000"/>
              </a:spcBef>
              <a:spcAft>
                <a:spcPct val="20000"/>
              </a:spcAft>
            </a:pPr>
            <a:r>
              <a:rPr lang="en-US" sz="2700">
                <a:solidFill>
                  <a:schemeClr val="bg1"/>
                </a:solidFill>
                <a:latin typeface="Futura Lt" pitchFamily="34" charset="0"/>
              </a:rPr>
              <a:t>ENERGY EFFICIENCY</a:t>
            </a:r>
            <a:endParaRPr lang="en-US" sz="2700"/>
          </a:p>
        </p:txBody>
      </p:sp>
      <p:sp>
        <p:nvSpPr>
          <p:cNvPr id="265219" name="Rectangle 3"/>
          <p:cNvSpPr>
            <a:spLocks noGrp="1" noChangeArrowheads="1"/>
          </p:cNvSpPr>
          <p:nvPr>
            <p:ph type="title"/>
          </p:nvPr>
        </p:nvSpPr>
        <p:spPr>
          <a:xfrm>
            <a:off x="398463" y="322263"/>
            <a:ext cx="8583612" cy="584200"/>
          </a:xfrm>
          <a:noFill/>
          <a:ln/>
        </p:spPr>
        <p:txBody>
          <a:bodyPr/>
          <a:lstStyle/>
          <a:p>
            <a:r>
              <a:rPr lang="en-US" smtClean="0">
                <a:solidFill>
                  <a:schemeClr val="tx1"/>
                </a:solidFill>
              </a:rPr>
              <a:t>Mega Considerations for Green IT</a:t>
            </a:r>
          </a:p>
        </p:txBody>
      </p:sp>
      <p:sp>
        <p:nvSpPr>
          <p:cNvPr id="265220" name="Rectangle 4"/>
          <p:cNvSpPr>
            <a:spLocks noChangeArrowheads="1"/>
          </p:cNvSpPr>
          <p:nvPr/>
        </p:nvSpPr>
        <p:spPr bwMode="auto">
          <a:xfrm>
            <a:off x="4483100" y="1482725"/>
            <a:ext cx="3700463" cy="1622425"/>
          </a:xfrm>
          <a:prstGeom prst="rect">
            <a:avLst/>
          </a:prstGeom>
          <a:solidFill>
            <a:schemeClr val="accent1"/>
          </a:solidFill>
          <a:ln w="19050">
            <a:noFill/>
            <a:miter lim="800000"/>
            <a:headEnd/>
            <a:tailEnd/>
          </a:ln>
          <a:effectLst/>
        </p:spPr>
        <p:txBody>
          <a:bodyPr anchor="ctr">
            <a:spAutoFit/>
          </a:bodyPr>
          <a:lstStyle/>
          <a:p>
            <a:endParaRPr lang="en-US"/>
          </a:p>
        </p:txBody>
      </p:sp>
      <p:sp>
        <p:nvSpPr>
          <p:cNvPr id="265221" name="Rectangle 5"/>
          <p:cNvSpPr>
            <a:spLocks noChangeArrowheads="1"/>
          </p:cNvSpPr>
          <p:nvPr/>
        </p:nvSpPr>
        <p:spPr bwMode="auto">
          <a:xfrm>
            <a:off x="661988" y="1484313"/>
            <a:ext cx="3643312" cy="1617662"/>
          </a:xfrm>
          <a:prstGeom prst="rect">
            <a:avLst/>
          </a:prstGeom>
          <a:solidFill>
            <a:srgbClr val="298531"/>
          </a:solidFill>
          <a:ln w="19050">
            <a:noFill/>
            <a:miter lim="800000"/>
            <a:headEnd/>
            <a:tailEnd/>
          </a:ln>
          <a:effectLst/>
        </p:spPr>
        <p:txBody>
          <a:bodyPr anchor="ctr">
            <a:spAutoFit/>
          </a:bodyPr>
          <a:lstStyle/>
          <a:p>
            <a:endParaRPr lang="en-US"/>
          </a:p>
        </p:txBody>
      </p:sp>
      <p:sp>
        <p:nvSpPr>
          <p:cNvPr id="265222" name="Text Box 6"/>
          <p:cNvSpPr txBox="1">
            <a:spLocks noChangeArrowheads="1"/>
          </p:cNvSpPr>
          <p:nvPr/>
        </p:nvSpPr>
        <p:spPr bwMode="auto">
          <a:xfrm>
            <a:off x="750888" y="1693863"/>
            <a:ext cx="233838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Energy Efficiency</a:t>
            </a:r>
          </a:p>
        </p:txBody>
      </p:sp>
      <p:sp>
        <p:nvSpPr>
          <p:cNvPr id="265223" name="Text Box 7"/>
          <p:cNvSpPr txBox="1">
            <a:spLocks noChangeArrowheads="1"/>
          </p:cNvSpPr>
          <p:nvPr/>
        </p:nvSpPr>
        <p:spPr bwMode="auto">
          <a:xfrm>
            <a:off x="4611688" y="1763713"/>
            <a:ext cx="224313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Material Impact</a:t>
            </a:r>
          </a:p>
        </p:txBody>
      </p:sp>
      <p:pic>
        <p:nvPicPr>
          <p:cNvPr id="265224" name="Picture 8" descr="G442636092005"/>
          <p:cNvPicPr>
            <a:picLocks noChangeAspect="1" noChangeArrowheads="1"/>
          </p:cNvPicPr>
          <p:nvPr/>
        </p:nvPicPr>
        <p:blipFill>
          <a:blip r:embed="rId3"/>
          <a:srcRect/>
          <a:stretch>
            <a:fillRect/>
          </a:stretch>
        </p:blipFill>
        <p:spPr bwMode="auto">
          <a:xfrm>
            <a:off x="4486275" y="3165475"/>
            <a:ext cx="3697288" cy="3290888"/>
          </a:xfrm>
          <a:prstGeom prst="rect">
            <a:avLst/>
          </a:prstGeom>
          <a:noFill/>
        </p:spPr>
      </p:pic>
      <p:pic>
        <p:nvPicPr>
          <p:cNvPr id="265225" name="Picture 9" descr="G432283082005"/>
          <p:cNvPicPr>
            <a:picLocks noChangeAspect="1" noChangeArrowheads="1"/>
          </p:cNvPicPr>
          <p:nvPr/>
        </p:nvPicPr>
        <p:blipFill>
          <a:blip r:embed="rId4"/>
          <a:srcRect/>
          <a:stretch>
            <a:fillRect/>
          </a:stretch>
        </p:blipFill>
        <p:spPr bwMode="auto">
          <a:xfrm>
            <a:off x="655638" y="3168650"/>
            <a:ext cx="3667125" cy="33210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Text Box 2"/>
          <p:cNvSpPr txBox="1">
            <a:spLocks noChangeArrowheads="1"/>
          </p:cNvSpPr>
          <p:nvPr/>
        </p:nvSpPr>
        <p:spPr bwMode="auto">
          <a:xfrm>
            <a:off x="3567113" y="1716088"/>
            <a:ext cx="2205037" cy="904875"/>
          </a:xfrm>
          <a:prstGeom prst="rect">
            <a:avLst/>
          </a:prstGeom>
          <a:noFill/>
          <a:ln w="19050">
            <a:noFill/>
            <a:miter lim="800000"/>
            <a:headEnd/>
            <a:tailEnd/>
          </a:ln>
          <a:effectLst/>
        </p:spPr>
        <p:txBody>
          <a:bodyPr>
            <a:spAutoFit/>
          </a:bodyPr>
          <a:lstStyle/>
          <a:p>
            <a:pPr algn="ctr">
              <a:lnSpc>
                <a:spcPts val="3200"/>
              </a:lnSpc>
              <a:spcBef>
                <a:spcPct val="20000"/>
              </a:spcBef>
              <a:spcAft>
                <a:spcPct val="20000"/>
              </a:spcAft>
            </a:pPr>
            <a:r>
              <a:rPr lang="en-US" sz="2700">
                <a:solidFill>
                  <a:schemeClr val="bg1"/>
                </a:solidFill>
                <a:latin typeface="Futura Lt" pitchFamily="34" charset="0"/>
              </a:rPr>
              <a:t>ENERGY EFFICIENCY</a:t>
            </a:r>
            <a:endParaRPr lang="en-US" sz="2700"/>
          </a:p>
        </p:txBody>
      </p:sp>
      <p:sp>
        <p:nvSpPr>
          <p:cNvPr id="320515" name="Rectangle 3"/>
          <p:cNvSpPr>
            <a:spLocks noGrp="1" noChangeArrowheads="1"/>
          </p:cNvSpPr>
          <p:nvPr>
            <p:ph type="title"/>
          </p:nvPr>
        </p:nvSpPr>
        <p:spPr>
          <a:xfrm>
            <a:off x="398463" y="322263"/>
            <a:ext cx="8583612" cy="584200"/>
          </a:xfrm>
          <a:noFill/>
          <a:ln/>
        </p:spPr>
        <p:txBody>
          <a:bodyPr/>
          <a:lstStyle/>
          <a:p>
            <a:r>
              <a:rPr lang="en-US" smtClean="0">
                <a:solidFill>
                  <a:schemeClr val="tx1"/>
                </a:solidFill>
              </a:rPr>
              <a:t>Mega Considerations for Green IT</a:t>
            </a:r>
          </a:p>
        </p:txBody>
      </p:sp>
      <p:sp>
        <p:nvSpPr>
          <p:cNvPr id="320516" name="Rectangle 4"/>
          <p:cNvSpPr>
            <a:spLocks noChangeArrowheads="1"/>
          </p:cNvSpPr>
          <p:nvPr/>
        </p:nvSpPr>
        <p:spPr bwMode="auto">
          <a:xfrm>
            <a:off x="4483100" y="1482725"/>
            <a:ext cx="3700463" cy="16224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20517" name="Rectangle 5"/>
          <p:cNvSpPr>
            <a:spLocks noChangeArrowheads="1"/>
          </p:cNvSpPr>
          <p:nvPr/>
        </p:nvSpPr>
        <p:spPr bwMode="auto">
          <a:xfrm>
            <a:off x="519113" y="1500188"/>
            <a:ext cx="3643312" cy="1617662"/>
          </a:xfrm>
          <a:prstGeom prst="rect">
            <a:avLst/>
          </a:prstGeom>
          <a:solidFill>
            <a:srgbClr val="298531"/>
          </a:solidFill>
          <a:ln w="19050">
            <a:noFill/>
            <a:miter lim="800000"/>
            <a:headEnd/>
            <a:tailEnd/>
          </a:ln>
          <a:effectLst/>
        </p:spPr>
        <p:txBody>
          <a:bodyPr anchor="ctr">
            <a:spAutoFit/>
          </a:bodyPr>
          <a:lstStyle/>
          <a:p>
            <a:endParaRPr lang="en-US"/>
          </a:p>
        </p:txBody>
      </p:sp>
      <p:sp>
        <p:nvSpPr>
          <p:cNvPr id="320518" name="Text Box 6"/>
          <p:cNvSpPr txBox="1">
            <a:spLocks noChangeArrowheads="1"/>
          </p:cNvSpPr>
          <p:nvPr/>
        </p:nvSpPr>
        <p:spPr bwMode="auto">
          <a:xfrm>
            <a:off x="608013" y="1709738"/>
            <a:ext cx="233838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Energy Efficiency</a:t>
            </a:r>
          </a:p>
        </p:txBody>
      </p:sp>
      <p:sp>
        <p:nvSpPr>
          <p:cNvPr id="320519" name="Text Box 7"/>
          <p:cNvSpPr txBox="1">
            <a:spLocks noChangeArrowheads="1"/>
          </p:cNvSpPr>
          <p:nvPr/>
        </p:nvSpPr>
        <p:spPr bwMode="auto">
          <a:xfrm>
            <a:off x="4611688" y="1763713"/>
            <a:ext cx="224313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Material Impact</a:t>
            </a:r>
          </a:p>
        </p:txBody>
      </p:sp>
      <p:pic>
        <p:nvPicPr>
          <p:cNvPr id="320520" name="Picture 8" descr="G442636092005"/>
          <p:cNvPicPr>
            <a:picLocks noChangeAspect="1" noChangeArrowheads="1"/>
          </p:cNvPicPr>
          <p:nvPr/>
        </p:nvPicPr>
        <p:blipFill>
          <a:blip r:embed="rId3"/>
          <a:srcRect/>
          <a:stretch>
            <a:fillRect/>
          </a:stretch>
        </p:blipFill>
        <p:spPr bwMode="auto">
          <a:xfrm>
            <a:off x="4486275" y="3165475"/>
            <a:ext cx="3697288" cy="3290888"/>
          </a:xfrm>
          <a:prstGeom prst="rect">
            <a:avLst/>
          </a:prstGeom>
          <a:noFill/>
        </p:spPr>
      </p:pic>
      <p:pic>
        <p:nvPicPr>
          <p:cNvPr id="320521" name="Picture 9" descr="G432283082005"/>
          <p:cNvPicPr>
            <a:picLocks noChangeAspect="1" noChangeArrowheads="1"/>
          </p:cNvPicPr>
          <p:nvPr/>
        </p:nvPicPr>
        <p:blipFill>
          <a:blip r:embed="rId4"/>
          <a:srcRect/>
          <a:stretch>
            <a:fillRect/>
          </a:stretch>
        </p:blipFill>
        <p:spPr bwMode="auto">
          <a:xfrm>
            <a:off x="512763" y="3184525"/>
            <a:ext cx="3667125" cy="3321050"/>
          </a:xfrm>
          <a:prstGeom prst="rect">
            <a:avLst/>
          </a:prstGeom>
          <a:noFill/>
        </p:spPr>
      </p:pic>
      <p:sp>
        <p:nvSpPr>
          <p:cNvPr id="320522" name="Rectangle 10"/>
          <p:cNvSpPr>
            <a:spLocks noChangeArrowheads="1"/>
          </p:cNvSpPr>
          <p:nvPr/>
        </p:nvSpPr>
        <p:spPr bwMode="auto">
          <a:xfrm>
            <a:off x="349250" y="1362075"/>
            <a:ext cx="3940175" cy="5237163"/>
          </a:xfrm>
          <a:prstGeom prst="rect">
            <a:avLst/>
          </a:prstGeom>
          <a:noFill/>
          <a:ln w="57150" algn="ctr">
            <a:solidFill>
              <a:srgbClr val="B01C2E"/>
            </a:solidFill>
            <a:miter lim="800000"/>
            <a:headEnd/>
            <a:tailEnd/>
          </a:ln>
          <a:effectLst>
            <a:prstShdw prst="shdw17" dist="17961" dir="2700000">
              <a:srgbClr val="B01C2E">
                <a:gamma/>
                <a:shade val="60000"/>
                <a:invGamma/>
              </a:srgbClr>
            </a:prstShdw>
          </a:effectLst>
        </p:spPr>
        <p:txBody>
          <a:bodyPr wrap="none" lIns="45720" rIns="45720" anchor="ctr"/>
          <a:lstStyle/>
          <a:p>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ChangeArrowheads="1"/>
          </p:cNvSpPr>
          <p:nvPr/>
        </p:nvSpPr>
        <p:spPr bwMode="auto">
          <a:xfrm>
            <a:off x="560388" y="1481138"/>
            <a:ext cx="4113212" cy="4992687"/>
          </a:xfrm>
          <a:prstGeom prst="rect">
            <a:avLst/>
          </a:prstGeom>
          <a:solidFill>
            <a:schemeClr val="accent1"/>
          </a:solidFill>
          <a:ln w="19050">
            <a:noFill/>
            <a:miter lim="800000"/>
            <a:headEnd/>
            <a:tailEnd/>
          </a:ln>
          <a:effectLst/>
        </p:spPr>
        <p:txBody>
          <a:bodyPr anchor="ctr">
            <a:spAutoFit/>
          </a:bodyPr>
          <a:lstStyle/>
          <a:p>
            <a:endParaRPr lang="en-US"/>
          </a:p>
        </p:txBody>
      </p:sp>
      <p:sp>
        <p:nvSpPr>
          <p:cNvPr id="267267" name="Rectangle 3"/>
          <p:cNvSpPr>
            <a:spLocks noGrp="1" noChangeArrowheads="1"/>
          </p:cNvSpPr>
          <p:nvPr>
            <p:ph type="title"/>
          </p:nvPr>
        </p:nvSpPr>
        <p:spPr/>
        <p:txBody>
          <a:bodyPr/>
          <a:lstStyle/>
          <a:p>
            <a:r>
              <a:rPr lang="en-US" smtClean="0"/>
              <a:t>Energy Efficiency</a:t>
            </a:r>
          </a:p>
        </p:txBody>
      </p:sp>
      <p:sp>
        <p:nvSpPr>
          <p:cNvPr id="267268" name="Rectangle 4"/>
          <p:cNvSpPr>
            <a:spLocks noChangeArrowheads="1"/>
          </p:cNvSpPr>
          <p:nvPr/>
        </p:nvSpPr>
        <p:spPr bwMode="auto">
          <a:xfrm>
            <a:off x="692150" y="1522413"/>
            <a:ext cx="3760788" cy="4899025"/>
          </a:xfrm>
          <a:prstGeom prst="rect">
            <a:avLst/>
          </a:prstGeom>
          <a:noFill/>
          <a:ln w="9525">
            <a:noFill/>
            <a:miter lim="800000"/>
            <a:headEnd/>
            <a:tailEnd/>
          </a:ln>
          <a:effectLst/>
        </p:spPr>
        <p:txBody>
          <a:bodyPr/>
          <a:lstStyle/>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Energy Consumption from IT products</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Data Center considerations</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IT Strategies, such as Virtualization</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Current Energy Standards on IT</a:t>
            </a:r>
          </a:p>
        </p:txBody>
      </p:sp>
      <p:pic>
        <p:nvPicPr>
          <p:cNvPr id="267269" name="Picture 5" descr="Promenade_in_Mediterranee_by_Isabelle_Dupuy_oil_2006_size_30x24_available-474x600"/>
          <p:cNvPicPr>
            <a:picLocks noChangeAspect="1" noChangeArrowheads="1"/>
          </p:cNvPicPr>
          <p:nvPr/>
        </p:nvPicPr>
        <p:blipFill>
          <a:blip r:embed="rId3"/>
          <a:srcRect/>
          <a:stretch>
            <a:fillRect/>
          </a:stretch>
        </p:blipFill>
        <p:spPr bwMode="auto">
          <a:xfrm>
            <a:off x="4751388" y="1485900"/>
            <a:ext cx="3427412" cy="504983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519113" y="1400175"/>
            <a:ext cx="2462212" cy="1333500"/>
          </a:xfrm>
          <a:prstGeom prst="rect">
            <a:avLst/>
          </a:prstGeom>
          <a:solidFill>
            <a:srgbClr val="A30051"/>
          </a:solidFill>
          <a:ln w="19050">
            <a:noFill/>
            <a:miter lim="800000"/>
            <a:headEnd/>
            <a:tailEnd/>
          </a:ln>
          <a:effectLst/>
        </p:spPr>
        <p:txBody>
          <a:bodyPr anchor="ctr">
            <a:spAutoFit/>
          </a:bodyPr>
          <a:lstStyle/>
          <a:p>
            <a:endParaRPr lang="en-US"/>
          </a:p>
        </p:txBody>
      </p:sp>
      <p:sp>
        <p:nvSpPr>
          <p:cNvPr id="269315" name="Rectangle 3"/>
          <p:cNvSpPr>
            <a:spLocks noChangeArrowheads="1"/>
          </p:cNvSpPr>
          <p:nvPr/>
        </p:nvSpPr>
        <p:spPr bwMode="auto">
          <a:xfrm>
            <a:off x="3051175" y="1401763"/>
            <a:ext cx="2460625" cy="1328737"/>
          </a:xfrm>
          <a:prstGeom prst="rect">
            <a:avLst/>
          </a:prstGeom>
          <a:solidFill>
            <a:srgbClr val="194331"/>
          </a:solidFill>
          <a:ln w="19050">
            <a:noFill/>
            <a:miter lim="800000"/>
            <a:headEnd/>
            <a:tailEnd/>
          </a:ln>
          <a:effectLst/>
        </p:spPr>
        <p:txBody>
          <a:bodyPr anchor="ctr">
            <a:spAutoFit/>
          </a:bodyPr>
          <a:lstStyle/>
          <a:p>
            <a:endParaRPr lang="en-US"/>
          </a:p>
        </p:txBody>
      </p:sp>
      <p:sp>
        <p:nvSpPr>
          <p:cNvPr id="269316" name="Rectangle 4"/>
          <p:cNvSpPr>
            <a:spLocks noChangeArrowheads="1"/>
          </p:cNvSpPr>
          <p:nvPr/>
        </p:nvSpPr>
        <p:spPr bwMode="auto">
          <a:xfrm>
            <a:off x="5578475" y="1401763"/>
            <a:ext cx="2454275" cy="1336675"/>
          </a:xfrm>
          <a:prstGeom prst="rect">
            <a:avLst/>
          </a:prstGeom>
          <a:solidFill>
            <a:srgbClr val="AC7B00"/>
          </a:solidFill>
          <a:ln w="19050">
            <a:noFill/>
            <a:miter lim="800000"/>
            <a:headEnd/>
            <a:tailEnd/>
          </a:ln>
          <a:effectLst/>
        </p:spPr>
        <p:txBody>
          <a:bodyPr anchor="ctr">
            <a:spAutoFit/>
          </a:bodyPr>
          <a:lstStyle/>
          <a:p>
            <a:endParaRPr lang="en-US"/>
          </a:p>
        </p:txBody>
      </p:sp>
      <p:sp>
        <p:nvSpPr>
          <p:cNvPr id="269317" name="Rectangle 5"/>
          <p:cNvSpPr>
            <a:spLocks noGrp="1" noChangeArrowheads="1"/>
          </p:cNvSpPr>
          <p:nvPr>
            <p:ph type="title"/>
          </p:nvPr>
        </p:nvSpPr>
        <p:spPr>
          <a:xfrm>
            <a:off x="400050" y="325438"/>
            <a:ext cx="8245475" cy="723900"/>
          </a:xfrm>
          <a:noFill/>
          <a:ln/>
        </p:spPr>
        <p:txBody>
          <a:bodyPr/>
          <a:lstStyle/>
          <a:p>
            <a:r>
              <a:rPr lang="en-US" smtClean="0"/>
              <a:t>Energy consumption of the products</a:t>
            </a:r>
          </a:p>
        </p:txBody>
      </p:sp>
      <p:sp>
        <p:nvSpPr>
          <p:cNvPr id="269318" name="Rectangle 6"/>
          <p:cNvSpPr>
            <a:spLocks noChangeArrowheads="1"/>
          </p:cNvSpPr>
          <p:nvPr/>
        </p:nvSpPr>
        <p:spPr bwMode="auto">
          <a:xfrm>
            <a:off x="519113" y="4851400"/>
            <a:ext cx="2468562" cy="1638300"/>
          </a:xfrm>
          <a:prstGeom prst="rect">
            <a:avLst/>
          </a:prstGeom>
          <a:solidFill>
            <a:srgbClr val="A30051"/>
          </a:solidFill>
          <a:ln w="19050">
            <a:noFill/>
            <a:miter lim="800000"/>
            <a:headEnd/>
            <a:tailEnd/>
          </a:ln>
          <a:effectLst/>
        </p:spPr>
        <p:txBody>
          <a:bodyPr anchor="ctr">
            <a:spAutoFit/>
          </a:bodyPr>
          <a:lstStyle/>
          <a:p>
            <a:endParaRPr lang="en-US"/>
          </a:p>
        </p:txBody>
      </p:sp>
      <p:sp>
        <p:nvSpPr>
          <p:cNvPr id="269319" name="Text Box 7"/>
          <p:cNvSpPr txBox="1">
            <a:spLocks noChangeArrowheads="1"/>
          </p:cNvSpPr>
          <p:nvPr/>
        </p:nvSpPr>
        <p:spPr bwMode="auto">
          <a:xfrm>
            <a:off x="576263" y="1455738"/>
            <a:ext cx="2338387" cy="1004887"/>
          </a:xfrm>
          <a:prstGeom prst="rect">
            <a:avLst/>
          </a:prstGeom>
          <a:noFill/>
          <a:ln w="19050">
            <a:noFill/>
            <a:miter lim="800000"/>
            <a:headEnd/>
            <a:tailEnd/>
          </a:ln>
          <a:effectLst/>
        </p:spPr>
        <p:txBody>
          <a:bodyPr>
            <a:spAutoFit/>
          </a:bodyPr>
          <a:lstStyle/>
          <a:p>
            <a:pPr>
              <a:spcAft>
                <a:spcPct val="50000"/>
              </a:spcAft>
            </a:pPr>
            <a:r>
              <a:rPr lang="en-US" sz="2400">
                <a:solidFill>
                  <a:schemeClr val="bg1"/>
                </a:solidFill>
                <a:latin typeface="Futura Lt" pitchFamily="34" charset="0"/>
              </a:rPr>
              <a:t>Power </a:t>
            </a:r>
          </a:p>
          <a:p>
            <a:pPr>
              <a:spcAft>
                <a:spcPct val="50000"/>
              </a:spcAft>
            </a:pPr>
            <a:r>
              <a:rPr lang="en-US" sz="2400">
                <a:solidFill>
                  <a:schemeClr val="bg1"/>
                </a:solidFill>
                <a:latin typeface="Futura Lt" pitchFamily="34" charset="0"/>
              </a:rPr>
              <a:t>Evolution</a:t>
            </a:r>
          </a:p>
        </p:txBody>
      </p:sp>
      <p:sp>
        <p:nvSpPr>
          <p:cNvPr id="269320" name="Text Box 8"/>
          <p:cNvSpPr txBox="1">
            <a:spLocks noChangeArrowheads="1"/>
          </p:cNvSpPr>
          <p:nvPr/>
        </p:nvSpPr>
        <p:spPr bwMode="auto">
          <a:xfrm>
            <a:off x="3170238" y="1489075"/>
            <a:ext cx="2151062" cy="1004888"/>
          </a:xfrm>
          <a:prstGeom prst="rect">
            <a:avLst/>
          </a:prstGeom>
          <a:noFill/>
          <a:ln w="19050">
            <a:noFill/>
            <a:miter lim="800000"/>
            <a:headEnd/>
            <a:tailEnd/>
          </a:ln>
          <a:effectLst/>
        </p:spPr>
        <p:txBody>
          <a:bodyPr>
            <a:spAutoFit/>
          </a:bodyPr>
          <a:lstStyle/>
          <a:p>
            <a:pPr>
              <a:spcAft>
                <a:spcPct val="50000"/>
              </a:spcAft>
            </a:pPr>
            <a:r>
              <a:rPr lang="en-US" sz="2400">
                <a:solidFill>
                  <a:schemeClr val="bg1"/>
                </a:solidFill>
                <a:latin typeface="Futura Lt" pitchFamily="34" charset="0"/>
              </a:rPr>
              <a:t>Cooling</a:t>
            </a:r>
          </a:p>
          <a:p>
            <a:pPr>
              <a:spcAft>
                <a:spcPct val="50000"/>
              </a:spcAft>
            </a:pPr>
            <a:r>
              <a:rPr lang="en-US" sz="2400">
                <a:solidFill>
                  <a:schemeClr val="bg1"/>
                </a:solidFill>
                <a:latin typeface="Futura Lt" pitchFamily="34" charset="0"/>
              </a:rPr>
              <a:t>Evolution</a:t>
            </a:r>
          </a:p>
        </p:txBody>
      </p:sp>
      <p:sp>
        <p:nvSpPr>
          <p:cNvPr id="269321" name="Rectangle 9"/>
          <p:cNvSpPr>
            <a:spLocks noChangeArrowheads="1"/>
          </p:cNvSpPr>
          <p:nvPr/>
        </p:nvSpPr>
        <p:spPr bwMode="auto">
          <a:xfrm>
            <a:off x="684213" y="4033838"/>
            <a:ext cx="914400" cy="914400"/>
          </a:xfrm>
          <a:prstGeom prst="rect">
            <a:avLst/>
          </a:prstGeom>
          <a:noFill/>
          <a:ln w="19050">
            <a:noFill/>
            <a:miter lim="800000"/>
            <a:headEnd/>
            <a:tailEnd/>
          </a:ln>
          <a:effectLst/>
        </p:spPr>
        <p:txBody>
          <a:bodyPr wrap="none" anchor="ctr">
            <a:spAutoFit/>
          </a:bodyPr>
          <a:lstStyle/>
          <a:p>
            <a:endParaRPr lang="en-US"/>
          </a:p>
        </p:txBody>
      </p:sp>
      <p:sp>
        <p:nvSpPr>
          <p:cNvPr id="269322" name="Rectangle 10"/>
          <p:cNvSpPr>
            <a:spLocks noChangeArrowheads="1"/>
          </p:cNvSpPr>
          <p:nvPr/>
        </p:nvSpPr>
        <p:spPr bwMode="auto">
          <a:xfrm>
            <a:off x="3055938" y="4848225"/>
            <a:ext cx="2455862" cy="1641475"/>
          </a:xfrm>
          <a:prstGeom prst="rect">
            <a:avLst/>
          </a:prstGeom>
          <a:solidFill>
            <a:srgbClr val="194331"/>
          </a:solidFill>
          <a:ln w="19050">
            <a:noFill/>
            <a:miter lim="800000"/>
            <a:headEnd/>
            <a:tailEnd/>
          </a:ln>
          <a:effectLst/>
        </p:spPr>
        <p:txBody>
          <a:bodyPr anchor="ctr">
            <a:spAutoFit/>
          </a:bodyPr>
          <a:lstStyle/>
          <a:p>
            <a:endParaRPr lang="en-US"/>
          </a:p>
        </p:txBody>
      </p:sp>
      <p:sp>
        <p:nvSpPr>
          <p:cNvPr id="269323" name="Rectangle 11"/>
          <p:cNvSpPr>
            <a:spLocks noChangeArrowheads="1"/>
          </p:cNvSpPr>
          <p:nvPr/>
        </p:nvSpPr>
        <p:spPr bwMode="auto">
          <a:xfrm>
            <a:off x="5580063" y="4849813"/>
            <a:ext cx="2459037" cy="1639887"/>
          </a:xfrm>
          <a:prstGeom prst="rect">
            <a:avLst/>
          </a:prstGeom>
          <a:solidFill>
            <a:srgbClr val="AC7B00"/>
          </a:solidFill>
          <a:ln w="19050">
            <a:noFill/>
            <a:miter lim="800000"/>
            <a:headEnd/>
            <a:tailEnd/>
          </a:ln>
          <a:effectLst/>
        </p:spPr>
        <p:txBody>
          <a:bodyPr anchor="ctr">
            <a:spAutoFit/>
          </a:bodyPr>
          <a:lstStyle/>
          <a:p>
            <a:endParaRPr lang="en-US"/>
          </a:p>
        </p:txBody>
      </p:sp>
      <p:sp>
        <p:nvSpPr>
          <p:cNvPr id="269324" name="Text Box 12"/>
          <p:cNvSpPr txBox="1">
            <a:spLocks noChangeArrowheads="1"/>
          </p:cNvSpPr>
          <p:nvPr/>
        </p:nvSpPr>
        <p:spPr bwMode="auto">
          <a:xfrm>
            <a:off x="547688" y="4921250"/>
            <a:ext cx="2413000" cy="1206500"/>
          </a:xfrm>
          <a:prstGeom prst="rect">
            <a:avLst/>
          </a:prstGeom>
          <a:noFill/>
          <a:ln w="19050">
            <a:noFill/>
            <a:miter lim="800000"/>
            <a:headEnd/>
            <a:tailEnd/>
          </a:ln>
          <a:effectLst/>
        </p:spPr>
        <p:txBody>
          <a:bodyPr>
            <a:spAutoFit/>
          </a:bodyPr>
          <a:lstStyle/>
          <a:p>
            <a:pPr marL="231775" indent="-231775">
              <a:lnSpc>
                <a:spcPct val="90000"/>
              </a:lnSpc>
              <a:spcAft>
                <a:spcPct val="15000"/>
              </a:spcAft>
              <a:buFontTx/>
              <a:buChar char="•"/>
            </a:pPr>
            <a:r>
              <a:rPr lang="en-US">
                <a:solidFill>
                  <a:schemeClr val="bg1"/>
                </a:solidFill>
              </a:rPr>
              <a:t>Power/ Watts</a:t>
            </a:r>
          </a:p>
          <a:p>
            <a:pPr marL="231775" indent="-231775">
              <a:lnSpc>
                <a:spcPct val="90000"/>
              </a:lnSpc>
              <a:spcAft>
                <a:spcPct val="15000"/>
              </a:spcAft>
              <a:buFontTx/>
              <a:buChar char="•"/>
            </a:pPr>
            <a:r>
              <a:rPr lang="en-US">
                <a:solidFill>
                  <a:schemeClr val="bg1"/>
                </a:solidFill>
              </a:rPr>
              <a:t>Density</a:t>
            </a:r>
          </a:p>
          <a:p>
            <a:pPr marL="231775" indent="-231775">
              <a:lnSpc>
                <a:spcPct val="90000"/>
              </a:lnSpc>
              <a:spcAft>
                <a:spcPct val="15000"/>
              </a:spcAft>
              <a:buFontTx/>
              <a:buChar char="•"/>
            </a:pPr>
            <a:r>
              <a:rPr lang="en-US">
                <a:solidFill>
                  <a:schemeClr val="bg1"/>
                </a:solidFill>
              </a:rPr>
              <a:t>Dual/Quad core</a:t>
            </a:r>
          </a:p>
          <a:p>
            <a:pPr marL="231775" indent="-231775">
              <a:lnSpc>
                <a:spcPct val="90000"/>
              </a:lnSpc>
              <a:spcAft>
                <a:spcPct val="15000"/>
              </a:spcAft>
              <a:buFontTx/>
              <a:buChar char="•"/>
            </a:pPr>
            <a:r>
              <a:rPr lang="en-US">
                <a:solidFill>
                  <a:schemeClr val="bg1"/>
                </a:solidFill>
              </a:rPr>
              <a:t>Green chips</a:t>
            </a:r>
          </a:p>
        </p:txBody>
      </p:sp>
      <p:sp>
        <p:nvSpPr>
          <p:cNvPr id="269325" name="Text Box 13"/>
          <p:cNvSpPr txBox="1">
            <a:spLocks noChangeArrowheads="1"/>
          </p:cNvSpPr>
          <p:nvPr/>
        </p:nvSpPr>
        <p:spPr bwMode="auto">
          <a:xfrm>
            <a:off x="3084513" y="4870450"/>
            <a:ext cx="2292350" cy="1701800"/>
          </a:xfrm>
          <a:prstGeom prst="rect">
            <a:avLst/>
          </a:prstGeom>
          <a:noFill/>
          <a:ln w="19050">
            <a:noFill/>
            <a:miter lim="800000"/>
            <a:headEnd/>
            <a:tailEnd/>
          </a:ln>
          <a:effectLst/>
        </p:spPr>
        <p:txBody>
          <a:bodyPr>
            <a:spAutoFit/>
          </a:bodyPr>
          <a:lstStyle/>
          <a:p>
            <a:pPr marL="231775" indent="-231775">
              <a:lnSpc>
                <a:spcPct val="90000"/>
              </a:lnSpc>
              <a:spcAft>
                <a:spcPct val="15000"/>
              </a:spcAft>
              <a:buFontTx/>
              <a:buChar char="•"/>
            </a:pPr>
            <a:r>
              <a:rPr lang="en-US">
                <a:solidFill>
                  <a:schemeClr val="bg1"/>
                </a:solidFill>
              </a:rPr>
              <a:t>Thermal Logic sensors</a:t>
            </a:r>
          </a:p>
          <a:p>
            <a:pPr marL="231775" indent="-231775">
              <a:lnSpc>
                <a:spcPct val="90000"/>
              </a:lnSpc>
              <a:spcAft>
                <a:spcPct val="15000"/>
              </a:spcAft>
              <a:buFontTx/>
              <a:buChar char="•"/>
            </a:pPr>
            <a:r>
              <a:rPr lang="en-US">
                <a:solidFill>
                  <a:schemeClr val="bg1"/>
                </a:solidFill>
              </a:rPr>
              <a:t>Power balancing</a:t>
            </a:r>
          </a:p>
          <a:p>
            <a:pPr marL="231775" indent="-231775">
              <a:lnSpc>
                <a:spcPct val="90000"/>
              </a:lnSpc>
              <a:spcAft>
                <a:spcPct val="15000"/>
              </a:spcAft>
              <a:buFontTx/>
              <a:buChar char="•"/>
            </a:pPr>
            <a:r>
              <a:rPr lang="en-US">
                <a:solidFill>
                  <a:schemeClr val="bg1"/>
                </a:solidFill>
              </a:rPr>
              <a:t>Active cool fans</a:t>
            </a:r>
          </a:p>
          <a:p>
            <a:pPr marL="231775" indent="-231775">
              <a:lnSpc>
                <a:spcPct val="90000"/>
              </a:lnSpc>
              <a:spcAft>
                <a:spcPct val="15000"/>
              </a:spcAft>
              <a:buFontTx/>
              <a:buChar char="•"/>
            </a:pPr>
            <a:r>
              <a:rPr lang="en-US">
                <a:solidFill>
                  <a:schemeClr val="bg1"/>
                </a:solidFill>
              </a:rPr>
              <a:t>Local/Central cooling controls</a:t>
            </a:r>
          </a:p>
        </p:txBody>
      </p:sp>
      <p:sp>
        <p:nvSpPr>
          <p:cNvPr id="269326" name="Text Box 14"/>
          <p:cNvSpPr txBox="1">
            <a:spLocks noChangeArrowheads="1"/>
          </p:cNvSpPr>
          <p:nvPr/>
        </p:nvSpPr>
        <p:spPr bwMode="auto">
          <a:xfrm>
            <a:off x="5546725" y="4830763"/>
            <a:ext cx="2527300" cy="1165225"/>
          </a:xfrm>
          <a:prstGeom prst="rect">
            <a:avLst/>
          </a:prstGeom>
          <a:noFill/>
          <a:ln w="19050">
            <a:noFill/>
            <a:miter lim="800000"/>
            <a:headEnd/>
            <a:tailEnd/>
          </a:ln>
          <a:effectLst/>
        </p:spPr>
        <p:txBody>
          <a:bodyPr>
            <a:spAutoFit/>
          </a:bodyPr>
          <a:lstStyle/>
          <a:p>
            <a:pPr marL="231775" indent="-231775">
              <a:lnSpc>
                <a:spcPct val="90000"/>
              </a:lnSpc>
              <a:spcAft>
                <a:spcPct val="15000"/>
              </a:spcAft>
              <a:buFontTx/>
              <a:buChar char="•"/>
            </a:pPr>
            <a:r>
              <a:rPr lang="en-US">
                <a:solidFill>
                  <a:schemeClr val="bg1"/>
                </a:solidFill>
              </a:rPr>
              <a:t>80+ Power Supplies</a:t>
            </a:r>
          </a:p>
          <a:p>
            <a:pPr marL="231775" indent="-231775">
              <a:lnSpc>
                <a:spcPct val="90000"/>
              </a:lnSpc>
              <a:spcAft>
                <a:spcPct val="15000"/>
              </a:spcAft>
              <a:buFontTx/>
              <a:buChar char="•"/>
            </a:pPr>
            <a:r>
              <a:rPr lang="en-US">
                <a:solidFill>
                  <a:schemeClr val="bg1"/>
                </a:solidFill>
              </a:rPr>
              <a:t>Thin Client</a:t>
            </a:r>
          </a:p>
          <a:p>
            <a:pPr marL="231775" indent="-231775">
              <a:lnSpc>
                <a:spcPct val="90000"/>
              </a:lnSpc>
              <a:spcAft>
                <a:spcPct val="15000"/>
              </a:spcAft>
              <a:buFontTx/>
              <a:buChar char="•"/>
            </a:pPr>
            <a:r>
              <a:rPr lang="en-US">
                <a:solidFill>
                  <a:schemeClr val="bg1"/>
                </a:solidFill>
              </a:rPr>
              <a:t>Increased Notebook and Flat Panel use</a:t>
            </a:r>
          </a:p>
        </p:txBody>
      </p:sp>
      <p:sp>
        <p:nvSpPr>
          <p:cNvPr id="269327" name="Text Box 15"/>
          <p:cNvSpPr txBox="1">
            <a:spLocks noChangeArrowheads="1"/>
          </p:cNvSpPr>
          <p:nvPr/>
        </p:nvSpPr>
        <p:spPr bwMode="auto">
          <a:xfrm>
            <a:off x="5646738" y="1470025"/>
            <a:ext cx="2151062" cy="1187450"/>
          </a:xfrm>
          <a:prstGeom prst="rect">
            <a:avLst/>
          </a:prstGeom>
          <a:noFill/>
          <a:ln w="19050">
            <a:noFill/>
            <a:miter lim="800000"/>
            <a:headEnd/>
            <a:tailEnd/>
          </a:ln>
          <a:effectLst/>
        </p:spPr>
        <p:txBody>
          <a:bodyPr>
            <a:spAutoFit/>
          </a:bodyPr>
          <a:lstStyle/>
          <a:p>
            <a:pPr>
              <a:spcAft>
                <a:spcPct val="50000"/>
              </a:spcAft>
            </a:pPr>
            <a:r>
              <a:rPr lang="en-US" sz="2400">
                <a:solidFill>
                  <a:schemeClr val="bg1"/>
                </a:solidFill>
                <a:latin typeface="Futura Lt" pitchFamily="34" charset="0"/>
              </a:rPr>
              <a:t>Individual product advances</a:t>
            </a:r>
          </a:p>
        </p:txBody>
      </p:sp>
      <p:pic>
        <p:nvPicPr>
          <p:cNvPr id="269328" name="Picture 16" descr="41centstamp22007-05-14-1179150475"/>
          <p:cNvPicPr>
            <a:picLocks noChangeAspect="1" noChangeArrowheads="1"/>
          </p:cNvPicPr>
          <p:nvPr/>
        </p:nvPicPr>
        <p:blipFill>
          <a:blip r:embed="rId3"/>
          <a:srcRect/>
          <a:stretch>
            <a:fillRect/>
          </a:stretch>
        </p:blipFill>
        <p:spPr bwMode="auto">
          <a:xfrm>
            <a:off x="525463" y="2770188"/>
            <a:ext cx="2439987" cy="2030412"/>
          </a:xfrm>
          <a:prstGeom prst="rect">
            <a:avLst/>
          </a:prstGeom>
          <a:noFill/>
        </p:spPr>
      </p:pic>
      <p:pic>
        <p:nvPicPr>
          <p:cNvPr id="269329" name="Picture 17" descr="hp-blade-server_nfn"/>
          <p:cNvPicPr>
            <a:picLocks noChangeAspect="1" noChangeArrowheads="1"/>
          </p:cNvPicPr>
          <p:nvPr/>
        </p:nvPicPr>
        <p:blipFill>
          <a:blip r:embed="rId4"/>
          <a:srcRect/>
          <a:stretch>
            <a:fillRect/>
          </a:stretch>
        </p:blipFill>
        <p:spPr bwMode="auto">
          <a:xfrm>
            <a:off x="3046413" y="2776538"/>
            <a:ext cx="2438400" cy="2012950"/>
          </a:xfrm>
          <a:prstGeom prst="rect">
            <a:avLst/>
          </a:prstGeom>
          <a:noFill/>
        </p:spPr>
      </p:pic>
      <p:pic>
        <p:nvPicPr>
          <p:cNvPr id="269330" name="Picture 18" descr="hp_compaq_t5125"/>
          <p:cNvPicPr>
            <a:picLocks noChangeAspect="1" noChangeArrowheads="1"/>
          </p:cNvPicPr>
          <p:nvPr/>
        </p:nvPicPr>
        <p:blipFill>
          <a:blip r:embed="rId5"/>
          <a:srcRect/>
          <a:stretch>
            <a:fillRect/>
          </a:stretch>
        </p:blipFill>
        <p:spPr bwMode="auto">
          <a:xfrm>
            <a:off x="5591175" y="2814638"/>
            <a:ext cx="2438400" cy="191452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Grp="1" noChangeArrowheads="1"/>
          </p:cNvSpPr>
          <p:nvPr>
            <p:ph type="title"/>
          </p:nvPr>
        </p:nvSpPr>
        <p:spPr/>
        <p:txBody>
          <a:bodyPr/>
          <a:lstStyle/>
          <a:p>
            <a:r>
              <a:rPr lang="en-US" smtClean="0"/>
              <a:t>What the industry predicted …. </a:t>
            </a:r>
          </a:p>
        </p:txBody>
      </p:sp>
      <p:pic>
        <p:nvPicPr>
          <p:cNvPr id="368643" name="Picture 3"/>
          <p:cNvPicPr>
            <a:picLocks noChangeAspect="1" noChangeArrowheads="1"/>
          </p:cNvPicPr>
          <p:nvPr/>
        </p:nvPicPr>
        <p:blipFill>
          <a:blip r:embed="rId2"/>
          <a:srcRect/>
          <a:stretch>
            <a:fillRect/>
          </a:stretch>
        </p:blipFill>
        <p:spPr bwMode="auto">
          <a:xfrm>
            <a:off x="579438" y="1550988"/>
            <a:ext cx="7969250" cy="4467225"/>
          </a:xfrm>
          <a:prstGeom prst="rect">
            <a:avLst/>
          </a:prstGeom>
          <a:noFill/>
          <a:ln w="19050" algn="ctr">
            <a:noFill/>
            <a:miter lim="800000"/>
            <a:headEnd/>
            <a:tailEnd/>
          </a:ln>
          <a:effectLst/>
        </p:spPr>
      </p:pic>
      <p:sp>
        <p:nvSpPr>
          <p:cNvPr id="368644" name="Text Box 4"/>
          <p:cNvSpPr txBox="1">
            <a:spLocks noChangeArrowheads="1"/>
          </p:cNvSpPr>
          <p:nvPr/>
        </p:nvSpPr>
        <p:spPr bwMode="auto">
          <a:xfrm>
            <a:off x="557213" y="1333500"/>
            <a:ext cx="2987675" cy="396875"/>
          </a:xfrm>
          <a:prstGeom prst="rect">
            <a:avLst/>
          </a:prstGeom>
          <a:noFill/>
          <a:ln w="19050" algn="ctr">
            <a:noFill/>
            <a:miter lim="800000"/>
            <a:headEnd/>
            <a:tailEnd/>
          </a:ln>
          <a:effectLst/>
        </p:spPr>
        <p:txBody>
          <a:bodyPr wrap="none">
            <a:spAutoFit/>
          </a:bodyPr>
          <a:lstStyle/>
          <a:p>
            <a:pPr>
              <a:spcBef>
                <a:spcPct val="50000"/>
              </a:spcBef>
            </a:pPr>
            <a:r>
              <a:rPr lang="en-US" sz="2000"/>
              <a:t>Systems power rising ….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p:txBody>
          <a:bodyPr/>
          <a:lstStyle/>
          <a:p>
            <a:pPr eaLnBrk="1" hangingPunct="1"/>
            <a:r>
              <a:rPr lang="en-US" smtClean="0"/>
              <a:t>First, let me appeal to your pocketbook</a:t>
            </a:r>
          </a:p>
        </p:txBody>
      </p:sp>
      <p:sp>
        <p:nvSpPr>
          <p:cNvPr id="18435"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18436" name="Slide Number Placeholder 4"/>
          <p:cNvSpPr>
            <a:spLocks noGrp="1"/>
          </p:cNvSpPr>
          <p:nvPr>
            <p:ph type="sldNum" sz="quarter" idx="10"/>
          </p:nvPr>
        </p:nvSpPr>
        <p:spPr>
          <a:noFill/>
        </p:spPr>
        <p:txBody>
          <a:bodyPr/>
          <a:lstStyle/>
          <a:p>
            <a:fld id="{A4FE30D0-9662-47A0-A604-2C81D6C0B77C}" type="slidenum">
              <a:rPr lang="en-US" smtClean="0"/>
              <a:pPr/>
              <a:t>11</a:t>
            </a:fld>
            <a:endParaRPr lang="en-US" smtClean="0"/>
          </a:p>
        </p:txBody>
      </p:sp>
      <p:sp>
        <p:nvSpPr>
          <p:cNvPr id="18437" name="Rectangle 5"/>
          <p:cNvSpPr>
            <a:spLocks noGrp="1" noChangeArrowheads="1"/>
          </p:cNvSpPr>
          <p:nvPr>
            <p:ph type="body" idx="4294967295"/>
          </p:nvPr>
        </p:nvSpPr>
        <p:spPr>
          <a:xfrm>
            <a:off x="682625" y="4521200"/>
            <a:ext cx="8272463" cy="1682750"/>
          </a:xfrm>
        </p:spPr>
        <p:txBody>
          <a:bodyPr anchor="b"/>
          <a:lstStyle/>
          <a:p>
            <a:pPr marL="168275" indent="-168275" eaLnBrk="1" hangingPunct="1">
              <a:lnSpc>
                <a:spcPct val="80000"/>
              </a:lnSpc>
              <a:spcAft>
                <a:spcPts val="600"/>
              </a:spcAft>
              <a:buFontTx/>
              <a:buNone/>
            </a:pPr>
            <a:r>
              <a:rPr lang="en-US" sz="2000" smtClean="0"/>
              <a:t>Data centers are at a breaking point</a:t>
            </a:r>
          </a:p>
          <a:p>
            <a:pPr marL="168275" indent="-168275" eaLnBrk="1" hangingPunct="1">
              <a:lnSpc>
                <a:spcPct val="80000"/>
              </a:lnSpc>
              <a:spcAft>
                <a:spcPts val="600"/>
              </a:spcAft>
              <a:buFontTx/>
              <a:buNone/>
            </a:pPr>
            <a:r>
              <a:rPr lang="en-US" sz="2000" smtClean="0"/>
              <a:t>Data center power density up &gt;5x in the last 10 years</a:t>
            </a:r>
            <a:r>
              <a:rPr lang="en-US" sz="2000" smtClean="0">
                <a:solidFill>
                  <a:srgbClr val="F86117"/>
                </a:solidFill>
                <a:latin typeface="Futura Hv" pitchFamily="34" charset="0"/>
              </a:rPr>
              <a:t> </a:t>
            </a:r>
          </a:p>
          <a:p>
            <a:pPr marL="168275" indent="-168275" eaLnBrk="1" hangingPunct="1">
              <a:lnSpc>
                <a:spcPct val="80000"/>
              </a:lnSpc>
              <a:spcAft>
                <a:spcPts val="600"/>
              </a:spcAft>
              <a:buFontTx/>
              <a:buNone/>
            </a:pPr>
            <a:r>
              <a:rPr lang="en-US" sz="2000" smtClean="0">
                <a:solidFill>
                  <a:srgbClr val="F86117"/>
                </a:solidFill>
                <a:latin typeface="Futura Hv" pitchFamily="34" charset="0"/>
              </a:rPr>
              <a:t>I&amp;E Costs are 2X that of a 1U server today (more tomorrow)</a:t>
            </a:r>
            <a:endParaRPr lang="en-US" sz="2000" smtClean="0"/>
          </a:p>
          <a:p>
            <a:pPr marL="168275" indent="-168275" eaLnBrk="1" hangingPunct="1">
              <a:lnSpc>
                <a:spcPct val="80000"/>
              </a:lnSpc>
              <a:spcAft>
                <a:spcPts val="600"/>
              </a:spcAft>
              <a:buFontTx/>
              <a:buNone/>
            </a:pPr>
            <a:r>
              <a:rPr lang="en-US" sz="2000" smtClean="0"/>
              <a:t>Energy costs are rising and make things worse </a:t>
            </a:r>
          </a:p>
          <a:p>
            <a:pPr marL="168275" indent="-168275" eaLnBrk="1" hangingPunct="1">
              <a:lnSpc>
                <a:spcPct val="80000"/>
              </a:lnSpc>
              <a:spcAft>
                <a:spcPts val="600"/>
              </a:spcAft>
              <a:buFontTx/>
              <a:buNone/>
            </a:pPr>
            <a:r>
              <a:rPr lang="en-US" sz="2000" smtClean="0">
                <a:solidFill>
                  <a:srgbClr val="F86117"/>
                </a:solidFill>
                <a:latin typeface="Futura Hv" pitchFamily="34" charset="0"/>
              </a:rPr>
              <a:t>It takes as much power to cool as to compute</a:t>
            </a:r>
          </a:p>
        </p:txBody>
      </p:sp>
      <p:pic>
        <p:nvPicPr>
          <p:cNvPr id="18438" name="Picture 2" descr="CFD7"/>
          <p:cNvPicPr>
            <a:picLocks noChangeAspect="1" noChangeArrowheads="1"/>
          </p:cNvPicPr>
          <p:nvPr/>
        </p:nvPicPr>
        <p:blipFill>
          <a:blip r:embed="rId4">
            <a:clrChange>
              <a:clrFrom>
                <a:srgbClr val="000000"/>
              </a:clrFrom>
              <a:clrTo>
                <a:srgbClr val="000000">
                  <a:alpha val="0"/>
                </a:srgbClr>
              </a:clrTo>
            </a:clrChange>
          </a:blip>
          <a:srcRect/>
          <a:stretch>
            <a:fillRect/>
          </a:stretch>
        </p:blipFill>
        <p:spPr bwMode="auto">
          <a:xfrm>
            <a:off x="495300" y="1919288"/>
            <a:ext cx="3379788" cy="2171700"/>
          </a:xfrm>
          <a:prstGeom prst="rect">
            <a:avLst/>
          </a:prstGeom>
          <a:noFill/>
          <a:ln w="9525">
            <a:noFill/>
            <a:miter lim="800000"/>
            <a:headEnd/>
            <a:tailEnd/>
          </a:ln>
        </p:spPr>
      </p:pic>
      <p:sp>
        <p:nvSpPr>
          <p:cNvPr id="18439" name="Rectangle 3"/>
          <p:cNvSpPr>
            <a:spLocks noChangeArrowheads="1"/>
          </p:cNvSpPr>
          <p:nvPr/>
        </p:nvSpPr>
        <p:spPr bwMode="auto">
          <a:xfrm>
            <a:off x="441325" y="1227138"/>
            <a:ext cx="6578600" cy="457200"/>
          </a:xfrm>
          <a:prstGeom prst="rect">
            <a:avLst/>
          </a:prstGeom>
          <a:noFill/>
          <a:ln w="19050">
            <a:noFill/>
            <a:miter lim="800000"/>
            <a:headEnd/>
            <a:tailEnd/>
          </a:ln>
        </p:spPr>
        <p:txBody>
          <a:bodyPr wrap="none">
            <a:spAutoFit/>
          </a:bodyPr>
          <a:lstStyle/>
          <a:p>
            <a:pPr>
              <a:spcBef>
                <a:spcPct val="50000"/>
              </a:spcBef>
            </a:pPr>
            <a:r>
              <a:rPr lang="en-US" sz="2400">
                <a:solidFill>
                  <a:srgbClr val="7B7B79"/>
                </a:solidFill>
                <a:latin typeface="Futura Hv" pitchFamily="34" charset="0"/>
              </a:rPr>
              <a:t>Conflict between scaling IT and energy efficiency</a:t>
            </a:r>
          </a:p>
        </p:txBody>
      </p:sp>
      <p:sp>
        <p:nvSpPr>
          <p:cNvPr id="18440" name="Rectangle 6"/>
          <p:cNvSpPr>
            <a:spLocks noChangeArrowheads="1"/>
          </p:cNvSpPr>
          <p:nvPr/>
        </p:nvSpPr>
        <p:spPr bwMode="auto">
          <a:xfrm>
            <a:off x="538163" y="6191250"/>
            <a:ext cx="8369300" cy="350838"/>
          </a:xfrm>
          <a:prstGeom prst="rect">
            <a:avLst/>
          </a:prstGeom>
          <a:noFill/>
          <a:ln w="9525">
            <a:noFill/>
            <a:miter lim="800000"/>
            <a:headEnd/>
            <a:tailEnd/>
          </a:ln>
        </p:spPr>
        <p:txBody>
          <a:bodyPr>
            <a:spAutoFit/>
          </a:bodyPr>
          <a:lstStyle/>
          <a:p>
            <a:pPr>
              <a:lnSpc>
                <a:spcPct val="90000"/>
              </a:lnSpc>
              <a:tabLst>
                <a:tab pos="457200" algn="l"/>
              </a:tabLst>
            </a:pPr>
            <a:r>
              <a:rPr lang="en-US" sz="900">
                <a:latin typeface="Futura Hv" pitchFamily="34" charset="0"/>
              </a:rPr>
              <a:t>Source:</a:t>
            </a:r>
            <a:r>
              <a:rPr lang="en-US" sz="1000"/>
              <a:t> 	</a:t>
            </a:r>
            <a:r>
              <a:rPr lang="en-US" sz="900"/>
              <a:t>Belady, C., “In the Data Center, Power and Cooling Costs More than IT Equipment it Supports”, Electronics Cooling Magazine (Feb 2007)</a:t>
            </a:r>
          </a:p>
          <a:p>
            <a:pPr>
              <a:lnSpc>
                <a:spcPct val="90000"/>
              </a:lnSpc>
              <a:tabLst>
                <a:tab pos="457200" algn="l"/>
              </a:tabLst>
            </a:pPr>
            <a:r>
              <a:rPr lang="en-US" sz="900"/>
              <a:t>	IT &amp; cooling power &amp; electricity cost of $0.1/kW-hr</a:t>
            </a:r>
          </a:p>
        </p:txBody>
      </p:sp>
      <p:pic>
        <p:nvPicPr>
          <p:cNvPr id="18441" name="Picture 7"/>
          <p:cNvPicPr>
            <a:picLocks noChangeAspect="1" noChangeArrowheads="1"/>
          </p:cNvPicPr>
          <p:nvPr/>
        </p:nvPicPr>
        <p:blipFill>
          <a:blip r:embed="rId5"/>
          <a:srcRect/>
          <a:stretch>
            <a:fillRect/>
          </a:stretch>
        </p:blipFill>
        <p:spPr bwMode="auto">
          <a:xfrm>
            <a:off x="4324350" y="1766888"/>
            <a:ext cx="4602163" cy="2843212"/>
          </a:xfrm>
          <a:prstGeom prst="rect">
            <a:avLst/>
          </a:prstGeom>
          <a:noFill/>
          <a:ln w="9525" algn="ctr">
            <a:noFill/>
            <a:miter lim="800000"/>
            <a:headEnd/>
            <a:tailEnd/>
          </a:ln>
        </p:spPr>
      </p:pic>
      <p:pic>
        <p:nvPicPr>
          <p:cNvPr id="18442" name="Picture 8"/>
          <p:cNvPicPr>
            <a:picLocks noChangeAspect="1" noChangeArrowheads="1"/>
          </p:cNvPicPr>
          <p:nvPr/>
        </p:nvPicPr>
        <p:blipFill>
          <a:blip r:embed="rId6"/>
          <a:srcRect/>
          <a:stretch>
            <a:fillRect/>
          </a:stretch>
        </p:blipFill>
        <p:spPr bwMode="auto">
          <a:xfrm>
            <a:off x="7405688" y="909638"/>
            <a:ext cx="1470025" cy="1060450"/>
          </a:xfrm>
          <a:prstGeom prst="rect">
            <a:avLst/>
          </a:prstGeom>
          <a:noFill/>
          <a:ln w="9525" algn="ctr">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Freeform 2"/>
          <p:cNvSpPr>
            <a:spLocks/>
          </p:cNvSpPr>
          <p:nvPr/>
        </p:nvSpPr>
        <p:spPr bwMode="auto">
          <a:xfrm>
            <a:off x="714375" y="2479675"/>
            <a:ext cx="274638" cy="947738"/>
          </a:xfrm>
          <a:custGeom>
            <a:avLst/>
            <a:gdLst/>
            <a:ahLst/>
            <a:cxnLst>
              <a:cxn ang="0">
                <a:pos x="145" y="684"/>
              </a:cxn>
              <a:cxn ang="0">
                <a:pos x="153" y="292"/>
              </a:cxn>
              <a:cxn ang="0">
                <a:pos x="25" y="348"/>
              </a:cxn>
              <a:cxn ang="0">
                <a:pos x="2" y="0"/>
              </a:cxn>
            </a:cxnLst>
            <a:rect l="0" t="0" r="r" b="b"/>
            <a:pathLst>
              <a:path w="173" h="684">
                <a:moveTo>
                  <a:pt x="145" y="684"/>
                </a:moveTo>
                <a:cubicBezTo>
                  <a:pt x="159" y="516"/>
                  <a:pt x="173" y="348"/>
                  <a:pt x="153" y="292"/>
                </a:cubicBezTo>
                <a:cubicBezTo>
                  <a:pt x="133" y="236"/>
                  <a:pt x="50" y="397"/>
                  <a:pt x="25" y="348"/>
                </a:cubicBezTo>
                <a:cubicBezTo>
                  <a:pt x="0" y="299"/>
                  <a:pt x="7" y="72"/>
                  <a:pt x="2" y="0"/>
                </a:cubicBezTo>
              </a:path>
            </a:pathLst>
          </a:custGeom>
          <a:noFill/>
          <a:ln w="28575">
            <a:solidFill>
              <a:srgbClr val="B01C2E"/>
            </a:solidFill>
            <a:round/>
            <a:headEnd/>
            <a:tailEnd type="triangle" w="med" len="med"/>
          </a:ln>
          <a:effectLst/>
        </p:spPr>
        <p:txBody>
          <a:bodyPr anchor="ctr"/>
          <a:lstStyle/>
          <a:p>
            <a:endParaRPr lang="en-US"/>
          </a:p>
        </p:txBody>
      </p:sp>
      <p:sp>
        <p:nvSpPr>
          <p:cNvPr id="271363" name="Rectangle 3"/>
          <p:cNvSpPr>
            <a:spLocks noGrp="1" noChangeArrowheads="1"/>
          </p:cNvSpPr>
          <p:nvPr>
            <p:ph type="title"/>
          </p:nvPr>
        </p:nvSpPr>
        <p:spPr/>
        <p:txBody>
          <a:bodyPr/>
          <a:lstStyle/>
          <a:p>
            <a:r>
              <a:rPr lang="en-US" smtClean="0"/>
              <a:t>Data center energy requirements—</a:t>
            </a:r>
            <a:br>
              <a:rPr lang="en-US" smtClean="0"/>
            </a:br>
            <a:r>
              <a:rPr lang="en-US" smtClean="0"/>
              <a:t>an idea of the scale of things</a:t>
            </a:r>
          </a:p>
        </p:txBody>
      </p:sp>
      <p:pic>
        <p:nvPicPr>
          <p:cNvPr id="271364" name="Picture 4" descr="63737091999"/>
          <p:cNvPicPr>
            <a:picLocks noChangeAspect="1" noChangeArrowheads="1"/>
          </p:cNvPicPr>
          <p:nvPr/>
        </p:nvPicPr>
        <p:blipFill>
          <a:blip r:embed="rId3"/>
          <a:srcRect/>
          <a:stretch>
            <a:fillRect/>
          </a:stretch>
        </p:blipFill>
        <p:spPr bwMode="auto">
          <a:xfrm>
            <a:off x="552450" y="3275013"/>
            <a:ext cx="746125" cy="796925"/>
          </a:xfrm>
          <a:prstGeom prst="rect">
            <a:avLst/>
          </a:prstGeom>
          <a:noFill/>
        </p:spPr>
      </p:pic>
      <p:pic>
        <p:nvPicPr>
          <p:cNvPr id="271365" name="Picture 5" descr="G5204025052006"/>
          <p:cNvPicPr>
            <a:picLocks noChangeAspect="1" noChangeArrowheads="1"/>
          </p:cNvPicPr>
          <p:nvPr/>
        </p:nvPicPr>
        <p:blipFill>
          <a:blip r:embed="rId4"/>
          <a:srcRect/>
          <a:stretch>
            <a:fillRect/>
          </a:stretch>
        </p:blipFill>
        <p:spPr bwMode="auto">
          <a:xfrm>
            <a:off x="3889375" y="1614488"/>
            <a:ext cx="736600" cy="1906587"/>
          </a:xfrm>
          <a:prstGeom prst="rect">
            <a:avLst/>
          </a:prstGeom>
          <a:noFill/>
        </p:spPr>
      </p:pic>
      <p:pic>
        <p:nvPicPr>
          <p:cNvPr id="271366" name="Picture 6" descr="crac"/>
          <p:cNvPicPr>
            <a:picLocks noChangeAspect="1" noChangeArrowheads="1"/>
          </p:cNvPicPr>
          <p:nvPr/>
        </p:nvPicPr>
        <p:blipFill>
          <a:blip r:embed="rId5"/>
          <a:srcRect/>
          <a:stretch>
            <a:fillRect/>
          </a:stretch>
        </p:blipFill>
        <p:spPr bwMode="auto">
          <a:xfrm>
            <a:off x="5146675" y="1476375"/>
            <a:ext cx="1468438" cy="1592263"/>
          </a:xfrm>
          <a:prstGeom prst="rect">
            <a:avLst/>
          </a:prstGeom>
          <a:noFill/>
        </p:spPr>
      </p:pic>
      <p:sp>
        <p:nvSpPr>
          <p:cNvPr id="271367" name="Rectangle 7"/>
          <p:cNvSpPr>
            <a:spLocks noChangeArrowheads="1"/>
          </p:cNvSpPr>
          <p:nvPr/>
        </p:nvSpPr>
        <p:spPr bwMode="auto">
          <a:xfrm>
            <a:off x="528638" y="4165600"/>
            <a:ext cx="2562225" cy="347663"/>
          </a:xfrm>
          <a:prstGeom prst="rect">
            <a:avLst/>
          </a:prstGeom>
          <a:solidFill>
            <a:srgbClr val="358F68"/>
          </a:solidFill>
          <a:ln w="25400">
            <a:noFill/>
            <a:miter lim="800000"/>
            <a:headEnd/>
            <a:tailEnd/>
          </a:ln>
          <a:effectLst/>
        </p:spPr>
        <p:txBody>
          <a:bodyPr tIns="91440" bIns="91440" anchor="ctr">
            <a:spAutoFit/>
          </a:bodyPr>
          <a:lstStyle/>
          <a:p>
            <a:endParaRPr lang="en-US"/>
          </a:p>
        </p:txBody>
      </p:sp>
      <p:sp>
        <p:nvSpPr>
          <p:cNvPr id="271368" name="Rectangle 8"/>
          <p:cNvSpPr>
            <a:spLocks noChangeArrowheads="1"/>
          </p:cNvSpPr>
          <p:nvPr/>
        </p:nvSpPr>
        <p:spPr bwMode="auto">
          <a:xfrm>
            <a:off x="3092450" y="4165600"/>
            <a:ext cx="3913188" cy="347663"/>
          </a:xfrm>
          <a:prstGeom prst="rect">
            <a:avLst/>
          </a:prstGeom>
          <a:solidFill>
            <a:srgbClr val="004874"/>
          </a:solidFill>
          <a:ln w="25400">
            <a:noFill/>
            <a:miter lim="800000"/>
            <a:headEnd/>
            <a:tailEnd/>
          </a:ln>
          <a:effectLst/>
        </p:spPr>
        <p:txBody>
          <a:bodyPr tIns="91440" bIns="91440" anchor="ctr">
            <a:spAutoFit/>
          </a:bodyPr>
          <a:lstStyle/>
          <a:p>
            <a:endParaRPr lang="en-US"/>
          </a:p>
        </p:txBody>
      </p:sp>
      <p:sp>
        <p:nvSpPr>
          <p:cNvPr id="271369" name="Rectangle 9"/>
          <p:cNvSpPr>
            <a:spLocks noChangeArrowheads="1"/>
          </p:cNvSpPr>
          <p:nvPr/>
        </p:nvSpPr>
        <p:spPr bwMode="auto">
          <a:xfrm>
            <a:off x="7004050" y="4165600"/>
            <a:ext cx="1887538" cy="347663"/>
          </a:xfrm>
          <a:prstGeom prst="rect">
            <a:avLst/>
          </a:prstGeom>
          <a:solidFill>
            <a:srgbClr val="B01C2E"/>
          </a:solidFill>
          <a:ln w="25400">
            <a:noFill/>
            <a:miter lim="800000"/>
            <a:headEnd/>
            <a:tailEnd/>
          </a:ln>
          <a:effectLst/>
        </p:spPr>
        <p:txBody>
          <a:bodyPr tIns="91440" bIns="91440" anchor="ctr">
            <a:spAutoFit/>
          </a:bodyPr>
          <a:lstStyle/>
          <a:p>
            <a:endParaRPr lang="en-US"/>
          </a:p>
        </p:txBody>
      </p:sp>
      <p:sp>
        <p:nvSpPr>
          <p:cNvPr id="271370" name="Rectangle 10"/>
          <p:cNvSpPr>
            <a:spLocks noChangeArrowheads="1"/>
          </p:cNvSpPr>
          <p:nvPr/>
        </p:nvSpPr>
        <p:spPr bwMode="auto">
          <a:xfrm>
            <a:off x="692150" y="4202113"/>
            <a:ext cx="533400" cy="274637"/>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60 W</a:t>
            </a:r>
          </a:p>
        </p:txBody>
      </p:sp>
      <p:sp>
        <p:nvSpPr>
          <p:cNvPr id="271371" name="Rectangle 11"/>
          <p:cNvSpPr>
            <a:spLocks noChangeArrowheads="1"/>
          </p:cNvSpPr>
          <p:nvPr/>
        </p:nvSpPr>
        <p:spPr bwMode="auto">
          <a:xfrm>
            <a:off x="2105025" y="4202113"/>
            <a:ext cx="660400" cy="274637"/>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500 W</a:t>
            </a:r>
          </a:p>
        </p:txBody>
      </p:sp>
      <p:sp>
        <p:nvSpPr>
          <p:cNvPr id="271372" name="Rectangle 12"/>
          <p:cNvSpPr>
            <a:spLocks noChangeArrowheads="1"/>
          </p:cNvSpPr>
          <p:nvPr/>
        </p:nvSpPr>
        <p:spPr bwMode="auto">
          <a:xfrm>
            <a:off x="3913188" y="4202113"/>
            <a:ext cx="685800" cy="274637"/>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12 KW</a:t>
            </a:r>
          </a:p>
        </p:txBody>
      </p:sp>
      <p:sp>
        <p:nvSpPr>
          <p:cNvPr id="271373" name="Rectangle 13"/>
          <p:cNvSpPr>
            <a:spLocks noChangeArrowheads="1"/>
          </p:cNvSpPr>
          <p:nvPr/>
        </p:nvSpPr>
        <p:spPr bwMode="auto">
          <a:xfrm>
            <a:off x="5364163" y="4202113"/>
            <a:ext cx="1143000" cy="274637"/>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10 - 15 KW</a:t>
            </a:r>
          </a:p>
        </p:txBody>
      </p:sp>
      <p:sp>
        <p:nvSpPr>
          <p:cNvPr id="271374" name="Rectangle 14"/>
          <p:cNvSpPr>
            <a:spLocks noChangeArrowheads="1"/>
          </p:cNvSpPr>
          <p:nvPr/>
        </p:nvSpPr>
        <p:spPr bwMode="auto">
          <a:xfrm>
            <a:off x="7626350" y="4202113"/>
            <a:ext cx="679450" cy="274637"/>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1 MW </a:t>
            </a:r>
          </a:p>
        </p:txBody>
      </p:sp>
      <p:sp>
        <p:nvSpPr>
          <p:cNvPr id="271375" name="AutoShape 15"/>
          <p:cNvSpPr>
            <a:spLocks noChangeArrowheads="1"/>
          </p:cNvSpPr>
          <p:nvPr/>
        </p:nvSpPr>
        <p:spPr bwMode="auto">
          <a:xfrm>
            <a:off x="2992438" y="4214813"/>
            <a:ext cx="317500" cy="249237"/>
          </a:xfrm>
          <a:prstGeom prst="rightArrow">
            <a:avLst>
              <a:gd name="adj1" fmla="val 65602"/>
              <a:gd name="adj2" fmla="val 64331"/>
            </a:avLst>
          </a:prstGeom>
          <a:solidFill>
            <a:schemeClr val="bg1"/>
          </a:solidFill>
          <a:ln w="9525">
            <a:noFill/>
            <a:miter lim="800000"/>
            <a:headEnd/>
            <a:tailEnd/>
          </a:ln>
          <a:effectLst/>
        </p:spPr>
        <p:txBody>
          <a:bodyPr wrap="none" anchor="ctr"/>
          <a:lstStyle/>
          <a:p>
            <a:endParaRPr lang="en-US"/>
          </a:p>
        </p:txBody>
      </p:sp>
      <p:sp>
        <p:nvSpPr>
          <p:cNvPr id="271376" name="AutoShape 16"/>
          <p:cNvSpPr>
            <a:spLocks noChangeArrowheads="1"/>
          </p:cNvSpPr>
          <p:nvPr/>
        </p:nvSpPr>
        <p:spPr bwMode="auto">
          <a:xfrm>
            <a:off x="6902450" y="4214813"/>
            <a:ext cx="317500" cy="249237"/>
          </a:xfrm>
          <a:prstGeom prst="rightArrow">
            <a:avLst>
              <a:gd name="adj1" fmla="val 65602"/>
              <a:gd name="adj2" fmla="val 64331"/>
            </a:avLst>
          </a:prstGeom>
          <a:solidFill>
            <a:schemeClr val="bg1"/>
          </a:solidFill>
          <a:ln w="9525">
            <a:noFill/>
            <a:miter lim="800000"/>
            <a:headEnd/>
            <a:tailEnd/>
          </a:ln>
          <a:effectLst/>
        </p:spPr>
        <p:txBody>
          <a:bodyPr wrap="none" anchor="ctr"/>
          <a:lstStyle/>
          <a:p>
            <a:endParaRPr lang="en-US"/>
          </a:p>
        </p:txBody>
      </p:sp>
      <p:sp>
        <p:nvSpPr>
          <p:cNvPr id="271377" name="Rectangle 17"/>
          <p:cNvSpPr>
            <a:spLocks noChangeArrowheads="1"/>
          </p:cNvSpPr>
          <p:nvPr/>
        </p:nvSpPr>
        <p:spPr bwMode="auto">
          <a:xfrm>
            <a:off x="2674938" y="4830763"/>
            <a:ext cx="6234112" cy="1630362"/>
          </a:xfrm>
          <a:prstGeom prst="rect">
            <a:avLst/>
          </a:prstGeom>
          <a:solidFill>
            <a:srgbClr val="CBC9BD">
              <a:alpha val="50000"/>
            </a:srgbClr>
          </a:solidFill>
          <a:ln w="9525">
            <a:noFill/>
            <a:miter lim="800000"/>
            <a:headEnd/>
            <a:tailEnd/>
          </a:ln>
          <a:effectLst/>
        </p:spPr>
        <p:txBody>
          <a:bodyPr anchor="ctr">
            <a:spAutoFit/>
          </a:bodyPr>
          <a:lstStyle/>
          <a:p>
            <a:endParaRPr lang="en-US"/>
          </a:p>
        </p:txBody>
      </p:sp>
      <p:sp>
        <p:nvSpPr>
          <p:cNvPr id="271378" name="Text Box 18"/>
          <p:cNvSpPr txBox="1">
            <a:spLocks noChangeArrowheads="1"/>
          </p:cNvSpPr>
          <p:nvPr/>
        </p:nvSpPr>
        <p:spPr bwMode="auto">
          <a:xfrm>
            <a:off x="2670175" y="4989513"/>
            <a:ext cx="6473825" cy="1700212"/>
          </a:xfrm>
          <a:prstGeom prst="rect">
            <a:avLst/>
          </a:prstGeom>
          <a:noFill/>
          <a:ln w="9525">
            <a:noFill/>
            <a:miter lim="800000"/>
            <a:headEnd/>
            <a:tailEnd/>
          </a:ln>
          <a:effectLst/>
        </p:spPr>
        <p:txBody>
          <a:bodyPr anchor="ctr">
            <a:spAutoFit/>
          </a:bodyPr>
          <a:lstStyle/>
          <a:p>
            <a:pPr marL="173038" indent="-173038">
              <a:lnSpc>
                <a:spcPct val="90000"/>
              </a:lnSpc>
              <a:spcBef>
                <a:spcPct val="35000"/>
              </a:spcBef>
              <a:buClr>
                <a:srgbClr val="ABA69F"/>
              </a:buClr>
              <a:buSzPct val="80000"/>
            </a:pPr>
            <a:r>
              <a:rPr lang="en-US" sz="1700"/>
              <a:t>EXAMPLE: 1 rack filled with 24, 4P servers uses 12KW</a:t>
            </a:r>
          </a:p>
          <a:p>
            <a:pPr marL="173038" indent="-173038">
              <a:lnSpc>
                <a:spcPct val="90000"/>
              </a:lnSpc>
              <a:spcBef>
                <a:spcPct val="35000"/>
              </a:spcBef>
              <a:buClr>
                <a:srgbClr val="ABA69F"/>
              </a:buClr>
              <a:buSzPct val="80000"/>
            </a:pPr>
            <a:r>
              <a:rPr lang="en-US" sz="1700"/>
              <a:t>100 Racks @ power- 12 KW + cooling- 12 KW = 2,400 KW, </a:t>
            </a:r>
          </a:p>
          <a:p>
            <a:pPr marL="173038" indent="-173038">
              <a:lnSpc>
                <a:spcPct val="90000"/>
              </a:lnSpc>
              <a:spcBef>
                <a:spcPct val="35000"/>
              </a:spcBef>
              <a:buClr>
                <a:srgbClr val="ABA69F"/>
              </a:buClr>
              <a:buSzPct val="80000"/>
            </a:pPr>
            <a:r>
              <a:rPr lang="en-US" sz="1700"/>
              <a:t>Cost: @ 0.15 KWHr. = </a:t>
            </a:r>
            <a:r>
              <a:rPr lang="en-US" sz="1900"/>
              <a:t>$3M per year (8,760 Hrs)</a:t>
            </a:r>
          </a:p>
          <a:p>
            <a:pPr marL="173038" indent="-173038">
              <a:lnSpc>
                <a:spcPct val="90000"/>
              </a:lnSpc>
              <a:spcBef>
                <a:spcPct val="35000"/>
              </a:spcBef>
              <a:buClr>
                <a:srgbClr val="ABA69F"/>
              </a:buClr>
              <a:buSzPct val="80000"/>
            </a:pPr>
            <a:r>
              <a:rPr lang="en-US" sz="1900"/>
              <a:t>Total consumption is 20MWHrs </a:t>
            </a:r>
          </a:p>
          <a:p>
            <a:pPr marL="173038" indent="-173038">
              <a:lnSpc>
                <a:spcPct val="90000"/>
              </a:lnSpc>
              <a:spcBef>
                <a:spcPct val="35000"/>
              </a:spcBef>
              <a:buClr>
                <a:srgbClr val="ABA69F"/>
              </a:buClr>
              <a:buSzPct val="80000"/>
            </a:pPr>
            <a:r>
              <a:rPr lang="en-US" sz="1000"/>
              <a:t>Note: power/cooling energy depends on applications, workloads, environment, climate, energy costs, etc…. All assumptions are provided as an example only</a:t>
            </a:r>
          </a:p>
        </p:txBody>
      </p:sp>
      <p:sp>
        <p:nvSpPr>
          <p:cNvPr id="271379" name="Rectangle 19"/>
          <p:cNvSpPr>
            <a:spLocks noChangeArrowheads="1"/>
          </p:cNvSpPr>
          <p:nvPr/>
        </p:nvSpPr>
        <p:spPr bwMode="auto">
          <a:xfrm>
            <a:off x="528638" y="4845050"/>
            <a:ext cx="2152650" cy="1622425"/>
          </a:xfrm>
          <a:prstGeom prst="rect">
            <a:avLst/>
          </a:prstGeom>
          <a:solidFill>
            <a:srgbClr val="B01C2E"/>
          </a:solidFill>
          <a:ln w="25400">
            <a:noFill/>
            <a:miter lim="800000"/>
            <a:headEnd/>
            <a:tailEnd/>
          </a:ln>
          <a:effectLst/>
        </p:spPr>
        <p:txBody>
          <a:bodyPr tIns="91440" bIns="91440" anchor="ctr">
            <a:spAutoFit/>
          </a:bodyPr>
          <a:lstStyle/>
          <a:p>
            <a:endParaRPr lang="en-US"/>
          </a:p>
        </p:txBody>
      </p:sp>
      <p:sp>
        <p:nvSpPr>
          <p:cNvPr id="271380" name="Text Box 20"/>
          <p:cNvSpPr txBox="1">
            <a:spLocks noChangeArrowheads="1"/>
          </p:cNvSpPr>
          <p:nvPr/>
        </p:nvSpPr>
        <p:spPr bwMode="auto">
          <a:xfrm>
            <a:off x="569913" y="4930775"/>
            <a:ext cx="1976437" cy="1336675"/>
          </a:xfrm>
          <a:prstGeom prst="rect">
            <a:avLst/>
          </a:prstGeom>
          <a:noFill/>
          <a:ln w="25400">
            <a:noFill/>
            <a:miter lim="800000"/>
            <a:headEnd/>
            <a:tailEnd/>
          </a:ln>
          <a:effectLst/>
        </p:spPr>
        <p:txBody>
          <a:bodyPr tIns="91440" bIns="91440" anchor="ctr">
            <a:spAutoFit/>
          </a:bodyPr>
          <a:lstStyle/>
          <a:p>
            <a:pPr algn="ctr">
              <a:lnSpc>
                <a:spcPct val="105000"/>
              </a:lnSpc>
              <a:spcBef>
                <a:spcPct val="55000"/>
              </a:spcBef>
            </a:pPr>
            <a:r>
              <a:rPr lang="en-US" sz="2400">
                <a:solidFill>
                  <a:schemeClr val="bg1"/>
                </a:solidFill>
                <a:latin typeface="Futura Hv" pitchFamily="34" charset="0"/>
              </a:rPr>
              <a:t>Calculate your energy consumption</a:t>
            </a:r>
          </a:p>
        </p:txBody>
      </p:sp>
      <p:grpSp>
        <p:nvGrpSpPr>
          <p:cNvPr id="271381" name="Group 21"/>
          <p:cNvGrpSpPr>
            <a:grpSpLocks/>
          </p:cNvGrpSpPr>
          <p:nvPr/>
        </p:nvGrpSpPr>
        <p:grpSpPr bwMode="auto">
          <a:xfrm>
            <a:off x="6902450" y="1042988"/>
            <a:ext cx="1962150" cy="1312862"/>
            <a:chOff x="4362" y="1718"/>
            <a:chExt cx="1222" cy="818"/>
          </a:xfrm>
        </p:grpSpPr>
        <p:sp>
          <p:nvSpPr>
            <p:cNvPr id="271382" name="Freeform 22"/>
            <p:cNvSpPr>
              <a:spLocks/>
            </p:cNvSpPr>
            <p:nvPr/>
          </p:nvSpPr>
          <p:spPr bwMode="auto">
            <a:xfrm rot="3321388" flipH="1">
              <a:off x="4949" y="1557"/>
              <a:ext cx="129" cy="452"/>
            </a:xfrm>
            <a:custGeom>
              <a:avLst/>
              <a:gdLst/>
              <a:ahLst/>
              <a:cxnLst>
                <a:cxn ang="0">
                  <a:pos x="145" y="684"/>
                </a:cxn>
                <a:cxn ang="0">
                  <a:pos x="153" y="292"/>
                </a:cxn>
                <a:cxn ang="0">
                  <a:pos x="25" y="348"/>
                </a:cxn>
                <a:cxn ang="0">
                  <a:pos x="2" y="0"/>
                </a:cxn>
              </a:cxnLst>
              <a:rect l="0" t="0" r="r" b="b"/>
              <a:pathLst>
                <a:path w="173" h="684">
                  <a:moveTo>
                    <a:pt x="145" y="684"/>
                  </a:moveTo>
                  <a:cubicBezTo>
                    <a:pt x="159" y="516"/>
                    <a:pt x="173" y="348"/>
                    <a:pt x="153" y="292"/>
                  </a:cubicBezTo>
                  <a:cubicBezTo>
                    <a:pt x="133" y="236"/>
                    <a:pt x="50" y="397"/>
                    <a:pt x="25" y="348"/>
                  </a:cubicBezTo>
                  <a:cubicBezTo>
                    <a:pt x="0" y="299"/>
                    <a:pt x="7" y="72"/>
                    <a:pt x="2" y="0"/>
                  </a:cubicBezTo>
                </a:path>
              </a:pathLst>
            </a:custGeom>
            <a:noFill/>
            <a:ln w="19050">
              <a:solidFill>
                <a:srgbClr val="B01C2E"/>
              </a:solidFill>
              <a:round/>
              <a:headEnd/>
              <a:tailEnd type="triangle" w="med" len="med"/>
            </a:ln>
            <a:effectLst/>
          </p:spPr>
          <p:txBody>
            <a:bodyPr anchor="ctr"/>
            <a:lstStyle/>
            <a:p>
              <a:endParaRPr lang="en-US"/>
            </a:p>
          </p:txBody>
        </p:sp>
        <p:sp>
          <p:nvSpPr>
            <p:cNvPr id="271383" name="Rectangle 23"/>
            <p:cNvSpPr>
              <a:spLocks noChangeArrowheads="1"/>
            </p:cNvSpPr>
            <p:nvPr/>
          </p:nvSpPr>
          <p:spPr bwMode="auto">
            <a:xfrm>
              <a:off x="4477" y="2280"/>
              <a:ext cx="120" cy="179"/>
            </a:xfrm>
            <a:prstGeom prst="rect">
              <a:avLst/>
            </a:prstGeom>
            <a:noFill/>
            <a:ln w="19050">
              <a:solidFill>
                <a:schemeClr val="tx1"/>
              </a:solidFill>
              <a:miter lim="800000"/>
              <a:headEnd/>
              <a:tailEnd/>
            </a:ln>
            <a:effectLst/>
          </p:spPr>
          <p:txBody>
            <a:bodyPr wrap="none" anchor="ctr"/>
            <a:lstStyle/>
            <a:p>
              <a:endParaRPr lang="en-US"/>
            </a:p>
          </p:txBody>
        </p:sp>
        <p:sp>
          <p:nvSpPr>
            <p:cNvPr id="271384" name="Rectangle 24"/>
            <p:cNvSpPr>
              <a:spLocks noChangeArrowheads="1"/>
            </p:cNvSpPr>
            <p:nvPr/>
          </p:nvSpPr>
          <p:spPr bwMode="auto">
            <a:xfrm>
              <a:off x="4691" y="2280"/>
              <a:ext cx="119" cy="179"/>
            </a:xfrm>
            <a:prstGeom prst="rect">
              <a:avLst/>
            </a:prstGeom>
            <a:noFill/>
            <a:ln w="19050">
              <a:solidFill>
                <a:schemeClr val="tx1"/>
              </a:solidFill>
              <a:miter lim="800000"/>
              <a:headEnd/>
              <a:tailEnd/>
            </a:ln>
            <a:effectLst/>
          </p:spPr>
          <p:txBody>
            <a:bodyPr wrap="none" anchor="ctr"/>
            <a:lstStyle/>
            <a:p>
              <a:endParaRPr lang="en-US"/>
            </a:p>
          </p:txBody>
        </p:sp>
        <p:sp>
          <p:nvSpPr>
            <p:cNvPr id="271385" name="Rectangle 25"/>
            <p:cNvSpPr>
              <a:spLocks noChangeArrowheads="1"/>
            </p:cNvSpPr>
            <p:nvPr/>
          </p:nvSpPr>
          <p:spPr bwMode="auto">
            <a:xfrm>
              <a:off x="4904" y="2280"/>
              <a:ext cx="119" cy="179"/>
            </a:xfrm>
            <a:prstGeom prst="rect">
              <a:avLst/>
            </a:prstGeom>
            <a:noFill/>
            <a:ln w="19050">
              <a:solidFill>
                <a:schemeClr val="tx1"/>
              </a:solidFill>
              <a:miter lim="800000"/>
              <a:headEnd/>
              <a:tailEnd/>
            </a:ln>
            <a:effectLst/>
          </p:spPr>
          <p:txBody>
            <a:bodyPr wrap="none" anchor="ctr"/>
            <a:lstStyle/>
            <a:p>
              <a:endParaRPr lang="en-US"/>
            </a:p>
          </p:txBody>
        </p:sp>
        <p:sp>
          <p:nvSpPr>
            <p:cNvPr id="271386" name="Rectangle 26"/>
            <p:cNvSpPr>
              <a:spLocks noChangeArrowheads="1"/>
            </p:cNvSpPr>
            <p:nvPr/>
          </p:nvSpPr>
          <p:spPr bwMode="auto">
            <a:xfrm>
              <a:off x="5187" y="2296"/>
              <a:ext cx="196" cy="163"/>
            </a:xfrm>
            <a:prstGeom prst="rect">
              <a:avLst/>
            </a:prstGeom>
            <a:noFill/>
            <a:ln w="19050">
              <a:solidFill>
                <a:schemeClr val="tx1"/>
              </a:solidFill>
              <a:miter lim="800000"/>
              <a:headEnd/>
              <a:tailEnd/>
            </a:ln>
            <a:effectLst/>
          </p:spPr>
          <p:txBody>
            <a:bodyPr wrap="none" anchor="ctr"/>
            <a:lstStyle/>
            <a:p>
              <a:endParaRPr lang="en-US"/>
            </a:p>
          </p:txBody>
        </p:sp>
        <p:sp>
          <p:nvSpPr>
            <p:cNvPr id="271387" name="Rectangle 27"/>
            <p:cNvSpPr>
              <a:spLocks noChangeArrowheads="1"/>
            </p:cNvSpPr>
            <p:nvPr/>
          </p:nvSpPr>
          <p:spPr bwMode="auto">
            <a:xfrm>
              <a:off x="4362" y="2063"/>
              <a:ext cx="1021" cy="473"/>
            </a:xfrm>
            <a:prstGeom prst="rect">
              <a:avLst/>
            </a:prstGeom>
            <a:noFill/>
            <a:ln w="19050">
              <a:solidFill>
                <a:schemeClr val="tx1"/>
              </a:solidFill>
              <a:miter lim="800000"/>
              <a:headEnd/>
              <a:tailEnd/>
            </a:ln>
            <a:effectLst/>
          </p:spPr>
          <p:txBody>
            <a:bodyPr wrap="none" anchor="ctr"/>
            <a:lstStyle/>
            <a:p>
              <a:endParaRPr lang="en-US"/>
            </a:p>
          </p:txBody>
        </p:sp>
        <p:sp>
          <p:nvSpPr>
            <p:cNvPr id="271388" name="Rectangle 28"/>
            <p:cNvSpPr>
              <a:spLocks noChangeArrowheads="1"/>
            </p:cNvSpPr>
            <p:nvPr/>
          </p:nvSpPr>
          <p:spPr bwMode="auto">
            <a:xfrm>
              <a:off x="4641" y="1874"/>
              <a:ext cx="471" cy="131"/>
            </a:xfrm>
            <a:prstGeom prst="rect">
              <a:avLst/>
            </a:prstGeom>
            <a:noFill/>
            <a:ln w="19050">
              <a:solidFill>
                <a:schemeClr val="tx1"/>
              </a:solidFill>
              <a:miter lim="800000"/>
              <a:headEnd/>
              <a:tailEnd/>
            </a:ln>
            <a:effectLst/>
          </p:spPr>
          <p:txBody>
            <a:bodyPr wrap="none" anchor="ctr"/>
            <a:lstStyle/>
            <a:p>
              <a:endParaRPr lang="en-US"/>
            </a:p>
          </p:txBody>
        </p:sp>
        <p:sp>
          <p:nvSpPr>
            <p:cNvPr id="271389" name="Line 29"/>
            <p:cNvSpPr>
              <a:spLocks noChangeShapeType="1"/>
            </p:cNvSpPr>
            <p:nvPr/>
          </p:nvSpPr>
          <p:spPr bwMode="auto">
            <a:xfrm flipV="1">
              <a:off x="4614" y="2004"/>
              <a:ext cx="83" cy="59"/>
            </a:xfrm>
            <a:prstGeom prst="line">
              <a:avLst/>
            </a:prstGeom>
            <a:noFill/>
            <a:ln w="19050">
              <a:solidFill>
                <a:schemeClr val="tx1"/>
              </a:solidFill>
              <a:round/>
              <a:headEnd/>
              <a:tailEnd/>
            </a:ln>
            <a:effectLst/>
          </p:spPr>
          <p:txBody>
            <a:bodyPr/>
            <a:lstStyle/>
            <a:p>
              <a:endParaRPr lang="en-US"/>
            </a:p>
          </p:txBody>
        </p:sp>
        <p:sp>
          <p:nvSpPr>
            <p:cNvPr id="271390" name="Line 30"/>
            <p:cNvSpPr>
              <a:spLocks noChangeShapeType="1"/>
            </p:cNvSpPr>
            <p:nvPr/>
          </p:nvSpPr>
          <p:spPr bwMode="auto">
            <a:xfrm flipH="1" flipV="1">
              <a:off x="5057" y="2004"/>
              <a:ext cx="75" cy="60"/>
            </a:xfrm>
            <a:prstGeom prst="line">
              <a:avLst/>
            </a:prstGeom>
            <a:noFill/>
            <a:ln w="19050">
              <a:solidFill>
                <a:schemeClr val="tx1"/>
              </a:solidFill>
              <a:round/>
              <a:headEnd/>
              <a:tailEnd/>
            </a:ln>
            <a:effectLst/>
          </p:spPr>
          <p:txBody>
            <a:bodyPr/>
            <a:lstStyle/>
            <a:p>
              <a:endParaRPr lang="en-US"/>
            </a:p>
          </p:txBody>
        </p:sp>
        <p:sp>
          <p:nvSpPr>
            <p:cNvPr id="271391" name="Line 31"/>
            <p:cNvSpPr>
              <a:spLocks noChangeShapeType="1"/>
            </p:cNvSpPr>
            <p:nvPr/>
          </p:nvSpPr>
          <p:spPr bwMode="auto">
            <a:xfrm>
              <a:off x="4368" y="2460"/>
              <a:ext cx="1012" cy="0"/>
            </a:xfrm>
            <a:prstGeom prst="line">
              <a:avLst/>
            </a:prstGeom>
            <a:noFill/>
            <a:ln w="19050">
              <a:solidFill>
                <a:schemeClr val="tx1"/>
              </a:solidFill>
              <a:round/>
              <a:headEnd/>
              <a:tailEnd/>
            </a:ln>
            <a:effectLst/>
          </p:spPr>
          <p:txBody>
            <a:bodyPr/>
            <a:lstStyle/>
            <a:p>
              <a:endParaRPr lang="en-US"/>
            </a:p>
          </p:txBody>
        </p:sp>
        <p:sp>
          <p:nvSpPr>
            <p:cNvPr id="271392" name="Freeform 32"/>
            <p:cNvSpPr>
              <a:spLocks/>
            </p:cNvSpPr>
            <p:nvPr/>
          </p:nvSpPr>
          <p:spPr bwMode="auto">
            <a:xfrm>
              <a:off x="5184" y="2351"/>
              <a:ext cx="195" cy="61"/>
            </a:xfrm>
            <a:custGeom>
              <a:avLst/>
              <a:gdLst/>
              <a:ahLst/>
              <a:cxnLst>
                <a:cxn ang="0">
                  <a:pos x="262" y="81"/>
                </a:cxn>
                <a:cxn ang="0">
                  <a:pos x="124" y="0"/>
                </a:cxn>
                <a:cxn ang="0">
                  <a:pos x="0" y="81"/>
                </a:cxn>
              </a:cxnLst>
              <a:rect l="0" t="0" r="r" b="b"/>
              <a:pathLst>
                <a:path w="262" h="81">
                  <a:moveTo>
                    <a:pt x="262" y="81"/>
                  </a:moveTo>
                  <a:lnTo>
                    <a:pt x="124" y="0"/>
                  </a:lnTo>
                  <a:lnTo>
                    <a:pt x="0" y="81"/>
                  </a:lnTo>
                </a:path>
              </a:pathLst>
            </a:custGeom>
            <a:noFill/>
            <a:ln w="19050">
              <a:solidFill>
                <a:schemeClr val="tx1"/>
              </a:solidFill>
              <a:round/>
              <a:headEnd/>
              <a:tailEnd/>
            </a:ln>
            <a:effectLst/>
          </p:spPr>
          <p:txBody>
            <a:bodyPr/>
            <a:lstStyle/>
            <a:p>
              <a:endParaRPr lang="en-US"/>
            </a:p>
          </p:txBody>
        </p:sp>
        <p:sp>
          <p:nvSpPr>
            <p:cNvPr id="271393" name="Freeform 33"/>
            <p:cNvSpPr>
              <a:spLocks/>
            </p:cNvSpPr>
            <p:nvPr/>
          </p:nvSpPr>
          <p:spPr bwMode="auto">
            <a:xfrm>
              <a:off x="5117" y="1911"/>
              <a:ext cx="467" cy="516"/>
            </a:xfrm>
            <a:custGeom>
              <a:avLst/>
              <a:gdLst/>
              <a:ahLst/>
              <a:cxnLst>
                <a:cxn ang="0">
                  <a:pos x="0" y="0"/>
                </a:cxn>
                <a:cxn ang="0">
                  <a:pos x="627" y="0"/>
                </a:cxn>
                <a:cxn ang="0">
                  <a:pos x="627" y="693"/>
                </a:cxn>
                <a:cxn ang="0">
                  <a:pos x="364" y="693"/>
                </a:cxn>
              </a:cxnLst>
              <a:rect l="0" t="0" r="r" b="b"/>
              <a:pathLst>
                <a:path w="627" h="693">
                  <a:moveTo>
                    <a:pt x="0" y="0"/>
                  </a:moveTo>
                  <a:lnTo>
                    <a:pt x="627" y="0"/>
                  </a:lnTo>
                  <a:lnTo>
                    <a:pt x="627" y="693"/>
                  </a:lnTo>
                  <a:lnTo>
                    <a:pt x="364" y="693"/>
                  </a:lnTo>
                </a:path>
              </a:pathLst>
            </a:custGeom>
            <a:noFill/>
            <a:ln w="19050">
              <a:solidFill>
                <a:srgbClr val="B01C2E"/>
              </a:solidFill>
              <a:round/>
              <a:headEnd type="triangle" w="med" len="med"/>
              <a:tailEnd/>
            </a:ln>
            <a:effectLst/>
          </p:spPr>
          <p:txBody>
            <a:bodyPr/>
            <a:lstStyle/>
            <a:p>
              <a:endParaRPr lang="en-US"/>
            </a:p>
          </p:txBody>
        </p:sp>
        <p:sp>
          <p:nvSpPr>
            <p:cNvPr id="271394" name="Freeform 34"/>
            <p:cNvSpPr>
              <a:spLocks/>
            </p:cNvSpPr>
            <p:nvPr/>
          </p:nvSpPr>
          <p:spPr bwMode="auto">
            <a:xfrm>
              <a:off x="5114" y="1971"/>
              <a:ext cx="369" cy="385"/>
            </a:xfrm>
            <a:custGeom>
              <a:avLst/>
              <a:gdLst/>
              <a:ahLst/>
              <a:cxnLst>
                <a:cxn ang="0">
                  <a:pos x="0" y="0"/>
                </a:cxn>
                <a:cxn ang="0">
                  <a:pos x="496" y="0"/>
                </a:cxn>
                <a:cxn ang="0">
                  <a:pos x="496" y="517"/>
                </a:cxn>
                <a:cxn ang="0">
                  <a:pos x="379" y="517"/>
                </a:cxn>
              </a:cxnLst>
              <a:rect l="0" t="0" r="r" b="b"/>
              <a:pathLst>
                <a:path w="496" h="517">
                  <a:moveTo>
                    <a:pt x="0" y="0"/>
                  </a:moveTo>
                  <a:lnTo>
                    <a:pt x="496" y="0"/>
                  </a:lnTo>
                  <a:lnTo>
                    <a:pt x="496" y="517"/>
                  </a:lnTo>
                  <a:lnTo>
                    <a:pt x="379" y="517"/>
                  </a:lnTo>
                </a:path>
              </a:pathLst>
            </a:custGeom>
            <a:noFill/>
            <a:ln w="19050">
              <a:solidFill>
                <a:srgbClr val="0071B4"/>
              </a:solidFill>
              <a:round/>
              <a:headEnd/>
              <a:tailEnd type="triangle" w="med" len="med"/>
            </a:ln>
            <a:effectLst/>
          </p:spPr>
          <p:txBody>
            <a:bodyPr/>
            <a:lstStyle/>
            <a:p>
              <a:endParaRPr lang="en-US"/>
            </a:p>
          </p:txBody>
        </p:sp>
        <p:sp>
          <p:nvSpPr>
            <p:cNvPr id="271395" name="Arc 35"/>
            <p:cNvSpPr>
              <a:spLocks/>
            </p:cNvSpPr>
            <p:nvPr/>
          </p:nvSpPr>
          <p:spPr bwMode="auto">
            <a:xfrm rot="-2916832">
              <a:off x="4504" y="2103"/>
              <a:ext cx="202" cy="244"/>
            </a:xfrm>
            <a:custGeom>
              <a:avLst/>
              <a:gdLst>
                <a:gd name="G0" fmla="+- 0 0 0"/>
                <a:gd name="G1" fmla="+- 21530 0 0"/>
                <a:gd name="G2" fmla="+- 21600 0 0"/>
                <a:gd name="T0" fmla="*/ 1732 w 19779"/>
                <a:gd name="T1" fmla="*/ 0 h 21530"/>
                <a:gd name="T2" fmla="*/ 19779 w 19779"/>
                <a:gd name="T3" fmla="*/ 12849 h 21530"/>
                <a:gd name="T4" fmla="*/ 0 w 19779"/>
                <a:gd name="T5" fmla="*/ 21530 h 21530"/>
              </a:gdLst>
              <a:ahLst/>
              <a:cxnLst>
                <a:cxn ang="0">
                  <a:pos x="T0" y="T1"/>
                </a:cxn>
                <a:cxn ang="0">
                  <a:pos x="T2" y="T3"/>
                </a:cxn>
                <a:cxn ang="0">
                  <a:pos x="T4" y="T5"/>
                </a:cxn>
              </a:cxnLst>
              <a:rect l="0" t="0" r="r" b="b"/>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rgbClr val="B01C2E"/>
              </a:solidFill>
              <a:prstDash val="sysDot"/>
              <a:round/>
              <a:headEnd/>
              <a:tailEnd type="triangle" w="med" len="med"/>
            </a:ln>
            <a:effectLst/>
          </p:spPr>
          <p:txBody>
            <a:bodyPr wrap="none" anchor="ctr"/>
            <a:lstStyle/>
            <a:p>
              <a:endParaRPr lang="en-US"/>
            </a:p>
          </p:txBody>
        </p:sp>
        <p:sp>
          <p:nvSpPr>
            <p:cNvPr id="271396" name="Arc 36"/>
            <p:cNvSpPr>
              <a:spLocks/>
            </p:cNvSpPr>
            <p:nvPr/>
          </p:nvSpPr>
          <p:spPr bwMode="auto">
            <a:xfrm rot="-2916832">
              <a:off x="4909" y="2100"/>
              <a:ext cx="202" cy="244"/>
            </a:xfrm>
            <a:custGeom>
              <a:avLst/>
              <a:gdLst>
                <a:gd name="G0" fmla="+- 0 0 0"/>
                <a:gd name="G1" fmla="+- 21530 0 0"/>
                <a:gd name="G2" fmla="+- 21600 0 0"/>
                <a:gd name="T0" fmla="*/ 1732 w 19779"/>
                <a:gd name="T1" fmla="*/ 0 h 21530"/>
                <a:gd name="T2" fmla="*/ 19779 w 19779"/>
                <a:gd name="T3" fmla="*/ 12849 h 21530"/>
                <a:gd name="T4" fmla="*/ 0 w 19779"/>
                <a:gd name="T5" fmla="*/ 21530 h 21530"/>
              </a:gdLst>
              <a:ahLst/>
              <a:cxnLst>
                <a:cxn ang="0">
                  <a:pos x="T0" y="T1"/>
                </a:cxn>
                <a:cxn ang="0">
                  <a:pos x="T2" y="T3"/>
                </a:cxn>
                <a:cxn ang="0">
                  <a:pos x="T4" y="T5"/>
                </a:cxn>
              </a:cxnLst>
              <a:rect l="0" t="0" r="r" b="b"/>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rgbClr val="B01C2E"/>
              </a:solidFill>
              <a:prstDash val="sysDot"/>
              <a:round/>
              <a:headEnd/>
              <a:tailEnd type="triangle" w="med" len="med"/>
            </a:ln>
            <a:effectLst/>
          </p:spPr>
          <p:txBody>
            <a:bodyPr wrap="none" anchor="ctr"/>
            <a:lstStyle/>
            <a:p>
              <a:endParaRPr lang="en-US"/>
            </a:p>
          </p:txBody>
        </p:sp>
        <p:sp>
          <p:nvSpPr>
            <p:cNvPr id="271397" name="Arc 37"/>
            <p:cNvSpPr>
              <a:spLocks/>
            </p:cNvSpPr>
            <p:nvPr/>
          </p:nvSpPr>
          <p:spPr bwMode="auto">
            <a:xfrm rot="7335842">
              <a:off x="5140" y="2378"/>
              <a:ext cx="111" cy="161"/>
            </a:xfrm>
            <a:custGeom>
              <a:avLst/>
              <a:gdLst>
                <a:gd name="G0" fmla="+- 0 0 0"/>
                <a:gd name="G1" fmla="+- 21530 0 0"/>
                <a:gd name="G2" fmla="+- 21600 0 0"/>
                <a:gd name="T0" fmla="*/ 1732 w 19779"/>
                <a:gd name="T1" fmla="*/ 0 h 21530"/>
                <a:gd name="T2" fmla="*/ 19779 w 19779"/>
                <a:gd name="T3" fmla="*/ 12849 h 21530"/>
                <a:gd name="T4" fmla="*/ 0 w 19779"/>
                <a:gd name="T5" fmla="*/ 21530 h 21530"/>
              </a:gdLst>
              <a:ahLst/>
              <a:cxnLst>
                <a:cxn ang="0">
                  <a:pos x="T0" y="T1"/>
                </a:cxn>
                <a:cxn ang="0">
                  <a:pos x="T2" y="T3"/>
                </a:cxn>
                <a:cxn ang="0">
                  <a:pos x="T4" y="T5"/>
                </a:cxn>
              </a:cxnLst>
              <a:rect l="0" t="0" r="r" b="b"/>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rgbClr val="0071B4"/>
              </a:solidFill>
              <a:prstDash val="sysDot"/>
              <a:round/>
              <a:headEnd/>
              <a:tailEnd type="triangle" w="med" len="med"/>
            </a:ln>
            <a:effectLst/>
          </p:spPr>
          <p:txBody>
            <a:bodyPr wrap="none" anchor="ctr"/>
            <a:lstStyle/>
            <a:p>
              <a:endParaRPr lang="en-US"/>
            </a:p>
          </p:txBody>
        </p:sp>
        <p:sp>
          <p:nvSpPr>
            <p:cNvPr id="271398" name="Line 38"/>
            <p:cNvSpPr>
              <a:spLocks noChangeShapeType="1"/>
            </p:cNvSpPr>
            <p:nvPr/>
          </p:nvSpPr>
          <p:spPr bwMode="auto">
            <a:xfrm>
              <a:off x="4531" y="2342"/>
              <a:ext cx="227" cy="0"/>
            </a:xfrm>
            <a:prstGeom prst="line">
              <a:avLst/>
            </a:prstGeom>
            <a:noFill/>
            <a:ln w="19050">
              <a:solidFill>
                <a:srgbClr val="0071B4"/>
              </a:solidFill>
              <a:round/>
              <a:headEnd type="triangle" w="med" len="med"/>
              <a:tailEnd type="triangle" w="med" len="med"/>
            </a:ln>
            <a:effectLst/>
          </p:spPr>
          <p:txBody>
            <a:bodyPr/>
            <a:lstStyle/>
            <a:p>
              <a:endParaRPr lang="en-US"/>
            </a:p>
          </p:txBody>
        </p:sp>
        <p:sp>
          <p:nvSpPr>
            <p:cNvPr id="271399" name="Line 39"/>
            <p:cNvSpPr>
              <a:spLocks noChangeShapeType="1"/>
            </p:cNvSpPr>
            <p:nvPr/>
          </p:nvSpPr>
          <p:spPr bwMode="auto">
            <a:xfrm>
              <a:off x="4409" y="2378"/>
              <a:ext cx="92" cy="0"/>
            </a:xfrm>
            <a:prstGeom prst="line">
              <a:avLst/>
            </a:prstGeom>
            <a:noFill/>
            <a:ln w="19050">
              <a:solidFill>
                <a:srgbClr val="B01C2E"/>
              </a:solidFill>
              <a:round/>
              <a:headEnd type="triangle" w="med" len="med"/>
              <a:tailEnd/>
            </a:ln>
            <a:effectLst/>
          </p:spPr>
          <p:txBody>
            <a:bodyPr/>
            <a:lstStyle/>
            <a:p>
              <a:endParaRPr lang="en-US"/>
            </a:p>
          </p:txBody>
        </p:sp>
        <p:sp>
          <p:nvSpPr>
            <p:cNvPr id="271400" name="Line 40"/>
            <p:cNvSpPr>
              <a:spLocks noChangeShapeType="1"/>
            </p:cNvSpPr>
            <p:nvPr/>
          </p:nvSpPr>
          <p:spPr bwMode="auto">
            <a:xfrm>
              <a:off x="4838" y="2402"/>
              <a:ext cx="92" cy="0"/>
            </a:xfrm>
            <a:prstGeom prst="line">
              <a:avLst/>
            </a:prstGeom>
            <a:noFill/>
            <a:ln w="19050">
              <a:solidFill>
                <a:srgbClr val="B01C2E"/>
              </a:solidFill>
              <a:round/>
              <a:headEnd type="triangle" w="med" len="med"/>
              <a:tailEnd/>
            </a:ln>
            <a:effectLst/>
          </p:spPr>
          <p:txBody>
            <a:bodyPr/>
            <a:lstStyle/>
            <a:p>
              <a:endParaRPr lang="en-US"/>
            </a:p>
          </p:txBody>
        </p:sp>
        <p:sp>
          <p:nvSpPr>
            <p:cNvPr id="271401" name="Line 41"/>
            <p:cNvSpPr>
              <a:spLocks noChangeShapeType="1"/>
            </p:cNvSpPr>
            <p:nvPr/>
          </p:nvSpPr>
          <p:spPr bwMode="auto">
            <a:xfrm>
              <a:off x="4954" y="2342"/>
              <a:ext cx="93" cy="0"/>
            </a:xfrm>
            <a:prstGeom prst="line">
              <a:avLst/>
            </a:prstGeom>
            <a:noFill/>
            <a:ln w="19050">
              <a:solidFill>
                <a:srgbClr val="0071B4"/>
              </a:solidFill>
              <a:round/>
              <a:headEnd type="triangle" w="med" len="med"/>
              <a:tailEnd/>
            </a:ln>
            <a:effectLst/>
          </p:spPr>
          <p:txBody>
            <a:bodyPr/>
            <a:lstStyle/>
            <a:p>
              <a:endParaRPr lang="en-US"/>
            </a:p>
          </p:txBody>
        </p:sp>
        <p:sp>
          <p:nvSpPr>
            <p:cNvPr id="271402" name="Line 42"/>
            <p:cNvSpPr>
              <a:spLocks noChangeShapeType="1"/>
            </p:cNvSpPr>
            <p:nvPr/>
          </p:nvSpPr>
          <p:spPr bwMode="auto">
            <a:xfrm>
              <a:off x="4782" y="2345"/>
              <a:ext cx="92" cy="0"/>
            </a:xfrm>
            <a:prstGeom prst="line">
              <a:avLst/>
            </a:prstGeom>
            <a:noFill/>
            <a:ln w="19050">
              <a:solidFill>
                <a:srgbClr val="B01C2E"/>
              </a:solidFill>
              <a:round/>
              <a:headEnd/>
              <a:tailEnd type="triangle" w="med" len="med"/>
            </a:ln>
            <a:effectLst/>
          </p:spPr>
          <p:txBody>
            <a:bodyPr/>
            <a:lstStyle/>
            <a:p>
              <a:endParaRPr lang="en-US"/>
            </a:p>
          </p:txBody>
        </p:sp>
        <p:sp>
          <p:nvSpPr>
            <p:cNvPr id="271403" name="Line 43"/>
            <p:cNvSpPr>
              <a:spLocks noChangeShapeType="1"/>
            </p:cNvSpPr>
            <p:nvPr/>
          </p:nvSpPr>
          <p:spPr bwMode="auto">
            <a:xfrm>
              <a:off x="4644" y="2390"/>
              <a:ext cx="0" cy="92"/>
            </a:xfrm>
            <a:prstGeom prst="line">
              <a:avLst/>
            </a:prstGeom>
            <a:noFill/>
            <a:ln w="19050">
              <a:solidFill>
                <a:srgbClr val="0071B4"/>
              </a:solidFill>
              <a:round/>
              <a:headEnd type="triangle" w="med" len="med"/>
              <a:tailEnd/>
            </a:ln>
            <a:effectLst/>
          </p:spPr>
          <p:txBody>
            <a:bodyPr/>
            <a:lstStyle/>
            <a:p>
              <a:endParaRPr lang="en-US"/>
            </a:p>
          </p:txBody>
        </p:sp>
        <p:sp>
          <p:nvSpPr>
            <p:cNvPr id="271404" name="Line 44"/>
            <p:cNvSpPr>
              <a:spLocks noChangeShapeType="1"/>
            </p:cNvSpPr>
            <p:nvPr/>
          </p:nvSpPr>
          <p:spPr bwMode="auto">
            <a:xfrm>
              <a:off x="5103" y="2387"/>
              <a:ext cx="0" cy="92"/>
            </a:xfrm>
            <a:prstGeom prst="line">
              <a:avLst/>
            </a:prstGeom>
            <a:noFill/>
            <a:ln w="19050">
              <a:solidFill>
                <a:srgbClr val="0071B4"/>
              </a:solidFill>
              <a:round/>
              <a:headEnd type="triangle" w="med" len="med"/>
              <a:tailEnd/>
            </a:ln>
            <a:effectLst/>
          </p:spPr>
          <p:txBody>
            <a:bodyPr/>
            <a:lstStyle/>
            <a:p>
              <a:endParaRPr lang="en-US"/>
            </a:p>
          </p:txBody>
        </p:sp>
        <p:sp>
          <p:nvSpPr>
            <p:cNvPr id="271405" name="Line 45"/>
            <p:cNvSpPr>
              <a:spLocks noChangeShapeType="1"/>
            </p:cNvSpPr>
            <p:nvPr/>
          </p:nvSpPr>
          <p:spPr bwMode="auto">
            <a:xfrm>
              <a:off x="5284" y="2193"/>
              <a:ext cx="0" cy="96"/>
            </a:xfrm>
            <a:prstGeom prst="line">
              <a:avLst/>
            </a:prstGeom>
            <a:noFill/>
            <a:ln w="19050">
              <a:solidFill>
                <a:srgbClr val="B01C2E"/>
              </a:solidFill>
              <a:round/>
              <a:headEnd/>
              <a:tailEnd type="triangle" w="med" len="med"/>
            </a:ln>
            <a:effectLst/>
          </p:spPr>
          <p:txBody>
            <a:bodyPr/>
            <a:lstStyle/>
            <a:p>
              <a:endParaRPr lang="en-US"/>
            </a:p>
          </p:txBody>
        </p:sp>
      </p:grpSp>
      <p:sp>
        <p:nvSpPr>
          <p:cNvPr id="271406" name="Line 46"/>
          <p:cNvSpPr>
            <a:spLocks noChangeShapeType="1"/>
          </p:cNvSpPr>
          <p:nvPr/>
        </p:nvSpPr>
        <p:spPr bwMode="auto">
          <a:xfrm flipV="1">
            <a:off x="1030288" y="3352800"/>
            <a:ext cx="1062037" cy="388938"/>
          </a:xfrm>
          <a:prstGeom prst="line">
            <a:avLst/>
          </a:prstGeom>
          <a:noFill/>
          <a:ln w="38100">
            <a:solidFill>
              <a:srgbClr val="B01C2E"/>
            </a:solidFill>
            <a:prstDash val="sysDot"/>
            <a:round/>
            <a:headEnd/>
            <a:tailEnd type="triangle" w="med" len="med"/>
          </a:ln>
          <a:effectLst/>
        </p:spPr>
        <p:txBody>
          <a:bodyPr anchor="ctr"/>
          <a:lstStyle/>
          <a:p>
            <a:endParaRPr lang="en-US"/>
          </a:p>
        </p:txBody>
      </p:sp>
      <p:sp>
        <p:nvSpPr>
          <p:cNvPr id="271407" name="Line 47"/>
          <p:cNvSpPr>
            <a:spLocks noChangeShapeType="1"/>
          </p:cNvSpPr>
          <p:nvPr/>
        </p:nvSpPr>
        <p:spPr bwMode="auto">
          <a:xfrm flipV="1">
            <a:off x="4437063" y="2157413"/>
            <a:ext cx="2782887" cy="1195387"/>
          </a:xfrm>
          <a:prstGeom prst="line">
            <a:avLst/>
          </a:prstGeom>
          <a:noFill/>
          <a:ln w="38100">
            <a:solidFill>
              <a:srgbClr val="B01C2E"/>
            </a:solidFill>
            <a:prstDash val="sysDot"/>
            <a:round/>
            <a:headEnd/>
            <a:tailEnd type="triangle" w="med" len="med"/>
          </a:ln>
          <a:effectLst/>
        </p:spPr>
        <p:txBody>
          <a:bodyPr anchor="ctr"/>
          <a:lstStyle/>
          <a:p>
            <a:endParaRPr lang="en-US"/>
          </a:p>
        </p:txBody>
      </p:sp>
      <p:sp>
        <p:nvSpPr>
          <p:cNvPr id="271408" name="Line 48"/>
          <p:cNvSpPr>
            <a:spLocks noChangeShapeType="1"/>
          </p:cNvSpPr>
          <p:nvPr/>
        </p:nvSpPr>
        <p:spPr bwMode="auto">
          <a:xfrm flipV="1">
            <a:off x="6538913" y="1917700"/>
            <a:ext cx="495300" cy="7938"/>
          </a:xfrm>
          <a:prstGeom prst="line">
            <a:avLst/>
          </a:prstGeom>
          <a:noFill/>
          <a:ln w="38100">
            <a:solidFill>
              <a:srgbClr val="B01C2E"/>
            </a:solidFill>
            <a:prstDash val="sysDot"/>
            <a:round/>
            <a:headEnd type="triangle" w="med" len="med"/>
            <a:tailEnd/>
          </a:ln>
          <a:effectLst/>
        </p:spPr>
        <p:txBody>
          <a:bodyPr anchor="ctr"/>
          <a:lstStyle/>
          <a:p>
            <a:endParaRPr lang="en-US"/>
          </a:p>
        </p:txBody>
      </p:sp>
      <p:sp>
        <p:nvSpPr>
          <p:cNvPr id="271409" name="Line 49"/>
          <p:cNvSpPr>
            <a:spLocks noChangeShapeType="1"/>
          </p:cNvSpPr>
          <p:nvPr/>
        </p:nvSpPr>
        <p:spPr bwMode="auto">
          <a:xfrm flipV="1">
            <a:off x="2992438" y="2886075"/>
            <a:ext cx="1062037" cy="388938"/>
          </a:xfrm>
          <a:prstGeom prst="line">
            <a:avLst/>
          </a:prstGeom>
          <a:noFill/>
          <a:ln w="38100">
            <a:solidFill>
              <a:srgbClr val="B01C2E"/>
            </a:solidFill>
            <a:prstDash val="sysDot"/>
            <a:round/>
            <a:headEnd/>
            <a:tailEnd type="triangle" w="med" len="med"/>
          </a:ln>
          <a:effectLst/>
        </p:spPr>
        <p:txBody>
          <a:bodyPr anchor="ctr"/>
          <a:lstStyle/>
          <a:p>
            <a:endParaRPr lang="en-US"/>
          </a:p>
        </p:txBody>
      </p:sp>
      <p:sp>
        <p:nvSpPr>
          <p:cNvPr id="271410" name="Rectangle 50"/>
          <p:cNvSpPr>
            <a:spLocks noChangeArrowheads="1"/>
          </p:cNvSpPr>
          <p:nvPr/>
        </p:nvSpPr>
        <p:spPr bwMode="auto">
          <a:xfrm>
            <a:off x="4945063" y="4232275"/>
            <a:ext cx="133350" cy="274638"/>
          </a:xfrm>
          <a:prstGeom prst="rect">
            <a:avLst/>
          </a:prstGeom>
          <a:noFill/>
          <a:ln w="9525">
            <a:noFill/>
            <a:miter lim="800000"/>
            <a:headEnd/>
            <a:tailEnd/>
          </a:ln>
        </p:spPr>
        <p:txBody>
          <a:bodyPr wrap="none" lIns="0" tIns="0" rIns="0" bIns="0">
            <a:spAutoFit/>
          </a:bodyPr>
          <a:lstStyle/>
          <a:p>
            <a:pPr algn="ctr" eaLnBrk="0" hangingPunct="0"/>
            <a:r>
              <a:rPr lang="en-US">
                <a:solidFill>
                  <a:schemeClr val="bg1"/>
                </a:solidFill>
                <a:latin typeface="Futura Hv" pitchFamily="34" charset="0"/>
              </a:rPr>
              <a:t>+</a:t>
            </a:r>
          </a:p>
        </p:txBody>
      </p:sp>
      <p:pic>
        <p:nvPicPr>
          <p:cNvPr id="271411" name="Picture 51" descr="DL580 G3_right_200"/>
          <p:cNvPicPr>
            <a:picLocks noChangeAspect="1" noChangeArrowheads="1"/>
          </p:cNvPicPr>
          <p:nvPr/>
        </p:nvPicPr>
        <p:blipFill>
          <a:blip r:embed="rId6"/>
          <a:srcRect/>
          <a:stretch>
            <a:fillRect/>
          </a:stretch>
        </p:blipFill>
        <p:spPr bwMode="auto">
          <a:xfrm>
            <a:off x="1625600" y="2919413"/>
            <a:ext cx="1549400" cy="573087"/>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ChangeArrowheads="1"/>
          </p:cNvSpPr>
          <p:nvPr/>
        </p:nvSpPr>
        <p:spPr bwMode="auto">
          <a:xfrm>
            <a:off x="560388" y="1481138"/>
            <a:ext cx="4113212" cy="4992687"/>
          </a:xfrm>
          <a:prstGeom prst="rect">
            <a:avLst/>
          </a:prstGeom>
          <a:solidFill>
            <a:schemeClr val="accent1"/>
          </a:solidFill>
          <a:ln w="19050">
            <a:noFill/>
            <a:miter lim="800000"/>
            <a:headEnd/>
            <a:tailEnd/>
          </a:ln>
          <a:effectLst/>
        </p:spPr>
        <p:txBody>
          <a:bodyPr anchor="ctr">
            <a:spAutoFit/>
          </a:bodyPr>
          <a:lstStyle/>
          <a:p>
            <a:endParaRPr lang="en-US"/>
          </a:p>
        </p:txBody>
      </p:sp>
      <p:sp>
        <p:nvSpPr>
          <p:cNvPr id="272387" name="Rectangle 3"/>
          <p:cNvSpPr>
            <a:spLocks noGrp="1" noChangeArrowheads="1"/>
          </p:cNvSpPr>
          <p:nvPr>
            <p:ph type="title"/>
          </p:nvPr>
        </p:nvSpPr>
        <p:spPr/>
        <p:txBody>
          <a:bodyPr/>
          <a:lstStyle/>
          <a:p>
            <a:r>
              <a:rPr lang="en-US" smtClean="0"/>
              <a:t>And it’s not just dollars and cents </a:t>
            </a:r>
          </a:p>
        </p:txBody>
      </p:sp>
      <p:sp>
        <p:nvSpPr>
          <p:cNvPr id="272388" name="Rectangle 4"/>
          <p:cNvSpPr>
            <a:spLocks noChangeArrowheads="1"/>
          </p:cNvSpPr>
          <p:nvPr/>
        </p:nvSpPr>
        <p:spPr bwMode="auto">
          <a:xfrm>
            <a:off x="692150" y="1522413"/>
            <a:ext cx="3760788" cy="4899025"/>
          </a:xfrm>
          <a:prstGeom prst="rect">
            <a:avLst/>
          </a:prstGeom>
          <a:noFill/>
          <a:ln w="9525">
            <a:noFill/>
            <a:miter lim="800000"/>
            <a:headEnd/>
            <a:tailEnd/>
          </a:ln>
          <a:effectLst/>
        </p:spPr>
        <p:txBody>
          <a:bodyPr/>
          <a:lstStyle/>
          <a:p>
            <a:pPr marL="347663" indent="-347663" eaLnBrk="0" hangingPunct="0">
              <a:lnSpc>
                <a:spcPct val="115000"/>
              </a:lnSpc>
              <a:spcAft>
                <a:spcPct val="25000"/>
              </a:spcAft>
              <a:buSzPct val="75000"/>
              <a:buFontTx/>
              <a:buChar char="•"/>
            </a:pPr>
            <a:r>
              <a:rPr lang="en-US" sz="2000">
                <a:solidFill>
                  <a:schemeClr val="bg1"/>
                </a:solidFill>
                <a:latin typeface="Futura Lt" pitchFamily="34" charset="0"/>
              </a:rPr>
              <a:t>Coal is used to generate approx. 50% of US energy</a:t>
            </a:r>
          </a:p>
          <a:p>
            <a:pPr marL="347663" indent="-347663" eaLnBrk="0" hangingPunct="0">
              <a:lnSpc>
                <a:spcPct val="115000"/>
              </a:lnSpc>
              <a:spcAft>
                <a:spcPct val="25000"/>
              </a:spcAft>
              <a:buSzPct val="75000"/>
              <a:buFontTx/>
              <a:buChar char="•"/>
            </a:pPr>
            <a:r>
              <a:rPr lang="en-US" sz="2000">
                <a:solidFill>
                  <a:schemeClr val="bg1"/>
                </a:solidFill>
                <a:latin typeface="Futura Lt" pitchFamily="34" charset="0"/>
              </a:rPr>
              <a:t>1 lb of coal produces approx. 1.4 KWHr*</a:t>
            </a:r>
          </a:p>
          <a:p>
            <a:pPr marL="347663" indent="-347663" eaLnBrk="0" hangingPunct="0">
              <a:lnSpc>
                <a:spcPct val="115000"/>
              </a:lnSpc>
              <a:spcAft>
                <a:spcPct val="25000"/>
              </a:spcAft>
              <a:buSzPct val="75000"/>
              <a:buFontTx/>
              <a:buChar char="•"/>
            </a:pPr>
            <a:r>
              <a:rPr lang="en-US" sz="2000">
                <a:solidFill>
                  <a:schemeClr val="bg1"/>
                </a:solidFill>
                <a:latin typeface="Futura Lt" pitchFamily="34" charset="0"/>
              </a:rPr>
              <a:t>20 lbs powers and cools a server for about 1 hour</a:t>
            </a:r>
          </a:p>
          <a:p>
            <a:pPr marL="347663" indent="-347663" eaLnBrk="0" hangingPunct="0">
              <a:lnSpc>
                <a:spcPct val="115000"/>
              </a:lnSpc>
              <a:spcAft>
                <a:spcPct val="25000"/>
              </a:spcAft>
              <a:buSzPct val="75000"/>
              <a:buFontTx/>
              <a:buChar char="•"/>
            </a:pPr>
            <a:r>
              <a:rPr lang="en-US" sz="2000">
                <a:solidFill>
                  <a:schemeClr val="bg1"/>
                </a:solidFill>
                <a:latin typeface="Futura Lt" pitchFamily="34" charset="0"/>
              </a:rPr>
              <a:t>US impact numbers:</a:t>
            </a:r>
          </a:p>
          <a:p>
            <a:pPr marL="690563" lvl="1" indent="-228600" eaLnBrk="0" hangingPunct="0">
              <a:lnSpc>
                <a:spcPct val="115000"/>
              </a:lnSpc>
              <a:spcAft>
                <a:spcPct val="25000"/>
              </a:spcAft>
              <a:buSzPct val="90000"/>
              <a:buFont typeface="Futura Bk" pitchFamily="34" charset="0"/>
              <a:buChar char="•"/>
            </a:pPr>
            <a:r>
              <a:rPr lang="en-US">
                <a:solidFill>
                  <a:schemeClr val="bg1"/>
                </a:solidFill>
                <a:latin typeface="Futura Lt" pitchFamily="34" charset="0"/>
              </a:rPr>
              <a:t>US Data Center use: approx 61 Billion KWHrs Energy </a:t>
            </a:r>
          </a:p>
          <a:p>
            <a:pPr marL="690563" lvl="1" indent="-228600" eaLnBrk="0" hangingPunct="0">
              <a:lnSpc>
                <a:spcPct val="115000"/>
              </a:lnSpc>
              <a:spcAft>
                <a:spcPct val="25000"/>
              </a:spcAft>
              <a:buSzPct val="90000"/>
              <a:buFont typeface="Futura Bk" pitchFamily="34" charset="0"/>
              <a:buChar char="•"/>
            </a:pPr>
            <a:r>
              <a:rPr lang="en-US">
                <a:solidFill>
                  <a:schemeClr val="bg1"/>
                </a:solidFill>
                <a:latin typeface="Futura Lt" pitchFamily="34" charset="0"/>
              </a:rPr>
              <a:t>Use equates to 84 MegaTons of Coal per year </a:t>
            </a:r>
          </a:p>
          <a:p>
            <a:pPr marL="690563" lvl="1" indent="-228600" eaLnBrk="0" hangingPunct="0">
              <a:lnSpc>
                <a:spcPct val="115000"/>
              </a:lnSpc>
              <a:spcAft>
                <a:spcPct val="25000"/>
              </a:spcAft>
              <a:buSzPct val="90000"/>
              <a:buFont typeface="Futura Bk" pitchFamily="34" charset="0"/>
              <a:buChar char="•"/>
            </a:pPr>
            <a:r>
              <a:rPr lang="en-US">
                <a:solidFill>
                  <a:schemeClr val="bg1"/>
                </a:solidFill>
                <a:latin typeface="Futura Lt" pitchFamily="34" charset="0"/>
              </a:rPr>
              <a:t>Or over two million </a:t>
            </a:r>
            <a:r>
              <a:rPr lang="en-US">
                <a:solidFill>
                  <a:schemeClr val="bg1"/>
                </a:solidFill>
                <a:latin typeface="Futura Bk"/>
              </a:rPr>
              <a:t>–</a:t>
            </a:r>
            <a:r>
              <a:rPr lang="en-US">
                <a:solidFill>
                  <a:schemeClr val="bg1"/>
                </a:solidFill>
                <a:latin typeface="Futura Lt" pitchFamily="34" charset="0"/>
              </a:rPr>
              <a:t> </a:t>
            </a:r>
          </a:p>
          <a:p>
            <a:pPr marL="690563" lvl="1" indent="-228600" eaLnBrk="0" hangingPunct="0">
              <a:lnSpc>
                <a:spcPct val="115000"/>
              </a:lnSpc>
              <a:spcAft>
                <a:spcPct val="25000"/>
              </a:spcAft>
              <a:buSzPct val="90000"/>
              <a:buFont typeface="Futura Bk" pitchFamily="34" charset="0"/>
              <a:buNone/>
            </a:pPr>
            <a:r>
              <a:rPr lang="en-US">
                <a:solidFill>
                  <a:schemeClr val="bg1"/>
                </a:solidFill>
                <a:latin typeface="Futura Lt" pitchFamily="34" charset="0"/>
              </a:rPr>
              <a:t>	</a:t>
            </a:r>
            <a:r>
              <a:rPr lang="en-US">
                <a:solidFill>
                  <a:schemeClr val="bg1"/>
                </a:solidFill>
                <a:latin typeface="Futura Bk"/>
              </a:rPr>
              <a:t>“</a:t>
            </a:r>
            <a:r>
              <a:rPr lang="en-US">
                <a:solidFill>
                  <a:schemeClr val="bg1"/>
                </a:solidFill>
                <a:latin typeface="Futura Lt" pitchFamily="34" charset="0"/>
              </a:rPr>
              <a:t>40 ton</a:t>
            </a:r>
            <a:r>
              <a:rPr lang="en-US">
                <a:solidFill>
                  <a:schemeClr val="bg1"/>
                </a:solidFill>
                <a:latin typeface="Futura Bk"/>
              </a:rPr>
              <a:t>”</a:t>
            </a:r>
            <a:r>
              <a:rPr lang="en-US">
                <a:solidFill>
                  <a:schemeClr val="bg1"/>
                </a:solidFill>
                <a:latin typeface="Futura Lt" pitchFamily="34" charset="0"/>
              </a:rPr>
              <a:t> dump trucks</a:t>
            </a:r>
          </a:p>
          <a:p>
            <a:pPr marL="690563" lvl="1" indent="-228600" eaLnBrk="0" hangingPunct="0">
              <a:lnSpc>
                <a:spcPct val="115000"/>
              </a:lnSpc>
              <a:spcAft>
                <a:spcPct val="25000"/>
              </a:spcAft>
              <a:buSzPct val="90000"/>
              <a:buFont typeface="Futura Bk" pitchFamily="34" charset="0"/>
              <a:buChar char="•"/>
            </a:pPr>
            <a:endParaRPr lang="en-US">
              <a:solidFill>
                <a:schemeClr val="bg1"/>
              </a:solidFill>
              <a:latin typeface="Futura Lt" pitchFamily="34" charset="0"/>
            </a:endParaRPr>
          </a:p>
        </p:txBody>
      </p:sp>
      <p:pic>
        <p:nvPicPr>
          <p:cNvPr id="272389" name="Picture 5" descr="Autumn_at_Childhood_Home_by_Isabelle_Dupuy_oil_2007_size_30x30_660_available-583x600"/>
          <p:cNvPicPr>
            <a:picLocks noChangeAspect="1" noChangeArrowheads="1"/>
          </p:cNvPicPr>
          <p:nvPr/>
        </p:nvPicPr>
        <p:blipFill>
          <a:blip r:embed="rId3"/>
          <a:srcRect/>
          <a:stretch>
            <a:fillRect/>
          </a:stretch>
        </p:blipFill>
        <p:spPr bwMode="auto">
          <a:xfrm>
            <a:off x="4646613" y="1511300"/>
            <a:ext cx="2981325" cy="3062288"/>
          </a:xfrm>
          <a:prstGeom prst="rect">
            <a:avLst/>
          </a:prstGeom>
          <a:noFill/>
        </p:spPr>
      </p:pic>
      <p:pic>
        <p:nvPicPr>
          <p:cNvPr id="272391" name="Picture 7" descr="gx_0207_34a"/>
          <p:cNvPicPr>
            <a:picLocks noChangeAspect="1" noChangeArrowheads="1"/>
          </p:cNvPicPr>
          <p:nvPr/>
        </p:nvPicPr>
        <p:blipFill>
          <a:blip r:embed="rId4"/>
          <a:srcRect b="7646"/>
          <a:stretch>
            <a:fillRect/>
          </a:stretch>
        </p:blipFill>
        <p:spPr bwMode="auto">
          <a:xfrm>
            <a:off x="4678363" y="4530725"/>
            <a:ext cx="2962275" cy="19558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smtClean="0"/>
              <a:t>The global carbon footprint</a:t>
            </a:r>
          </a:p>
        </p:txBody>
      </p:sp>
      <p:pic>
        <p:nvPicPr>
          <p:cNvPr id="57347" name="Picture 3" descr="coal carbon_000001627655Small"/>
          <p:cNvPicPr>
            <a:picLocks noChangeAspect="1" noChangeArrowheads="1"/>
          </p:cNvPicPr>
          <p:nvPr/>
        </p:nvPicPr>
        <p:blipFill>
          <a:blip r:embed="rId4"/>
          <a:srcRect/>
          <a:stretch>
            <a:fillRect/>
          </a:stretch>
        </p:blipFill>
        <p:spPr bwMode="auto">
          <a:xfrm>
            <a:off x="5457825" y="1457325"/>
            <a:ext cx="3419475" cy="5103813"/>
          </a:xfrm>
          <a:prstGeom prst="rect">
            <a:avLst/>
          </a:prstGeom>
          <a:noFill/>
          <a:ln w="9525">
            <a:noFill/>
            <a:miter lim="800000"/>
            <a:headEnd/>
            <a:tailEnd/>
          </a:ln>
        </p:spPr>
      </p:pic>
      <p:sp>
        <p:nvSpPr>
          <p:cNvPr id="57348" name="Rectangle 4"/>
          <p:cNvSpPr>
            <a:spLocks noChangeArrowheads="1"/>
          </p:cNvSpPr>
          <p:nvPr/>
        </p:nvSpPr>
        <p:spPr bwMode="auto">
          <a:xfrm>
            <a:off x="534988" y="1457325"/>
            <a:ext cx="4819650" cy="5070475"/>
          </a:xfrm>
          <a:prstGeom prst="rect">
            <a:avLst/>
          </a:prstGeom>
          <a:solidFill>
            <a:schemeClr val="accent1">
              <a:alpha val="25098"/>
            </a:schemeClr>
          </a:solidFill>
          <a:ln w="12700" algn="ctr">
            <a:noFill/>
            <a:miter lim="800000"/>
            <a:headEnd/>
            <a:tailEnd/>
          </a:ln>
        </p:spPr>
        <p:txBody>
          <a:bodyPr anchor="ctr">
            <a:spAutoFit/>
          </a:bodyPr>
          <a:lstStyle/>
          <a:p>
            <a:endParaRPr lang="en-US"/>
          </a:p>
        </p:txBody>
      </p:sp>
      <p:sp>
        <p:nvSpPr>
          <p:cNvPr id="57349" name="Rectangle 5"/>
          <p:cNvSpPr>
            <a:spLocks noChangeArrowheads="1"/>
          </p:cNvSpPr>
          <p:nvPr/>
        </p:nvSpPr>
        <p:spPr bwMode="auto">
          <a:xfrm>
            <a:off x="534988" y="1546225"/>
            <a:ext cx="4813300" cy="4818063"/>
          </a:xfrm>
          <a:prstGeom prst="rect">
            <a:avLst/>
          </a:prstGeom>
          <a:noFill/>
          <a:ln w="9525">
            <a:noFill/>
            <a:miter lim="800000"/>
            <a:headEnd/>
            <a:tailEnd/>
          </a:ln>
        </p:spPr>
        <p:txBody>
          <a:bodyPr>
            <a:spAutoFit/>
          </a:bodyPr>
          <a:lstStyle/>
          <a:p>
            <a:pPr eaLnBrk="0" hangingPunct="0">
              <a:lnSpc>
                <a:spcPct val="93000"/>
              </a:lnSpc>
              <a:spcBef>
                <a:spcPct val="50000"/>
              </a:spcBef>
              <a:spcAft>
                <a:spcPct val="25000"/>
              </a:spcAft>
              <a:buClr>
                <a:srgbClr val="B2B3B5"/>
              </a:buClr>
              <a:buSzPct val="75000"/>
            </a:pPr>
            <a:r>
              <a:rPr lang="en-US" sz="1700">
                <a:solidFill>
                  <a:schemeClr val="accent1"/>
                </a:solidFill>
                <a:latin typeface="Futura Hv" pitchFamily="34" charset="0"/>
              </a:rPr>
              <a:t>If the world used power saving solutions</a:t>
            </a:r>
          </a:p>
          <a:p>
            <a:pPr marL="393700" lvl="1" indent="-228600" eaLnBrk="0" hangingPunct="0">
              <a:lnSpc>
                <a:spcPct val="95000"/>
              </a:lnSpc>
              <a:spcBef>
                <a:spcPct val="110000"/>
              </a:spcBef>
              <a:spcAft>
                <a:spcPct val="25000"/>
              </a:spcAft>
              <a:buClr>
                <a:srgbClr val="7B7B79"/>
              </a:buClr>
              <a:buSzPct val="80000"/>
              <a:buFontTx/>
              <a:buChar char="•"/>
            </a:pPr>
            <a:r>
              <a:rPr lang="en-US" sz="1600">
                <a:latin typeface="Futura Hv" pitchFamily="34" charset="0"/>
              </a:rPr>
              <a:t>The world’s data centers could save over $2 billion/yr in US currency equivalents</a:t>
            </a:r>
            <a:r>
              <a:rPr lang="en-US" sz="1600" baseline="30000">
                <a:latin typeface="Futura Hv" pitchFamily="34" charset="0"/>
              </a:rPr>
              <a:t>15</a:t>
            </a:r>
          </a:p>
          <a:p>
            <a:pPr marL="393700" lvl="1" indent="-228600" eaLnBrk="0" hangingPunct="0">
              <a:lnSpc>
                <a:spcPct val="95000"/>
              </a:lnSpc>
              <a:spcBef>
                <a:spcPct val="110000"/>
              </a:spcBef>
              <a:spcAft>
                <a:spcPct val="25000"/>
              </a:spcAft>
              <a:buClr>
                <a:srgbClr val="7B7B79"/>
              </a:buClr>
              <a:buSzPct val="80000"/>
              <a:buFontTx/>
              <a:buChar char="•"/>
            </a:pPr>
            <a:r>
              <a:rPr lang="en-US" sz="1600">
                <a:latin typeface="Futura Hv" pitchFamily="34" charset="0"/>
              </a:rPr>
              <a:t>American data centers could cut carbon emissions up to 1 million tons each year</a:t>
            </a:r>
            <a:r>
              <a:rPr lang="en-US" sz="1600" baseline="30000">
                <a:latin typeface="Futura Hv" pitchFamily="34" charset="0"/>
              </a:rPr>
              <a:t>16</a:t>
            </a:r>
          </a:p>
          <a:p>
            <a:pPr lvl="2" indent="-228600" eaLnBrk="0" hangingPunct="0">
              <a:lnSpc>
                <a:spcPct val="93000"/>
              </a:lnSpc>
              <a:spcBef>
                <a:spcPct val="10000"/>
              </a:spcBef>
              <a:spcAft>
                <a:spcPct val="25000"/>
              </a:spcAft>
              <a:buClr>
                <a:srgbClr val="7B7B79"/>
              </a:buClr>
              <a:buFont typeface="Futura Bk" pitchFamily="34" charset="0"/>
              <a:buChar char="–"/>
            </a:pPr>
            <a:r>
              <a:rPr lang="en-US"/>
              <a:t>Equivalent to taking 1 million autos off the road every year</a:t>
            </a:r>
          </a:p>
          <a:p>
            <a:pPr marL="393700" lvl="1" indent="-228600" eaLnBrk="0" hangingPunct="0">
              <a:lnSpc>
                <a:spcPct val="95000"/>
              </a:lnSpc>
              <a:spcBef>
                <a:spcPct val="110000"/>
              </a:spcBef>
              <a:spcAft>
                <a:spcPct val="25000"/>
              </a:spcAft>
              <a:buClr>
                <a:srgbClr val="7B7B79"/>
              </a:buClr>
              <a:buSzPct val="80000"/>
              <a:buFontTx/>
              <a:buChar char="•"/>
            </a:pPr>
            <a:r>
              <a:rPr lang="en-US" sz="1600">
                <a:latin typeface="Futura Hv" pitchFamily="34" charset="0"/>
              </a:rPr>
              <a:t>Asia could curb its growing need for energy</a:t>
            </a:r>
            <a:r>
              <a:rPr lang="en-US" sz="1600"/>
              <a:t> </a:t>
            </a:r>
          </a:p>
          <a:p>
            <a:pPr lvl="2" indent="-228600" eaLnBrk="0" hangingPunct="0">
              <a:lnSpc>
                <a:spcPct val="93000"/>
              </a:lnSpc>
              <a:spcBef>
                <a:spcPct val="10000"/>
              </a:spcBef>
              <a:spcAft>
                <a:spcPct val="50000"/>
              </a:spcAft>
              <a:buClr>
                <a:srgbClr val="7B7B79"/>
              </a:buClr>
              <a:buFont typeface="Futura Bk" pitchFamily="34" charset="0"/>
              <a:buChar char="–"/>
            </a:pPr>
            <a:r>
              <a:rPr lang="en-US" sz="1400"/>
              <a:t>China now emits more carbon into the atmosphere than any other country</a:t>
            </a:r>
            <a:r>
              <a:rPr lang="en-US" sz="1400" baseline="30000"/>
              <a:t>17</a:t>
            </a:r>
          </a:p>
          <a:p>
            <a:pPr lvl="2" indent="-228600" eaLnBrk="0" hangingPunct="0">
              <a:lnSpc>
                <a:spcPct val="93000"/>
              </a:lnSpc>
              <a:spcBef>
                <a:spcPct val="10000"/>
              </a:spcBef>
              <a:spcAft>
                <a:spcPct val="50000"/>
              </a:spcAft>
              <a:buClr>
                <a:srgbClr val="7B7B79"/>
              </a:buClr>
              <a:buFont typeface="Futura Bk" pitchFamily="34" charset="0"/>
              <a:buChar char="–"/>
            </a:pPr>
            <a:r>
              <a:rPr lang="en-US" sz="1400"/>
              <a:t>By 2010 Asia will be the largest consumer of primary energy</a:t>
            </a:r>
            <a:r>
              <a:rPr lang="en-US" sz="1400" baseline="20000"/>
              <a:t>18</a:t>
            </a:r>
          </a:p>
          <a:p>
            <a:pPr lvl="2" indent="-228600" eaLnBrk="0" hangingPunct="0">
              <a:lnSpc>
                <a:spcPct val="93000"/>
              </a:lnSpc>
              <a:spcBef>
                <a:spcPct val="10000"/>
              </a:spcBef>
              <a:spcAft>
                <a:spcPct val="25000"/>
              </a:spcAft>
              <a:buClr>
                <a:srgbClr val="7B7B79"/>
              </a:buClr>
              <a:buFont typeface="Futura Bk" pitchFamily="34" charset="0"/>
              <a:buChar char="–"/>
            </a:pPr>
            <a:r>
              <a:rPr lang="en-US" sz="1400"/>
              <a:t>By 2020 China &amp; India will produce more carbon emissions than the USA &amp; Europe combined</a:t>
            </a:r>
            <a:r>
              <a:rPr lang="en-US" sz="1400" baseline="30000"/>
              <a:t>19</a:t>
            </a: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ChangeArrowheads="1"/>
          </p:cNvSpPr>
          <p:nvPr/>
        </p:nvSpPr>
        <p:spPr bwMode="auto">
          <a:xfrm>
            <a:off x="4386263" y="2309813"/>
            <a:ext cx="1411287" cy="3308350"/>
          </a:xfrm>
          <a:prstGeom prst="rect">
            <a:avLst/>
          </a:prstGeom>
          <a:solidFill>
            <a:srgbClr val="C0C0C0"/>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C0C0C0"/>
            </a:extrusionClr>
          </a:sp3d>
        </p:spPr>
        <p:txBody>
          <a:bodyPr lIns="0" tIns="0" rIns="0">
            <a:flatTx/>
          </a:bodyPr>
          <a:lstStyle/>
          <a:p>
            <a:pPr algn="ctr" eaLnBrk="0" hangingPunct="0">
              <a:spcAft>
                <a:spcPts val="600"/>
              </a:spcAft>
            </a:pPr>
            <a:endParaRPr lang="en-US" sz="2000" b="1"/>
          </a:p>
          <a:p>
            <a:pPr algn="ctr" eaLnBrk="0" hangingPunct="0">
              <a:spcAft>
                <a:spcPts val="600"/>
              </a:spcAft>
            </a:pPr>
            <a:r>
              <a:rPr lang="en-US" sz="2000" b="1">
                <a:solidFill>
                  <a:schemeClr val="bg1"/>
                </a:solidFill>
              </a:rPr>
              <a:t>Compute</a:t>
            </a:r>
          </a:p>
        </p:txBody>
      </p:sp>
      <p:sp>
        <p:nvSpPr>
          <p:cNvPr id="274435" name="Rectangle 3"/>
          <p:cNvSpPr>
            <a:spLocks noChangeArrowheads="1"/>
          </p:cNvSpPr>
          <p:nvPr/>
        </p:nvSpPr>
        <p:spPr bwMode="auto">
          <a:xfrm>
            <a:off x="5948363" y="2309813"/>
            <a:ext cx="1303337" cy="3308350"/>
          </a:xfrm>
          <a:prstGeom prst="rect">
            <a:avLst/>
          </a:prstGeom>
          <a:solidFill>
            <a:srgbClr val="B01C2E"/>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B01C2E"/>
            </a:extrusionClr>
          </a:sp3d>
        </p:spPr>
        <p:txBody>
          <a:bodyPr lIns="0" tIns="0" rIns="0">
            <a:flatTx/>
          </a:bodyPr>
          <a:lstStyle/>
          <a:p>
            <a:pPr algn="ctr" eaLnBrk="0" hangingPunct="0">
              <a:spcAft>
                <a:spcPts val="600"/>
              </a:spcAft>
            </a:pPr>
            <a:endParaRPr lang="en-US" sz="2000" b="1"/>
          </a:p>
          <a:p>
            <a:pPr algn="ctr" eaLnBrk="0" hangingPunct="0">
              <a:spcAft>
                <a:spcPts val="600"/>
              </a:spcAft>
            </a:pPr>
            <a:r>
              <a:rPr lang="en-US" sz="2000" b="1">
                <a:solidFill>
                  <a:schemeClr val="bg1"/>
                </a:solidFill>
              </a:rPr>
              <a:t>Power</a:t>
            </a:r>
          </a:p>
        </p:txBody>
      </p:sp>
      <p:sp>
        <p:nvSpPr>
          <p:cNvPr id="274436" name="Rectangle 4"/>
          <p:cNvSpPr>
            <a:spLocks noChangeArrowheads="1"/>
          </p:cNvSpPr>
          <p:nvPr/>
        </p:nvSpPr>
        <p:spPr bwMode="auto">
          <a:xfrm>
            <a:off x="7410450" y="2309813"/>
            <a:ext cx="1377950" cy="3308350"/>
          </a:xfrm>
          <a:prstGeom prst="rect">
            <a:avLst/>
          </a:prstGeom>
          <a:solidFill>
            <a:srgbClr val="0098F6"/>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0098F6"/>
            </a:extrusionClr>
          </a:sp3d>
        </p:spPr>
        <p:txBody>
          <a:bodyPr lIns="0" tIns="0" rIns="0">
            <a:flatTx/>
          </a:bodyPr>
          <a:lstStyle/>
          <a:p>
            <a:pPr algn="ctr" eaLnBrk="0" hangingPunct="0">
              <a:spcAft>
                <a:spcPts val="600"/>
              </a:spcAft>
            </a:pPr>
            <a:endParaRPr lang="en-US" sz="2000" b="1">
              <a:solidFill>
                <a:srgbClr val="000000"/>
              </a:solidFill>
            </a:endParaRPr>
          </a:p>
          <a:p>
            <a:pPr algn="ctr" eaLnBrk="0" hangingPunct="0">
              <a:spcAft>
                <a:spcPts val="600"/>
              </a:spcAft>
            </a:pPr>
            <a:r>
              <a:rPr lang="en-US" sz="2000" b="1">
                <a:solidFill>
                  <a:schemeClr val="bg1"/>
                </a:solidFill>
              </a:rPr>
              <a:t>Cooling</a:t>
            </a:r>
          </a:p>
        </p:txBody>
      </p:sp>
      <p:sp>
        <p:nvSpPr>
          <p:cNvPr id="274437" name="Rectangle 5"/>
          <p:cNvSpPr>
            <a:spLocks noChangeArrowheads="1"/>
          </p:cNvSpPr>
          <p:nvPr/>
        </p:nvSpPr>
        <p:spPr bwMode="auto">
          <a:xfrm>
            <a:off x="4386263" y="4841875"/>
            <a:ext cx="4484687" cy="635000"/>
          </a:xfrm>
          <a:prstGeom prst="rect">
            <a:avLst/>
          </a:prstGeom>
          <a:solidFill>
            <a:srgbClr val="FFFFFF">
              <a:alpha val="50000"/>
            </a:srgbClr>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FFFFFF"/>
            </a:extrusionClr>
          </a:sp3d>
        </p:spPr>
        <p:txBody>
          <a:bodyPr anchor="ctr">
            <a:flatTx/>
          </a:bodyPr>
          <a:lstStyle/>
          <a:p>
            <a:pPr algn="ctr" eaLnBrk="0" hangingPunct="0">
              <a:spcAft>
                <a:spcPts val="600"/>
              </a:spcAft>
            </a:pPr>
            <a:r>
              <a:rPr lang="en-US" sz="2000" b="1">
                <a:solidFill>
                  <a:srgbClr val="000000"/>
                </a:solidFill>
                <a:latin typeface="Futura Hv" pitchFamily="34" charset="0"/>
              </a:rPr>
              <a:t>Flexible &amp; Configurable Elements</a:t>
            </a:r>
          </a:p>
        </p:txBody>
      </p:sp>
      <p:sp>
        <p:nvSpPr>
          <p:cNvPr id="274438" name="Rectangle 6"/>
          <p:cNvSpPr>
            <a:spLocks noChangeArrowheads="1"/>
          </p:cNvSpPr>
          <p:nvPr/>
        </p:nvSpPr>
        <p:spPr bwMode="auto">
          <a:xfrm>
            <a:off x="4386263" y="4102100"/>
            <a:ext cx="4464050" cy="631825"/>
          </a:xfrm>
          <a:prstGeom prst="rect">
            <a:avLst/>
          </a:prstGeom>
          <a:solidFill>
            <a:srgbClr val="FFFFFF">
              <a:alpha val="50000"/>
            </a:srgbClr>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FFFFFF"/>
            </a:extrusionClr>
          </a:sp3d>
        </p:spPr>
        <p:txBody>
          <a:bodyPr anchor="ctr">
            <a:flatTx/>
          </a:bodyPr>
          <a:lstStyle/>
          <a:p>
            <a:pPr algn="ctr" eaLnBrk="0" hangingPunct="0">
              <a:spcAft>
                <a:spcPts val="600"/>
              </a:spcAft>
            </a:pPr>
            <a:r>
              <a:rPr lang="en-US" sz="2400">
                <a:solidFill>
                  <a:srgbClr val="000000"/>
                </a:solidFill>
                <a:latin typeface="Futura Hv" pitchFamily="34" charset="0"/>
              </a:rPr>
              <a:t>Sensing Infrastructure</a:t>
            </a:r>
          </a:p>
        </p:txBody>
      </p:sp>
      <p:sp>
        <p:nvSpPr>
          <p:cNvPr id="274439" name="Rectangle 7"/>
          <p:cNvSpPr>
            <a:spLocks noChangeArrowheads="1"/>
          </p:cNvSpPr>
          <p:nvPr/>
        </p:nvSpPr>
        <p:spPr bwMode="auto">
          <a:xfrm>
            <a:off x="4386263" y="3309938"/>
            <a:ext cx="4464050" cy="631825"/>
          </a:xfrm>
          <a:prstGeom prst="rect">
            <a:avLst/>
          </a:prstGeom>
          <a:solidFill>
            <a:srgbClr val="FFFFFF">
              <a:alpha val="50000"/>
            </a:srgbClr>
          </a:solidFill>
          <a:ln w="9525">
            <a:miter lim="800000"/>
            <a:headEnd/>
            <a:tailEnd/>
          </a:ln>
          <a:scene3d>
            <a:camera prst="legacyPerspectiveTopRight"/>
            <a:lightRig rig="legacyFlat3" dir="b"/>
          </a:scene3d>
          <a:sp3d extrusionH="430200" prstMaterial="legacyMatte">
            <a:bevelT w="13500" h="13500" prst="angle"/>
            <a:bevelB w="13500" h="13500" prst="angle"/>
            <a:extrusionClr>
              <a:srgbClr val="FFFFFF"/>
            </a:extrusionClr>
          </a:sp3d>
        </p:spPr>
        <p:txBody>
          <a:bodyPr anchor="ctr">
            <a:flatTx/>
          </a:bodyPr>
          <a:lstStyle/>
          <a:p>
            <a:pPr algn="ctr" eaLnBrk="0" hangingPunct="0">
              <a:spcAft>
                <a:spcPts val="600"/>
              </a:spcAft>
            </a:pPr>
            <a:r>
              <a:rPr lang="en-US" sz="2400">
                <a:solidFill>
                  <a:srgbClr val="000000"/>
                </a:solidFill>
                <a:latin typeface="Futura Hv" pitchFamily="34" charset="0"/>
              </a:rPr>
              <a:t>Control Engines, Tools</a:t>
            </a:r>
          </a:p>
        </p:txBody>
      </p:sp>
      <p:sp>
        <p:nvSpPr>
          <p:cNvPr id="274440" name="Text Box 8"/>
          <p:cNvSpPr txBox="1">
            <a:spLocks noChangeArrowheads="1"/>
          </p:cNvSpPr>
          <p:nvPr/>
        </p:nvSpPr>
        <p:spPr bwMode="auto">
          <a:xfrm>
            <a:off x="2168525" y="2613025"/>
            <a:ext cx="1582738" cy="366713"/>
          </a:xfrm>
          <a:prstGeom prst="rect">
            <a:avLst/>
          </a:prstGeom>
          <a:noFill/>
          <a:ln w="9525">
            <a:noFill/>
            <a:miter lim="800000"/>
            <a:headEnd/>
            <a:tailEnd/>
          </a:ln>
          <a:effectLst/>
        </p:spPr>
        <p:txBody>
          <a:bodyPr>
            <a:spAutoFit/>
          </a:bodyPr>
          <a:lstStyle/>
          <a:p>
            <a:pPr>
              <a:spcBef>
                <a:spcPct val="50000"/>
              </a:spcBef>
            </a:pPr>
            <a:endParaRPr lang="en-US"/>
          </a:p>
        </p:txBody>
      </p:sp>
      <p:sp>
        <p:nvSpPr>
          <p:cNvPr id="274441" name="Rectangle 9"/>
          <p:cNvSpPr>
            <a:spLocks noGrp="1" noChangeArrowheads="1"/>
          </p:cNvSpPr>
          <p:nvPr>
            <p:ph type="title"/>
          </p:nvPr>
        </p:nvSpPr>
        <p:spPr/>
        <p:txBody>
          <a:bodyPr/>
          <a:lstStyle/>
          <a:p>
            <a:r>
              <a:rPr lang="en-US" smtClean="0"/>
              <a:t>Designing a Smart Data Center</a:t>
            </a:r>
          </a:p>
        </p:txBody>
      </p:sp>
      <p:sp>
        <p:nvSpPr>
          <p:cNvPr id="274442" name="Rectangle 10"/>
          <p:cNvSpPr>
            <a:spLocks noGrp="1" noChangeArrowheads="1"/>
          </p:cNvSpPr>
          <p:nvPr>
            <p:ph type="body" idx="1"/>
          </p:nvPr>
        </p:nvSpPr>
        <p:spPr>
          <a:xfrm>
            <a:off x="400050" y="1798638"/>
            <a:ext cx="3438525" cy="4686300"/>
          </a:xfrm>
        </p:spPr>
        <p:txBody>
          <a:bodyPr/>
          <a:lstStyle/>
          <a:p>
            <a:pPr>
              <a:lnSpc>
                <a:spcPct val="95000"/>
              </a:lnSpc>
            </a:pPr>
            <a:r>
              <a:rPr lang="en-US" sz="2000" smtClean="0"/>
              <a:t>Pillars of the Data center: Compute, Power and Cooling</a:t>
            </a:r>
          </a:p>
          <a:p>
            <a:pPr>
              <a:lnSpc>
                <a:spcPct val="95000"/>
              </a:lnSpc>
            </a:pPr>
            <a:r>
              <a:rPr lang="en-US" sz="2000" smtClean="0"/>
              <a:t>Goal: Improve data center energy and operational efficiencies</a:t>
            </a:r>
          </a:p>
          <a:p>
            <a:pPr>
              <a:lnSpc>
                <a:spcPct val="95000"/>
              </a:lnSpc>
            </a:pPr>
            <a:r>
              <a:rPr lang="en-US" sz="2000" smtClean="0"/>
              <a:t>Holistic design of flexible energy-aware management/provisioning solutions</a:t>
            </a:r>
          </a:p>
          <a:p>
            <a:pPr>
              <a:lnSpc>
                <a:spcPct val="95000"/>
              </a:lnSpc>
            </a:pPr>
            <a:r>
              <a:rPr lang="en-US" sz="2000" smtClean="0"/>
              <a:t>End to end focus from chips to room</a:t>
            </a:r>
          </a:p>
          <a:p>
            <a:pPr>
              <a:lnSpc>
                <a:spcPct val="95000"/>
              </a:lnSpc>
            </a:pPr>
            <a:r>
              <a:rPr lang="en-US" sz="2000" smtClean="0"/>
              <a:t>Comprehending products &amp; services</a:t>
            </a:r>
          </a:p>
        </p:txBody>
      </p:sp>
      <p:sp>
        <p:nvSpPr>
          <p:cNvPr id="274443" name="Rectangle 11"/>
          <p:cNvSpPr>
            <a:spLocks noChangeArrowheads="1"/>
          </p:cNvSpPr>
          <p:nvPr/>
        </p:nvSpPr>
        <p:spPr bwMode="auto">
          <a:xfrm>
            <a:off x="4386263" y="2119313"/>
            <a:ext cx="4506912" cy="3498850"/>
          </a:xfrm>
          <a:prstGeom prst="rect">
            <a:avLst/>
          </a:prstGeom>
          <a:noFill/>
          <a:ln w="31750">
            <a:solidFill>
              <a:schemeClr val="tx1"/>
            </a:solidFill>
            <a:miter lim="800000"/>
            <a:headEnd/>
            <a:tailEnd/>
          </a:ln>
          <a:effectLst/>
        </p:spPr>
        <p:txBody>
          <a:bodyPr anchor="ctr">
            <a:spAutoFit/>
          </a:bodyPr>
          <a:lstStyle/>
          <a:p>
            <a:endParaRPr lang="en-US"/>
          </a:p>
        </p:txBody>
      </p:sp>
      <p:sp>
        <p:nvSpPr>
          <p:cNvPr id="274445" name="Rectangle 13"/>
          <p:cNvSpPr>
            <a:spLocks noChangeArrowheads="1"/>
          </p:cNvSpPr>
          <p:nvPr/>
        </p:nvSpPr>
        <p:spPr bwMode="auto">
          <a:xfrm>
            <a:off x="465138" y="1290638"/>
            <a:ext cx="7900987" cy="396875"/>
          </a:xfrm>
          <a:prstGeom prst="rect">
            <a:avLst/>
          </a:prstGeom>
          <a:noFill/>
          <a:ln w="19050">
            <a:noFill/>
            <a:miter lim="800000"/>
            <a:headEnd/>
            <a:tailEnd/>
          </a:ln>
          <a:effectLst/>
        </p:spPr>
        <p:txBody>
          <a:bodyPr wrap="none">
            <a:spAutoFit/>
          </a:bodyPr>
          <a:lstStyle/>
          <a:p>
            <a:pPr>
              <a:spcBef>
                <a:spcPct val="50000"/>
              </a:spcBef>
            </a:pPr>
            <a:r>
              <a:rPr lang="en-US" sz="2000">
                <a:solidFill>
                  <a:srgbClr val="7B7B79"/>
                </a:solidFill>
                <a:latin typeface="Futura Hv" pitchFamily="34" charset="0"/>
              </a:rPr>
              <a:t>Delivering demand-based provisioning of compute &amp; energy resources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4434"/>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000"/>
                                  </p:stCondLst>
                                  <p:childTnLst>
                                    <p:set>
                                      <p:cBhvr>
                                        <p:cTn id="9" dur="1" fill="hold">
                                          <p:stCondLst>
                                            <p:cond delay="0"/>
                                          </p:stCondLst>
                                        </p:cTn>
                                        <p:tgtEl>
                                          <p:spTgt spid="274435"/>
                                        </p:tgtEl>
                                        <p:attrNameLst>
                                          <p:attrName>style.visibility</p:attrName>
                                        </p:attrNameLst>
                                      </p:cBhvr>
                                      <p:to>
                                        <p:strVal val="visible"/>
                                      </p:to>
                                    </p:set>
                                    <p:animEffect transition="in" filter="fade">
                                      <p:cBhvr>
                                        <p:cTn id="10" dur="2000"/>
                                        <p:tgtEl>
                                          <p:spTgt spid="274435"/>
                                        </p:tgtEl>
                                      </p:cBhvr>
                                    </p:animEffect>
                                  </p:childTnLst>
                                </p:cTn>
                              </p:par>
                            </p:childTnLst>
                          </p:cTn>
                        </p:par>
                        <p:par>
                          <p:cTn id="11" fill="hold">
                            <p:stCondLst>
                              <p:cond delay="3000"/>
                            </p:stCondLst>
                            <p:childTnLst>
                              <p:par>
                                <p:cTn id="12" presetID="10" presetClass="entr" presetSubtype="0" fill="hold" grpId="0" nodeType="afterEffect">
                                  <p:stCondLst>
                                    <p:cond delay="1000"/>
                                  </p:stCondLst>
                                  <p:childTnLst>
                                    <p:set>
                                      <p:cBhvr>
                                        <p:cTn id="13" dur="1" fill="hold">
                                          <p:stCondLst>
                                            <p:cond delay="0"/>
                                          </p:stCondLst>
                                        </p:cTn>
                                        <p:tgtEl>
                                          <p:spTgt spid="274436"/>
                                        </p:tgtEl>
                                        <p:attrNameLst>
                                          <p:attrName>style.visibility</p:attrName>
                                        </p:attrNameLst>
                                      </p:cBhvr>
                                      <p:to>
                                        <p:strVal val="visible"/>
                                      </p:to>
                                    </p:set>
                                    <p:animEffect transition="in" filter="fade">
                                      <p:cBhvr>
                                        <p:cTn id="14" dur="2000"/>
                                        <p:tgtEl>
                                          <p:spTgt spid="274436"/>
                                        </p:tgtEl>
                                      </p:cBhvr>
                                    </p:animEffect>
                                  </p:childTnLst>
                                </p:cTn>
                              </p:par>
                            </p:childTnLst>
                          </p:cTn>
                        </p:par>
                        <p:par>
                          <p:cTn id="15" fill="hold">
                            <p:stCondLst>
                              <p:cond delay="6000"/>
                            </p:stCondLst>
                            <p:childTnLst>
                              <p:par>
                                <p:cTn id="16" presetID="10" presetClass="entr" presetSubtype="0" fill="hold" grpId="0" nodeType="afterEffect">
                                  <p:stCondLst>
                                    <p:cond delay="1000"/>
                                  </p:stCondLst>
                                  <p:childTnLst>
                                    <p:set>
                                      <p:cBhvr>
                                        <p:cTn id="17" dur="1" fill="hold">
                                          <p:stCondLst>
                                            <p:cond delay="0"/>
                                          </p:stCondLst>
                                        </p:cTn>
                                        <p:tgtEl>
                                          <p:spTgt spid="274437"/>
                                        </p:tgtEl>
                                        <p:attrNameLst>
                                          <p:attrName>style.visibility</p:attrName>
                                        </p:attrNameLst>
                                      </p:cBhvr>
                                      <p:to>
                                        <p:strVal val="visible"/>
                                      </p:to>
                                    </p:set>
                                    <p:animEffect transition="in" filter="fade">
                                      <p:cBhvr>
                                        <p:cTn id="18" dur="2000"/>
                                        <p:tgtEl>
                                          <p:spTgt spid="274437"/>
                                        </p:tgtEl>
                                      </p:cBhvr>
                                    </p:animEffect>
                                  </p:childTnLst>
                                </p:cTn>
                              </p:par>
                            </p:childTnLst>
                          </p:cTn>
                        </p:par>
                        <p:par>
                          <p:cTn id="19" fill="hold">
                            <p:stCondLst>
                              <p:cond delay="9000"/>
                            </p:stCondLst>
                            <p:childTnLst>
                              <p:par>
                                <p:cTn id="20" presetID="10" presetClass="entr" presetSubtype="0" fill="hold" grpId="0" nodeType="afterEffect">
                                  <p:stCondLst>
                                    <p:cond delay="1000"/>
                                  </p:stCondLst>
                                  <p:childTnLst>
                                    <p:set>
                                      <p:cBhvr>
                                        <p:cTn id="21" dur="1" fill="hold">
                                          <p:stCondLst>
                                            <p:cond delay="0"/>
                                          </p:stCondLst>
                                        </p:cTn>
                                        <p:tgtEl>
                                          <p:spTgt spid="274438"/>
                                        </p:tgtEl>
                                        <p:attrNameLst>
                                          <p:attrName>style.visibility</p:attrName>
                                        </p:attrNameLst>
                                      </p:cBhvr>
                                      <p:to>
                                        <p:strVal val="visible"/>
                                      </p:to>
                                    </p:set>
                                    <p:animEffect transition="in" filter="fade">
                                      <p:cBhvr>
                                        <p:cTn id="22" dur="2000"/>
                                        <p:tgtEl>
                                          <p:spTgt spid="274438"/>
                                        </p:tgtEl>
                                      </p:cBhvr>
                                    </p:animEffect>
                                  </p:childTnLst>
                                </p:cTn>
                              </p:par>
                            </p:childTnLst>
                          </p:cTn>
                        </p:par>
                        <p:par>
                          <p:cTn id="23" fill="hold">
                            <p:stCondLst>
                              <p:cond delay="12000"/>
                            </p:stCondLst>
                            <p:childTnLst>
                              <p:par>
                                <p:cTn id="24" presetID="10" presetClass="entr" presetSubtype="0" fill="hold" grpId="0" nodeType="afterEffect">
                                  <p:stCondLst>
                                    <p:cond delay="1000"/>
                                  </p:stCondLst>
                                  <p:childTnLst>
                                    <p:set>
                                      <p:cBhvr>
                                        <p:cTn id="25" dur="1" fill="hold">
                                          <p:stCondLst>
                                            <p:cond delay="0"/>
                                          </p:stCondLst>
                                        </p:cTn>
                                        <p:tgtEl>
                                          <p:spTgt spid="274439"/>
                                        </p:tgtEl>
                                        <p:attrNameLst>
                                          <p:attrName>style.visibility</p:attrName>
                                        </p:attrNameLst>
                                      </p:cBhvr>
                                      <p:to>
                                        <p:strVal val="visible"/>
                                      </p:to>
                                    </p:set>
                                    <p:animEffect transition="in" filter="fade">
                                      <p:cBhvr>
                                        <p:cTn id="26" dur="2000"/>
                                        <p:tgtEl>
                                          <p:spTgt spid="274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34" grpId="0" animBg="1"/>
      <p:bldP spid="274435" grpId="0" animBg="1"/>
      <p:bldP spid="274436" grpId="0" animBg="1"/>
      <p:bldP spid="274437" grpId="0" animBg="1"/>
      <p:bldP spid="274438" grpId="0" animBg="1"/>
      <p:bldP spid="2744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1"/>
          <p:cNvSpPr>
            <a:spLocks noGrp="1"/>
          </p:cNvSpPr>
          <p:nvPr>
            <p:ph type="ftr" sz="quarter" idx="4294967295"/>
          </p:nvPr>
        </p:nvSpPr>
        <p:spPr bwMode="auto">
          <a:xfrm>
            <a:off x="958850" y="6629400"/>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19459" name="Slide Number Placeholder 2"/>
          <p:cNvSpPr>
            <a:spLocks noGrp="1"/>
          </p:cNvSpPr>
          <p:nvPr>
            <p:ph type="sldNum" sz="quarter" idx="10"/>
          </p:nvPr>
        </p:nvSpPr>
        <p:spPr>
          <a:noFill/>
        </p:spPr>
        <p:txBody>
          <a:bodyPr/>
          <a:lstStyle/>
          <a:p>
            <a:fld id="{FAB0E7A9-60E1-46EB-8D5C-75794A6AFC96}" type="slidenum">
              <a:rPr lang="en-US" smtClean="0"/>
              <a:pPr/>
              <a:t>16</a:t>
            </a:fld>
            <a:endParaRPr lang="en-US" smtClean="0"/>
          </a:p>
        </p:txBody>
      </p:sp>
      <p:sp>
        <p:nvSpPr>
          <p:cNvPr id="38" name="Slide Number Placeholder 6"/>
          <p:cNvSpPr txBox="1">
            <a:spLocks noGrp="1"/>
          </p:cNvSpPr>
          <p:nvPr/>
        </p:nvSpPr>
        <p:spPr bwMode="auto">
          <a:xfrm>
            <a:off x="438150" y="6550025"/>
            <a:ext cx="387350" cy="219075"/>
          </a:xfrm>
          <a:prstGeom prst="rect">
            <a:avLst/>
          </a:prstGeom>
          <a:noFill/>
          <a:ln>
            <a:miter lim="800000"/>
            <a:headEnd/>
            <a:tailEnd/>
          </a:ln>
        </p:spPr>
        <p:txBody>
          <a:bodyPr anchor="b"/>
          <a:lstStyle/>
          <a:p>
            <a:pPr eaLnBrk="0" hangingPunct="0">
              <a:defRPr/>
            </a:pPr>
            <a:endParaRPr lang="en-US" sz="900" dirty="0">
              <a:solidFill>
                <a:srgbClr val="848589"/>
              </a:solidFill>
              <a:latin typeface="+mn-lt"/>
              <a:cs typeface="Arial" charset="0"/>
            </a:endParaRPr>
          </a:p>
        </p:txBody>
      </p:sp>
      <p:sp>
        <p:nvSpPr>
          <p:cNvPr id="19461" name="Rectangle 3"/>
          <p:cNvSpPr>
            <a:spLocks noGrp="1" noChangeArrowheads="1"/>
          </p:cNvSpPr>
          <p:nvPr>
            <p:ph type="title" sz="quarter" idx="4294967295"/>
          </p:nvPr>
        </p:nvSpPr>
        <p:spPr/>
        <p:txBody>
          <a:bodyPr lIns="91440" rIns="91440" bIns="45720"/>
          <a:lstStyle/>
          <a:p>
            <a:pPr eaLnBrk="1" hangingPunct="1"/>
            <a:r>
              <a:rPr lang="en-US" sz="2800" smtClean="0"/>
              <a:t>Evaluating energy efficient solutions for the IT Power &amp; Cooling Chain</a:t>
            </a:r>
          </a:p>
        </p:txBody>
      </p:sp>
      <p:sp>
        <p:nvSpPr>
          <p:cNvPr id="19462" name="Rectangle 4"/>
          <p:cNvSpPr>
            <a:spLocks noChangeArrowheads="1"/>
          </p:cNvSpPr>
          <p:nvPr/>
        </p:nvSpPr>
        <p:spPr bwMode="auto">
          <a:xfrm>
            <a:off x="457200" y="2060575"/>
            <a:ext cx="4186238" cy="457200"/>
          </a:xfrm>
          <a:prstGeom prst="rect">
            <a:avLst/>
          </a:prstGeom>
          <a:noFill/>
          <a:ln w="19050" algn="ctr">
            <a:noFill/>
            <a:miter lim="800000"/>
            <a:headEnd/>
            <a:tailEnd/>
          </a:ln>
        </p:spPr>
        <p:txBody>
          <a:bodyPr wrap="none">
            <a:spAutoFit/>
          </a:bodyPr>
          <a:lstStyle/>
          <a:p>
            <a:r>
              <a:rPr lang="en-US" sz="2400">
                <a:solidFill>
                  <a:srgbClr val="7B7B79"/>
                </a:solidFill>
                <a:latin typeface="Futura Hv" pitchFamily="34" charset="0"/>
                <a:cs typeface="Arial" charset="0"/>
              </a:rPr>
              <a:t>Optimizing from </a:t>
            </a:r>
            <a:r>
              <a:rPr lang="en-US" sz="2400" b="1" u="sng">
                <a:solidFill>
                  <a:srgbClr val="7B7B79"/>
                </a:solidFill>
                <a:latin typeface="Futura Hv" pitchFamily="34" charset="0"/>
                <a:cs typeface="Arial" charset="0"/>
              </a:rPr>
              <a:t>chip to chiller</a:t>
            </a:r>
          </a:p>
        </p:txBody>
      </p:sp>
      <p:grpSp>
        <p:nvGrpSpPr>
          <p:cNvPr id="19463" name="Group 39"/>
          <p:cNvGrpSpPr>
            <a:grpSpLocks/>
          </p:cNvGrpSpPr>
          <p:nvPr/>
        </p:nvGrpSpPr>
        <p:grpSpPr bwMode="auto">
          <a:xfrm>
            <a:off x="638175" y="1127125"/>
            <a:ext cx="7177088" cy="717550"/>
            <a:chOff x="6160113" y="1074967"/>
            <a:chExt cx="2998175" cy="623592"/>
          </a:xfrm>
        </p:grpSpPr>
        <p:grpSp>
          <p:nvGrpSpPr>
            <p:cNvPr id="19497" name="Rectangle 26"/>
            <p:cNvGrpSpPr>
              <a:grpSpLocks/>
            </p:cNvGrpSpPr>
            <p:nvPr/>
          </p:nvGrpSpPr>
          <p:grpSpPr bwMode="auto">
            <a:xfrm>
              <a:off x="6160113" y="1074967"/>
              <a:ext cx="2890165" cy="599019"/>
              <a:chOff x="658368" y="5742432"/>
              <a:chExt cx="6918960" cy="688848"/>
            </a:xfrm>
          </p:grpSpPr>
          <p:pic>
            <p:nvPicPr>
              <p:cNvPr id="19499" name="Rectangle 26"/>
              <p:cNvPicPr>
                <a:picLocks noChangeArrowheads="1"/>
              </p:cNvPicPr>
              <p:nvPr/>
            </p:nvPicPr>
            <p:blipFill>
              <a:blip r:embed="rId4"/>
              <a:srcRect/>
              <a:stretch>
                <a:fillRect/>
              </a:stretch>
            </p:blipFill>
            <p:spPr bwMode="auto">
              <a:xfrm>
                <a:off x="658368" y="5742432"/>
                <a:ext cx="6918960" cy="688848"/>
              </a:xfrm>
              <a:prstGeom prst="rect">
                <a:avLst/>
              </a:prstGeom>
              <a:noFill/>
              <a:ln w="9525">
                <a:noFill/>
                <a:miter lim="800000"/>
                <a:headEnd/>
                <a:tailEnd/>
              </a:ln>
            </p:spPr>
          </p:pic>
          <p:sp>
            <p:nvSpPr>
              <p:cNvPr id="19500" name="Text Box 11"/>
              <p:cNvSpPr txBox="1">
                <a:spLocks noChangeArrowheads="1"/>
              </p:cNvSpPr>
              <p:nvPr/>
            </p:nvSpPr>
            <p:spPr bwMode="auto">
              <a:xfrm>
                <a:off x="721874" y="5886868"/>
                <a:ext cx="6803062" cy="366645"/>
              </a:xfrm>
              <a:prstGeom prst="rect">
                <a:avLst/>
              </a:prstGeom>
              <a:noFill/>
              <a:ln w="9525">
                <a:noFill/>
                <a:miter lim="800000"/>
                <a:headEnd/>
                <a:tailEnd/>
              </a:ln>
            </p:spPr>
            <p:txBody>
              <a:bodyPr anchor="ctr">
                <a:spAutoFit/>
              </a:bodyPr>
              <a:lstStyle/>
              <a:p>
                <a:endParaRPr lang="en-US">
                  <a:solidFill>
                    <a:srgbClr val="FFFFFF"/>
                  </a:solidFill>
                </a:endParaRPr>
              </a:p>
            </p:txBody>
          </p:sp>
        </p:grpSp>
        <p:sp>
          <p:nvSpPr>
            <p:cNvPr id="19498" name="Text Box 13"/>
            <p:cNvSpPr txBox="1">
              <a:spLocks noChangeArrowheads="1"/>
            </p:cNvSpPr>
            <p:nvPr/>
          </p:nvSpPr>
          <p:spPr bwMode="auto">
            <a:xfrm>
              <a:off x="6240822" y="1142225"/>
              <a:ext cx="2917466" cy="556334"/>
            </a:xfrm>
            <a:prstGeom prst="rect">
              <a:avLst/>
            </a:prstGeom>
            <a:noFill/>
            <a:ln w="19050" algn="ctr">
              <a:noFill/>
              <a:miter lim="800000"/>
              <a:headEnd/>
              <a:tailEnd/>
            </a:ln>
          </p:spPr>
          <p:txBody>
            <a:bodyPr>
              <a:spAutoFit/>
            </a:bodyPr>
            <a:lstStyle/>
            <a:p>
              <a:r>
                <a:rPr lang="en-US" sz="1400" b="1">
                  <a:solidFill>
                    <a:schemeClr val="bg1"/>
                  </a:solidFill>
                  <a:latin typeface="Arial" charset="0"/>
                  <a:ea typeface="Arial Unicode MS" pitchFamily="34" charset="-128"/>
                  <a:cs typeface="Arial Unicode MS" pitchFamily="34" charset="-128"/>
                </a:rPr>
                <a:t>Overall Strategies</a:t>
              </a:r>
            </a:p>
            <a:p>
              <a:pPr>
                <a:buFontTx/>
                <a:buChar char="•"/>
              </a:pPr>
              <a:r>
                <a:rPr lang="en-US" sz="1200">
                  <a:solidFill>
                    <a:schemeClr val="bg1"/>
                  </a:solidFill>
                  <a:latin typeface="Arial" charset="0"/>
                  <a:cs typeface="Arial" charset="0"/>
                </a:rPr>
                <a:t>Thermal Zone Mapping</a:t>
              </a:r>
              <a:r>
                <a:rPr lang="en-US" sz="1200">
                  <a:latin typeface="Arial" charset="0"/>
                  <a:cs typeface="Arial" charset="0"/>
                </a:rPr>
                <a:t>, </a:t>
              </a:r>
              <a:r>
                <a:rPr lang="en-US" sz="1200">
                  <a:solidFill>
                    <a:srgbClr val="194331"/>
                  </a:solidFill>
                  <a:latin typeface="Arial" charset="0"/>
                  <a:cs typeface="Arial" charset="0"/>
                </a:rPr>
                <a:t>Data Center Assessments, Data Center Site Preparation</a:t>
              </a:r>
            </a:p>
            <a:p>
              <a:endParaRPr lang="en-US" sz="1000">
                <a:solidFill>
                  <a:srgbClr val="194331"/>
                </a:solidFill>
                <a:latin typeface="Arial" charset="0"/>
                <a:cs typeface="Arial" charset="0"/>
              </a:endParaRPr>
            </a:p>
          </p:txBody>
        </p:sp>
      </p:grpSp>
      <p:grpSp>
        <p:nvGrpSpPr>
          <p:cNvPr id="19464" name="Group 43"/>
          <p:cNvGrpSpPr>
            <a:grpSpLocks/>
          </p:cNvGrpSpPr>
          <p:nvPr/>
        </p:nvGrpSpPr>
        <p:grpSpPr bwMode="auto">
          <a:xfrm>
            <a:off x="3584575" y="2982913"/>
            <a:ext cx="3179763" cy="1314450"/>
            <a:chOff x="4087094" y="2967717"/>
            <a:chExt cx="3199531" cy="517591"/>
          </a:xfrm>
        </p:grpSpPr>
        <p:grpSp>
          <p:nvGrpSpPr>
            <p:cNvPr id="19493" name="Rectangle 32"/>
            <p:cNvGrpSpPr>
              <a:grpSpLocks/>
            </p:cNvGrpSpPr>
            <p:nvPr/>
          </p:nvGrpSpPr>
          <p:grpSpPr bwMode="auto">
            <a:xfrm>
              <a:off x="4087094" y="2967717"/>
              <a:ext cx="3036158" cy="508717"/>
              <a:chOff x="3584448" y="2182368"/>
              <a:chExt cx="3017520" cy="1292352"/>
            </a:xfrm>
          </p:grpSpPr>
          <p:pic>
            <p:nvPicPr>
              <p:cNvPr id="19495" name="Rectangle 32"/>
              <p:cNvPicPr>
                <a:picLocks noChangeArrowheads="1"/>
              </p:cNvPicPr>
              <p:nvPr/>
            </p:nvPicPr>
            <p:blipFill>
              <a:blip r:embed="rId5"/>
              <a:srcRect/>
              <a:stretch>
                <a:fillRect/>
              </a:stretch>
            </p:blipFill>
            <p:spPr bwMode="auto">
              <a:xfrm>
                <a:off x="3584448" y="2182368"/>
                <a:ext cx="3017520" cy="1292352"/>
              </a:xfrm>
              <a:prstGeom prst="rect">
                <a:avLst/>
              </a:prstGeom>
              <a:noFill/>
              <a:ln w="9525">
                <a:noFill/>
                <a:miter lim="800000"/>
                <a:headEnd/>
                <a:tailEnd/>
              </a:ln>
            </p:spPr>
          </p:pic>
          <p:sp>
            <p:nvSpPr>
              <p:cNvPr id="19496" name="Text Box 16"/>
              <p:cNvSpPr txBox="1">
                <a:spLocks noChangeArrowheads="1"/>
              </p:cNvSpPr>
              <p:nvPr/>
            </p:nvSpPr>
            <p:spPr bwMode="auto">
              <a:xfrm>
                <a:off x="3646354" y="2623736"/>
                <a:ext cx="2898470" cy="366749"/>
              </a:xfrm>
              <a:prstGeom prst="rect">
                <a:avLst/>
              </a:prstGeom>
              <a:noFill/>
              <a:ln w="9525">
                <a:noFill/>
                <a:miter lim="800000"/>
                <a:headEnd/>
                <a:tailEnd/>
              </a:ln>
            </p:spPr>
            <p:txBody>
              <a:bodyPr anchor="ctr">
                <a:spAutoFit/>
              </a:bodyPr>
              <a:lstStyle/>
              <a:p>
                <a:endParaRPr lang="en-US">
                  <a:solidFill>
                    <a:srgbClr val="FFFFFF"/>
                  </a:solidFill>
                </a:endParaRPr>
              </a:p>
            </p:txBody>
          </p:sp>
        </p:grpSp>
        <p:sp>
          <p:nvSpPr>
            <p:cNvPr id="19494" name="Text Box 18"/>
            <p:cNvSpPr txBox="1">
              <a:spLocks noChangeArrowheads="1"/>
            </p:cNvSpPr>
            <p:nvPr/>
          </p:nvSpPr>
          <p:spPr bwMode="auto">
            <a:xfrm>
              <a:off x="4222992" y="3006011"/>
              <a:ext cx="3063633" cy="479297"/>
            </a:xfrm>
            <a:prstGeom prst="rect">
              <a:avLst/>
            </a:prstGeom>
            <a:noFill/>
            <a:ln w="19050" algn="ctr">
              <a:noFill/>
              <a:miter lim="800000"/>
              <a:headEnd/>
              <a:tailEnd/>
            </a:ln>
          </p:spPr>
          <p:txBody>
            <a:bodyPr>
              <a:spAutoFit/>
            </a:bodyPr>
            <a:lstStyle/>
            <a:p>
              <a:r>
                <a:rPr lang="en-US" sz="1400" b="1">
                  <a:solidFill>
                    <a:schemeClr val="bg1"/>
                  </a:solidFill>
                  <a:latin typeface="Arial" charset="0"/>
                  <a:cs typeface="Arial" charset="0"/>
                </a:rPr>
                <a:t>Manageability Tools</a:t>
              </a:r>
            </a:p>
            <a:p>
              <a:pPr>
                <a:buFontTx/>
                <a:buChar char="•"/>
              </a:pPr>
              <a:r>
                <a:rPr lang="en-US" sz="1200">
                  <a:solidFill>
                    <a:schemeClr val="bg1"/>
                  </a:solidFill>
                  <a:latin typeface="Arial" charset="0"/>
                  <a:cs typeface="Arial" charset="0"/>
                </a:rPr>
                <a:t>Insight Power Manager and iLO 2</a:t>
              </a:r>
            </a:p>
            <a:p>
              <a:pPr>
                <a:buFontTx/>
                <a:buChar char="•"/>
              </a:pPr>
              <a:r>
                <a:rPr lang="en-US" sz="1200">
                  <a:solidFill>
                    <a:schemeClr val="bg1"/>
                  </a:solidFill>
                  <a:latin typeface="Arial" charset="0"/>
                  <a:cs typeface="Arial" charset="0"/>
                </a:rPr>
                <a:t>Dynamic Capacity Management</a:t>
              </a:r>
            </a:p>
            <a:p>
              <a:pPr>
                <a:buFontTx/>
                <a:buChar char="•"/>
              </a:pPr>
              <a:r>
                <a:rPr lang="en-US" sz="1200">
                  <a:solidFill>
                    <a:schemeClr val="bg1"/>
                  </a:solidFill>
                  <a:latin typeface="Arial" charset="0"/>
                  <a:cs typeface="Arial" charset="0"/>
                </a:rPr>
                <a:t>Thin Provisioning &amp; Data de-duplication</a:t>
              </a:r>
            </a:p>
            <a:p>
              <a:pPr>
                <a:buFontTx/>
                <a:buChar char="•"/>
              </a:pPr>
              <a:r>
                <a:rPr lang="en-US" sz="1200">
                  <a:solidFill>
                    <a:schemeClr val="bg1"/>
                  </a:solidFill>
                  <a:latin typeface="Arial" charset="0"/>
                  <a:cs typeface="Arial" charset="0"/>
                </a:rPr>
                <a:t>Virtualization</a:t>
              </a:r>
            </a:p>
            <a:p>
              <a:pPr>
                <a:buFontTx/>
                <a:buChar char="•"/>
              </a:pPr>
              <a:endParaRPr lang="en-US" sz="1200">
                <a:solidFill>
                  <a:schemeClr val="bg1"/>
                </a:solidFill>
                <a:latin typeface="Arial" charset="0"/>
                <a:cs typeface="Arial" charset="0"/>
              </a:endParaRPr>
            </a:p>
          </p:txBody>
        </p:sp>
      </p:grpSp>
      <p:grpSp>
        <p:nvGrpSpPr>
          <p:cNvPr id="19465" name="Group 45"/>
          <p:cNvGrpSpPr>
            <a:grpSpLocks/>
          </p:cNvGrpSpPr>
          <p:nvPr/>
        </p:nvGrpSpPr>
        <p:grpSpPr bwMode="auto">
          <a:xfrm>
            <a:off x="639763" y="5238750"/>
            <a:ext cx="2754312" cy="1468438"/>
            <a:chOff x="2976009" y="3908243"/>
            <a:chExt cx="3299379" cy="504670"/>
          </a:xfrm>
        </p:grpSpPr>
        <p:grpSp>
          <p:nvGrpSpPr>
            <p:cNvPr id="19489" name="Rectangle 29"/>
            <p:cNvGrpSpPr>
              <a:grpSpLocks/>
            </p:cNvGrpSpPr>
            <p:nvPr/>
          </p:nvGrpSpPr>
          <p:grpSpPr bwMode="auto">
            <a:xfrm>
              <a:off x="2976009" y="3908243"/>
              <a:ext cx="3147686" cy="477426"/>
              <a:chOff x="640080" y="4437888"/>
              <a:chExt cx="2627376" cy="1389888"/>
            </a:xfrm>
          </p:grpSpPr>
          <p:pic>
            <p:nvPicPr>
              <p:cNvPr id="19491" name="Rectangle 29"/>
              <p:cNvPicPr>
                <a:picLocks noChangeArrowheads="1"/>
              </p:cNvPicPr>
              <p:nvPr/>
            </p:nvPicPr>
            <p:blipFill>
              <a:blip r:embed="rId6"/>
              <a:srcRect/>
              <a:stretch>
                <a:fillRect/>
              </a:stretch>
            </p:blipFill>
            <p:spPr bwMode="auto">
              <a:xfrm>
                <a:off x="640080" y="4437888"/>
                <a:ext cx="2627376" cy="1389888"/>
              </a:xfrm>
              <a:prstGeom prst="rect">
                <a:avLst/>
              </a:prstGeom>
              <a:noFill/>
              <a:ln w="9525">
                <a:noFill/>
                <a:miter lim="800000"/>
                <a:headEnd/>
                <a:tailEnd/>
              </a:ln>
            </p:spPr>
          </p:pic>
          <p:sp>
            <p:nvSpPr>
              <p:cNvPr id="19492" name="Text Box 21"/>
              <p:cNvSpPr txBox="1">
                <a:spLocks noChangeArrowheads="1"/>
              </p:cNvSpPr>
              <p:nvPr/>
            </p:nvSpPr>
            <p:spPr bwMode="auto">
              <a:xfrm>
                <a:off x="700406" y="4930305"/>
                <a:ext cx="2509899" cy="366931"/>
              </a:xfrm>
              <a:prstGeom prst="rect">
                <a:avLst/>
              </a:prstGeom>
              <a:noFill/>
              <a:ln w="9525">
                <a:noFill/>
                <a:miter lim="800000"/>
                <a:headEnd/>
                <a:tailEnd/>
              </a:ln>
            </p:spPr>
            <p:txBody>
              <a:bodyPr anchor="ctr">
                <a:spAutoFit/>
              </a:bodyPr>
              <a:lstStyle/>
              <a:p>
                <a:endParaRPr lang="en-US">
                  <a:solidFill>
                    <a:srgbClr val="FFFFFF"/>
                  </a:solidFill>
                </a:endParaRPr>
              </a:p>
            </p:txBody>
          </p:sp>
        </p:grpSp>
        <p:sp>
          <p:nvSpPr>
            <p:cNvPr id="19490" name="Text Box 19"/>
            <p:cNvSpPr txBox="1">
              <a:spLocks noChangeArrowheads="1"/>
            </p:cNvSpPr>
            <p:nvPr/>
          </p:nvSpPr>
          <p:spPr bwMode="auto">
            <a:xfrm>
              <a:off x="3232382" y="3931953"/>
              <a:ext cx="3043006" cy="480960"/>
            </a:xfrm>
            <a:prstGeom prst="rect">
              <a:avLst/>
            </a:prstGeom>
            <a:noFill/>
            <a:ln w="19050" algn="ctr">
              <a:noFill/>
              <a:miter lim="800000"/>
              <a:headEnd/>
              <a:tailEnd/>
            </a:ln>
          </p:spPr>
          <p:txBody>
            <a:bodyPr>
              <a:spAutoFit/>
            </a:bodyPr>
            <a:lstStyle/>
            <a:p>
              <a:r>
                <a:rPr lang="en-US" sz="1400" b="1">
                  <a:solidFill>
                    <a:schemeClr val="bg1"/>
                  </a:solidFill>
                  <a:latin typeface="Arial" charset="0"/>
                  <a:cs typeface="Arial" charset="0"/>
                </a:rPr>
                <a:t>Servers &amp; Storage</a:t>
              </a:r>
            </a:p>
            <a:p>
              <a:pPr>
                <a:buFontTx/>
                <a:buChar char="•"/>
              </a:pPr>
              <a:r>
                <a:rPr lang="en-US" sz="1200">
                  <a:solidFill>
                    <a:schemeClr val="bg1"/>
                  </a:solidFill>
                  <a:latin typeface="Arial" charset="0"/>
                  <a:cs typeface="Arial" charset="0"/>
                </a:rPr>
                <a:t>Efficient Power Supplies</a:t>
              </a:r>
            </a:p>
            <a:p>
              <a:pPr>
                <a:buFontTx/>
                <a:buChar char="•"/>
              </a:pPr>
              <a:r>
                <a:rPr lang="en-US" sz="1200">
                  <a:solidFill>
                    <a:schemeClr val="bg1"/>
                  </a:solidFill>
                  <a:latin typeface="Arial" charset="0"/>
                  <a:cs typeface="Arial" charset="0"/>
                </a:rPr>
                <a:t>Energy Optimized Servers</a:t>
              </a:r>
            </a:p>
            <a:p>
              <a:pPr>
                <a:buFontTx/>
                <a:buChar char="•"/>
              </a:pPr>
              <a:r>
                <a:rPr lang="en-US" sz="1200">
                  <a:solidFill>
                    <a:schemeClr val="bg1"/>
                  </a:solidFill>
                  <a:latin typeface="Arial" charset="0"/>
                  <a:cs typeface="Arial" charset="0"/>
                </a:rPr>
                <a:t>Small Form Factor Drives</a:t>
              </a:r>
            </a:p>
            <a:p>
              <a:pPr>
                <a:buFontTx/>
                <a:buChar char="•"/>
              </a:pPr>
              <a:r>
                <a:rPr lang="en-US" sz="1200">
                  <a:solidFill>
                    <a:schemeClr val="bg1"/>
                  </a:solidFill>
                  <a:latin typeface="Arial" charset="0"/>
                  <a:cs typeface="Arial" charset="0"/>
                </a:rPr>
                <a:t>Low Power Processors</a:t>
              </a:r>
            </a:p>
            <a:p>
              <a:pPr>
                <a:buFontTx/>
                <a:buChar char="•"/>
              </a:pPr>
              <a:r>
                <a:rPr lang="en-US" sz="1200">
                  <a:solidFill>
                    <a:schemeClr val="bg1"/>
                  </a:solidFill>
                  <a:latin typeface="Arial" charset="0"/>
                  <a:cs typeface="Arial" charset="0"/>
                </a:rPr>
                <a:t>Low Power Memory </a:t>
              </a:r>
              <a:br>
                <a:rPr lang="en-US" sz="1200">
                  <a:solidFill>
                    <a:schemeClr val="bg1"/>
                  </a:solidFill>
                  <a:latin typeface="Arial" charset="0"/>
                  <a:cs typeface="Arial" charset="0"/>
                </a:rPr>
              </a:br>
              <a:endParaRPr lang="en-US" sz="1200">
                <a:solidFill>
                  <a:schemeClr val="bg1"/>
                </a:solidFill>
                <a:latin typeface="Arial" charset="0"/>
                <a:cs typeface="Arial" charset="0"/>
              </a:endParaRPr>
            </a:p>
          </p:txBody>
        </p:sp>
      </p:grpSp>
      <p:grpSp>
        <p:nvGrpSpPr>
          <p:cNvPr id="19466" name="Group 42"/>
          <p:cNvGrpSpPr>
            <a:grpSpLocks/>
          </p:cNvGrpSpPr>
          <p:nvPr/>
        </p:nvGrpSpPr>
        <p:grpSpPr bwMode="auto">
          <a:xfrm>
            <a:off x="2016125" y="4176713"/>
            <a:ext cx="2895600" cy="1109662"/>
            <a:chOff x="4468878" y="2541634"/>
            <a:chExt cx="4200460" cy="470665"/>
          </a:xfrm>
        </p:grpSpPr>
        <p:grpSp>
          <p:nvGrpSpPr>
            <p:cNvPr id="19485" name="Rectangle 28"/>
            <p:cNvGrpSpPr>
              <a:grpSpLocks/>
            </p:cNvGrpSpPr>
            <p:nvPr/>
          </p:nvGrpSpPr>
          <p:grpSpPr bwMode="auto">
            <a:xfrm>
              <a:off x="4468878" y="2541634"/>
              <a:ext cx="3729975" cy="470665"/>
              <a:chOff x="2017776" y="3377184"/>
              <a:chExt cx="2292096" cy="1109472"/>
            </a:xfrm>
          </p:grpSpPr>
          <p:pic>
            <p:nvPicPr>
              <p:cNvPr id="19487" name="Rectangle 28"/>
              <p:cNvPicPr>
                <a:picLocks noChangeArrowheads="1"/>
              </p:cNvPicPr>
              <p:nvPr/>
            </p:nvPicPr>
            <p:blipFill>
              <a:blip r:embed="rId7"/>
              <a:srcRect/>
              <a:stretch>
                <a:fillRect/>
              </a:stretch>
            </p:blipFill>
            <p:spPr bwMode="auto">
              <a:xfrm>
                <a:off x="2017776" y="3377184"/>
                <a:ext cx="2292096" cy="1109472"/>
              </a:xfrm>
              <a:prstGeom prst="rect">
                <a:avLst/>
              </a:prstGeom>
              <a:noFill/>
              <a:ln w="9525">
                <a:noFill/>
                <a:miter lim="800000"/>
                <a:headEnd/>
                <a:tailEnd/>
              </a:ln>
            </p:spPr>
          </p:pic>
          <p:sp>
            <p:nvSpPr>
              <p:cNvPr id="19488" name="Text Box 26"/>
              <p:cNvSpPr txBox="1">
                <a:spLocks noChangeArrowheads="1"/>
              </p:cNvSpPr>
              <p:nvPr/>
            </p:nvSpPr>
            <p:spPr bwMode="auto">
              <a:xfrm>
                <a:off x="2078616" y="3731136"/>
                <a:ext cx="164125" cy="366649"/>
              </a:xfrm>
              <a:prstGeom prst="rect">
                <a:avLst/>
              </a:prstGeom>
              <a:noFill/>
              <a:ln w="9525">
                <a:noFill/>
                <a:miter lim="800000"/>
                <a:headEnd/>
                <a:tailEnd/>
              </a:ln>
            </p:spPr>
            <p:txBody>
              <a:bodyPr wrap="none" anchor="ctr">
                <a:spAutoFit/>
              </a:bodyPr>
              <a:lstStyle/>
              <a:p>
                <a:endParaRPr lang="en-US">
                  <a:solidFill>
                    <a:srgbClr val="FFFFFF"/>
                  </a:solidFill>
                </a:endParaRPr>
              </a:p>
            </p:txBody>
          </p:sp>
        </p:grpSp>
        <p:sp>
          <p:nvSpPr>
            <p:cNvPr id="19486" name="Text Box 22"/>
            <p:cNvSpPr txBox="1">
              <a:spLocks noChangeArrowheads="1"/>
            </p:cNvSpPr>
            <p:nvPr/>
          </p:nvSpPr>
          <p:spPr bwMode="auto">
            <a:xfrm>
              <a:off x="4726514" y="2555534"/>
              <a:ext cx="3942824" cy="439093"/>
            </a:xfrm>
            <a:prstGeom prst="rect">
              <a:avLst/>
            </a:prstGeom>
            <a:noFill/>
            <a:ln w="19050" algn="ctr">
              <a:noFill/>
              <a:miter lim="800000"/>
              <a:headEnd/>
              <a:tailEnd/>
            </a:ln>
          </p:spPr>
          <p:txBody>
            <a:bodyPr>
              <a:spAutoFit/>
            </a:bodyPr>
            <a:lstStyle/>
            <a:p>
              <a:r>
                <a:rPr lang="en-US" sz="1400" b="1">
                  <a:solidFill>
                    <a:schemeClr val="bg1"/>
                  </a:solidFill>
                  <a:latin typeface="Arial" charset="0"/>
                  <a:cs typeface="Arial" charset="0"/>
                </a:rPr>
                <a:t>Systems</a:t>
              </a:r>
            </a:p>
            <a:p>
              <a:pPr>
                <a:buFontTx/>
                <a:buChar char="•"/>
              </a:pPr>
              <a:r>
                <a:rPr lang="en-US" sz="1200">
                  <a:solidFill>
                    <a:schemeClr val="bg1"/>
                  </a:solidFill>
                  <a:latin typeface="Arial" charset="0"/>
                  <a:cs typeface="Arial" charset="0"/>
                </a:rPr>
                <a:t>BladeSystem Enclosures</a:t>
              </a:r>
            </a:p>
            <a:p>
              <a:pPr>
                <a:buFontTx/>
                <a:buChar char="•"/>
              </a:pPr>
              <a:r>
                <a:rPr lang="en-US" sz="1200">
                  <a:solidFill>
                    <a:schemeClr val="bg1"/>
                  </a:solidFill>
                  <a:latin typeface="Arial" charset="0"/>
                  <a:cs typeface="Arial" charset="0"/>
                </a:rPr>
                <a:t>Thermal Logic</a:t>
              </a:r>
            </a:p>
            <a:p>
              <a:pPr>
                <a:buFontTx/>
                <a:buChar char="•"/>
              </a:pPr>
              <a:r>
                <a:rPr lang="en-US" sz="1200">
                  <a:solidFill>
                    <a:schemeClr val="bg1"/>
                  </a:solidFill>
                  <a:latin typeface="Arial" charset="0"/>
                  <a:cs typeface="Arial" charset="0"/>
                </a:rPr>
                <a:t>PARSEC enclosure cooling</a:t>
              </a:r>
            </a:p>
            <a:p>
              <a:pPr>
                <a:buFontTx/>
                <a:buChar char="•"/>
              </a:pPr>
              <a:r>
                <a:rPr lang="en-US" sz="1200">
                  <a:solidFill>
                    <a:schemeClr val="bg1"/>
                  </a:solidFill>
                  <a:latin typeface="Arial" charset="0"/>
                  <a:cs typeface="Arial" charset="0"/>
                </a:rPr>
                <a:t>Active Cool Fans</a:t>
              </a:r>
            </a:p>
          </p:txBody>
        </p:sp>
      </p:grpSp>
      <p:grpSp>
        <p:nvGrpSpPr>
          <p:cNvPr id="19467" name="Group 41"/>
          <p:cNvGrpSpPr>
            <a:grpSpLocks/>
          </p:cNvGrpSpPr>
          <p:nvPr/>
        </p:nvGrpSpPr>
        <p:grpSpPr bwMode="auto">
          <a:xfrm>
            <a:off x="5089525" y="1801813"/>
            <a:ext cx="2481263" cy="1293812"/>
            <a:chOff x="5000195" y="2065470"/>
            <a:chExt cx="3377043" cy="532990"/>
          </a:xfrm>
        </p:grpSpPr>
        <p:grpSp>
          <p:nvGrpSpPr>
            <p:cNvPr id="19481" name="Rectangle 78"/>
            <p:cNvGrpSpPr>
              <a:grpSpLocks/>
            </p:cNvGrpSpPr>
            <p:nvPr/>
          </p:nvGrpSpPr>
          <p:grpSpPr bwMode="auto">
            <a:xfrm>
              <a:off x="5000195" y="2065470"/>
              <a:ext cx="3311256" cy="507600"/>
              <a:chOff x="5090160" y="1024128"/>
              <a:chExt cx="2432304" cy="1231392"/>
            </a:xfrm>
          </p:grpSpPr>
          <p:pic>
            <p:nvPicPr>
              <p:cNvPr id="19483" name="Rectangle 78"/>
              <p:cNvPicPr>
                <a:picLocks noChangeArrowheads="1"/>
              </p:cNvPicPr>
              <p:nvPr/>
            </p:nvPicPr>
            <p:blipFill>
              <a:blip r:embed="rId8"/>
              <a:srcRect/>
              <a:stretch>
                <a:fillRect/>
              </a:stretch>
            </p:blipFill>
            <p:spPr bwMode="auto">
              <a:xfrm>
                <a:off x="5090160" y="1024128"/>
                <a:ext cx="2432304" cy="1231392"/>
              </a:xfrm>
              <a:prstGeom prst="rect">
                <a:avLst/>
              </a:prstGeom>
              <a:noFill/>
              <a:ln w="9525">
                <a:noFill/>
                <a:miter lim="800000"/>
                <a:headEnd/>
                <a:tailEnd/>
              </a:ln>
            </p:spPr>
          </p:pic>
          <p:sp>
            <p:nvSpPr>
              <p:cNvPr id="19484" name="Text Box 31"/>
              <p:cNvSpPr txBox="1">
                <a:spLocks noChangeArrowheads="1"/>
              </p:cNvSpPr>
              <p:nvPr/>
            </p:nvSpPr>
            <p:spPr bwMode="auto">
              <a:xfrm>
                <a:off x="5150452" y="1438295"/>
                <a:ext cx="2316480" cy="366561"/>
              </a:xfrm>
              <a:prstGeom prst="rect">
                <a:avLst/>
              </a:prstGeom>
              <a:noFill/>
              <a:ln w="9525">
                <a:noFill/>
                <a:miter lim="800000"/>
                <a:headEnd/>
                <a:tailEnd/>
              </a:ln>
            </p:spPr>
            <p:txBody>
              <a:bodyPr anchor="ctr">
                <a:spAutoFit/>
              </a:bodyPr>
              <a:lstStyle/>
              <a:p>
                <a:endParaRPr lang="en-US">
                  <a:solidFill>
                    <a:srgbClr val="FFFFFF"/>
                  </a:solidFill>
                </a:endParaRPr>
              </a:p>
            </p:txBody>
          </p:sp>
        </p:grpSp>
        <p:sp>
          <p:nvSpPr>
            <p:cNvPr id="19482" name="Text Box 77"/>
            <p:cNvSpPr txBox="1">
              <a:spLocks noChangeArrowheads="1"/>
            </p:cNvSpPr>
            <p:nvPr/>
          </p:nvSpPr>
          <p:spPr bwMode="auto">
            <a:xfrm>
              <a:off x="5212097" y="2096776"/>
              <a:ext cx="3165141" cy="501684"/>
            </a:xfrm>
            <a:prstGeom prst="rect">
              <a:avLst/>
            </a:prstGeom>
            <a:noFill/>
            <a:ln w="19050" algn="ctr">
              <a:noFill/>
              <a:miter lim="800000"/>
              <a:headEnd/>
              <a:tailEnd/>
            </a:ln>
          </p:spPr>
          <p:txBody>
            <a:bodyPr>
              <a:spAutoFit/>
            </a:bodyPr>
            <a:lstStyle/>
            <a:p>
              <a:r>
                <a:rPr lang="en-US" sz="1400" b="1">
                  <a:solidFill>
                    <a:schemeClr val="bg1"/>
                  </a:solidFill>
                  <a:latin typeface="Arial" charset="0"/>
                  <a:cs typeface="Arial" charset="0"/>
                </a:rPr>
                <a:t>Data Center &amp; Facilities</a:t>
              </a:r>
            </a:p>
            <a:p>
              <a:pPr>
                <a:buFontTx/>
                <a:buChar char="•"/>
              </a:pPr>
              <a:r>
                <a:rPr lang="en-US" sz="1200">
                  <a:solidFill>
                    <a:schemeClr val="bg1"/>
                  </a:solidFill>
                  <a:latin typeface="Arial" charset="0"/>
                  <a:cs typeface="Arial" charset="0"/>
                </a:rPr>
                <a:t>Dynamic Smart Cooling</a:t>
              </a:r>
            </a:p>
            <a:p>
              <a:pPr>
                <a:buFontTx/>
                <a:buChar char="•"/>
              </a:pPr>
              <a:r>
                <a:rPr lang="en-US" sz="1200">
                  <a:solidFill>
                    <a:schemeClr val="bg1"/>
                  </a:solidFill>
                  <a:latin typeface="Arial" charset="0"/>
                  <a:cs typeface="Arial" charset="0"/>
                </a:rPr>
                <a:t>Modular Cooling System</a:t>
              </a:r>
            </a:p>
            <a:p>
              <a:pPr>
                <a:buFontTx/>
                <a:buChar char="•"/>
              </a:pPr>
              <a:r>
                <a:rPr lang="en-US" sz="1200">
                  <a:solidFill>
                    <a:schemeClr val="bg1"/>
                  </a:solidFill>
                  <a:latin typeface="Arial" charset="0"/>
                  <a:cs typeface="Arial" charset="0"/>
                </a:rPr>
                <a:t>Power Distribution Rack</a:t>
              </a:r>
            </a:p>
            <a:p>
              <a:pPr>
                <a:buFontTx/>
                <a:buChar char="•"/>
              </a:pPr>
              <a:r>
                <a:rPr lang="en-US" sz="1200">
                  <a:solidFill>
                    <a:schemeClr val="bg1"/>
                  </a:solidFill>
                  <a:latin typeface="Arial" charset="0"/>
                  <a:cs typeface="Arial" charset="0"/>
                </a:rPr>
                <a:t>Three Phase UPS</a:t>
              </a:r>
            </a:p>
            <a:p>
              <a:pPr>
                <a:buFontTx/>
                <a:buChar char="•"/>
              </a:pPr>
              <a:endParaRPr lang="en-US" sz="1200">
                <a:solidFill>
                  <a:schemeClr val="bg1"/>
                </a:solidFill>
                <a:latin typeface="Arial" charset="0"/>
                <a:cs typeface="Arial" charset="0"/>
              </a:endParaRPr>
            </a:p>
          </p:txBody>
        </p:sp>
      </p:grpSp>
      <p:sp>
        <p:nvSpPr>
          <p:cNvPr id="19468" name="Line 86"/>
          <p:cNvSpPr>
            <a:spLocks noChangeShapeType="1"/>
          </p:cNvSpPr>
          <p:nvPr/>
        </p:nvSpPr>
        <p:spPr bwMode="auto">
          <a:xfrm flipV="1">
            <a:off x="7780338" y="5761038"/>
            <a:ext cx="0" cy="654050"/>
          </a:xfrm>
          <a:prstGeom prst="line">
            <a:avLst/>
          </a:prstGeom>
          <a:noFill/>
          <a:ln w="76200">
            <a:solidFill>
              <a:schemeClr val="accent2"/>
            </a:solidFill>
            <a:round/>
            <a:headEnd/>
            <a:tailEnd type="triangle" w="med" len="med"/>
          </a:ln>
        </p:spPr>
        <p:txBody>
          <a:bodyPr>
            <a:spAutoFit/>
          </a:bodyPr>
          <a:lstStyle/>
          <a:p>
            <a:endParaRPr lang="en-US"/>
          </a:p>
        </p:txBody>
      </p:sp>
      <p:sp>
        <p:nvSpPr>
          <p:cNvPr id="19469" name="Line 87"/>
          <p:cNvSpPr>
            <a:spLocks noChangeShapeType="1"/>
          </p:cNvSpPr>
          <p:nvPr/>
        </p:nvSpPr>
        <p:spPr bwMode="auto">
          <a:xfrm flipV="1">
            <a:off x="7781925" y="4459288"/>
            <a:ext cx="0" cy="1239837"/>
          </a:xfrm>
          <a:prstGeom prst="line">
            <a:avLst/>
          </a:prstGeom>
          <a:noFill/>
          <a:ln w="76200">
            <a:solidFill>
              <a:schemeClr val="accent2"/>
            </a:solidFill>
            <a:round/>
            <a:headEnd/>
            <a:tailEnd type="triangle" w="med" len="med"/>
          </a:ln>
        </p:spPr>
        <p:txBody>
          <a:bodyPr>
            <a:spAutoFit/>
          </a:bodyPr>
          <a:lstStyle/>
          <a:p>
            <a:endParaRPr lang="en-US"/>
          </a:p>
        </p:txBody>
      </p:sp>
      <p:sp>
        <p:nvSpPr>
          <p:cNvPr id="19470" name="Line 88"/>
          <p:cNvSpPr>
            <a:spLocks noChangeShapeType="1"/>
          </p:cNvSpPr>
          <p:nvPr/>
        </p:nvSpPr>
        <p:spPr bwMode="auto">
          <a:xfrm flipH="1" flipV="1">
            <a:off x="7777163" y="3446463"/>
            <a:ext cx="1587" cy="930275"/>
          </a:xfrm>
          <a:prstGeom prst="line">
            <a:avLst/>
          </a:prstGeom>
          <a:noFill/>
          <a:ln w="76200">
            <a:solidFill>
              <a:schemeClr val="accent2"/>
            </a:solidFill>
            <a:round/>
            <a:headEnd/>
            <a:tailEnd type="triangle" w="med" len="med"/>
          </a:ln>
        </p:spPr>
        <p:txBody>
          <a:bodyPr>
            <a:spAutoFit/>
          </a:bodyPr>
          <a:lstStyle/>
          <a:p>
            <a:endParaRPr lang="en-US"/>
          </a:p>
        </p:txBody>
      </p:sp>
      <p:sp>
        <p:nvSpPr>
          <p:cNvPr id="19471" name="Line 89"/>
          <p:cNvSpPr>
            <a:spLocks noChangeShapeType="1"/>
          </p:cNvSpPr>
          <p:nvPr/>
        </p:nvSpPr>
        <p:spPr bwMode="auto">
          <a:xfrm flipH="1" flipV="1">
            <a:off x="7780338" y="2193925"/>
            <a:ext cx="1587" cy="1192213"/>
          </a:xfrm>
          <a:prstGeom prst="line">
            <a:avLst/>
          </a:prstGeom>
          <a:noFill/>
          <a:ln w="76200">
            <a:solidFill>
              <a:schemeClr val="accent2"/>
            </a:solidFill>
            <a:round/>
            <a:headEnd/>
            <a:tailEnd type="triangle" w="med" len="med"/>
          </a:ln>
        </p:spPr>
        <p:txBody>
          <a:bodyPr>
            <a:spAutoFit/>
          </a:bodyPr>
          <a:lstStyle/>
          <a:p>
            <a:endParaRPr lang="en-US"/>
          </a:p>
        </p:txBody>
      </p:sp>
      <p:sp>
        <p:nvSpPr>
          <p:cNvPr id="19472" name="Line 90"/>
          <p:cNvSpPr>
            <a:spLocks noChangeShapeType="1"/>
          </p:cNvSpPr>
          <p:nvPr/>
        </p:nvSpPr>
        <p:spPr bwMode="auto">
          <a:xfrm flipH="1" flipV="1">
            <a:off x="7756525" y="1012825"/>
            <a:ext cx="17463" cy="1174750"/>
          </a:xfrm>
          <a:prstGeom prst="line">
            <a:avLst/>
          </a:prstGeom>
          <a:noFill/>
          <a:ln w="76200">
            <a:solidFill>
              <a:schemeClr val="accent2"/>
            </a:solidFill>
            <a:round/>
            <a:headEnd/>
            <a:tailEnd type="triangle" w="med" len="med"/>
          </a:ln>
        </p:spPr>
        <p:txBody>
          <a:bodyPr>
            <a:spAutoFit/>
          </a:bodyPr>
          <a:lstStyle/>
          <a:p>
            <a:endParaRPr lang="en-US"/>
          </a:p>
        </p:txBody>
      </p:sp>
      <p:sp>
        <p:nvSpPr>
          <p:cNvPr id="19473" name="Text Box 91"/>
          <p:cNvSpPr txBox="1">
            <a:spLocks noChangeArrowheads="1"/>
          </p:cNvSpPr>
          <p:nvPr/>
        </p:nvSpPr>
        <p:spPr bwMode="auto">
          <a:xfrm>
            <a:off x="7954963" y="1250950"/>
            <a:ext cx="1189037" cy="639763"/>
          </a:xfrm>
          <a:prstGeom prst="rect">
            <a:avLst/>
          </a:prstGeom>
          <a:noFill/>
          <a:ln w="19050" algn="ctr">
            <a:noFill/>
            <a:miter lim="800000"/>
            <a:headEnd/>
            <a:tailEnd/>
          </a:ln>
        </p:spPr>
        <p:txBody>
          <a:bodyPr>
            <a:spAutoFit/>
          </a:bodyPr>
          <a:lstStyle/>
          <a:p>
            <a:pPr>
              <a:spcBef>
                <a:spcPct val="50000"/>
              </a:spcBef>
            </a:pPr>
            <a:r>
              <a:rPr lang="en-US" sz="1200" i="1"/>
              <a:t>Up to 33% of Entire Data Center Power</a:t>
            </a:r>
          </a:p>
        </p:txBody>
      </p:sp>
      <p:sp>
        <p:nvSpPr>
          <p:cNvPr id="19474" name="Text Box 97"/>
          <p:cNvSpPr txBox="1">
            <a:spLocks noChangeArrowheads="1"/>
          </p:cNvSpPr>
          <p:nvPr/>
        </p:nvSpPr>
        <p:spPr bwMode="auto">
          <a:xfrm>
            <a:off x="7766050" y="936625"/>
            <a:ext cx="1406525" cy="274638"/>
          </a:xfrm>
          <a:prstGeom prst="rect">
            <a:avLst/>
          </a:prstGeom>
          <a:noFill/>
          <a:ln w="19050" algn="ctr">
            <a:noFill/>
            <a:miter lim="800000"/>
            <a:headEnd/>
            <a:tailEnd/>
          </a:ln>
        </p:spPr>
        <p:txBody>
          <a:bodyPr wrap="none">
            <a:spAutoFit/>
          </a:bodyPr>
          <a:lstStyle/>
          <a:p>
            <a:pPr>
              <a:spcBef>
                <a:spcPct val="50000"/>
              </a:spcBef>
            </a:pPr>
            <a:r>
              <a:rPr lang="en-US" sz="1200" b="1" i="1"/>
              <a:t>Energy Savings</a:t>
            </a:r>
          </a:p>
        </p:txBody>
      </p:sp>
      <p:pic>
        <p:nvPicPr>
          <p:cNvPr id="19475" name="Picture 12"/>
          <p:cNvPicPr>
            <a:picLocks noChangeAspect="1" noChangeArrowheads="1"/>
          </p:cNvPicPr>
          <p:nvPr/>
        </p:nvPicPr>
        <p:blipFill>
          <a:blip r:embed="rId9"/>
          <a:srcRect/>
          <a:stretch>
            <a:fillRect/>
          </a:stretch>
        </p:blipFill>
        <p:spPr bwMode="auto">
          <a:xfrm>
            <a:off x="558800" y="3151188"/>
            <a:ext cx="2492375" cy="1303337"/>
          </a:xfrm>
          <a:prstGeom prst="rect">
            <a:avLst/>
          </a:prstGeom>
          <a:noFill/>
          <a:ln w="19050" algn="ctr">
            <a:noFill/>
            <a:miter lim="800000"/>
            <a:headEnd/>
            <a:tailEnd/>
          </a:ln>
        </p:spPr>
      </p:pic>
      <p:pic>
        <p:nvPicPr>
          <p:cNvPr id="19476" name="Picture 2" descr="Floor-extension-Master_600px-cropped"/>
          <p:cNvPicPr>
            <a:picLocks noChangeAspect="1" noChangeArrowheads="1"/>
          </p:cNvPicPr>
          <p:nvPr/>
        </p:nvPicPr>
        <p:blipFill>
          <a:blip r:embed="rId10"/>
          <a:srcRect/>
          <a:stretch>
            <a:fillRect/>
          </a:stretch>
        </p:blipFill>
        <p:spPr bwMode="auto">
          <a:xfrm>
            <a:off x="4886325" y="4108450"/>
            <a:ext cx="2798763" cy="1257300"/>
          </a:xfrm>
          <a:prstGeom prst="rect">
            <a:avLst/>
          </a:prstGeom>
          <a:noFill/>
          <a:ln w="9525">
            <a:noFill/>
            <a:miter lim="800000"/>
            <a:headEnd/>
            <a:tailEnd/>
          </a:ln>
        </p:spPr>
      </p:pic>
      <p:pic>
        <p:nvPicPr>
          <p:cNvPr id="19477" name="Picture 6" descr="CRAC7_edited_7688_1000px"/>
          <p:cNvPicPr>
            <a:picLocks noChangeAspect="1" noChangeArrowheads="1"/>
          </p:cNvPicPr>
          <p:nvPr/>
        </p:nvPicPr>
        <p:blipFill>
          <a:blip r:embed="rId11"/>
          <a:srcRect/>
          <a:stretch>
            <a:fillRect/>
          </a:stretch>
        </p:blipFill>
        <p:spPr bwMode="auto">
          <a:xfrm>
            <a:off x="5646738" y="4443413"/>
            <a:ext cx="1385887" cy="1531937"/>
          </a:xfrm>
          <a:prstGeom prst="rect">
            <a:avLst/>
          </a:prstGeom>
          <a:noFill/>
          <a:ln w="9525">
            <a:noFill/>
            <a:miter lim="800000"/>
            <a:headEnd/>
            <a:tailEnd/>
          </a:ln>
        </p:spPr>
      </p:pic>
      <p:pic>
        <p:nvPicPr>
          <p:cNvPr id="19478" name="Picture 102"/>
          <p:cNvPicPr>
            <a:picLocks noChangeAspect="1" noChangeArrowheads="1"/>
          </p:cNvPicPr>
          <p:nvPr/>
        </p:nvPicPr>
        <p:blipFill>
          <a:blip r:embed="rId12"/>
          <a:srcRect/>
          <a:stretch>
            <a:fillRect/>
          </a:stretch>
        </p:blipFill>
        <p:spPr bwMode="auto">
          <a:xfrm>
            <a:off x="3586163" y="5360988"/>
            <a:ext cx="885825" cy="895350"/>
          </a:xfrm>
          <a:prstGeom prst="rect">
            <a:avLst/>
          </a:prstGeom>
          <a:noFill/>
          <a:ln w="19050" algn="ctr">
            <a:noFill/>
            <a:miter lim="800000"/>
            <a:headEnd/>
            <a:tailEnd/>
          </a:ln>
        </p:spPr>
      </p:pic>
      <p:cxnSp>
        <p:nvCxnSpPr>
          <p:cNvPr id="19479" name="AutoShape 8"/>
          <p:cNvCxnSpPr>
            <a:cxnSpLocks noChangeShapeType="1"/>
          </p:cNvCxnSpPr>
          <p:nvPr/>
        </p:nvCxnSpPr>
        <p:spPr bwMode="auto">
          <a:xfrm rot="5400000" flipH="1" flipV="1">
            <a:off x="5044281" y="4960144"/>
            <a:ext cx="280988" cy="2311400"/>
          </a:xfrm>
          <a:prstGeom prst="curvedConnector3">
            <a:avLst>
              <a:gd name="adj1" fmla="val -81356"/>
            </a:avLst>
          </a:prstGeom>
          <a:noFill/>
          <a:ln w="101600">
            <a:solidFill>
              <a:schemeClr val="accent2"/>
            </a:solidFill>
            <a:round/>
            <a:headEnd/>
            <a:tailEnd type="triangle" w="med" len="med"/>
          </a:ln>
        </p:spPr>
      </p:cxnSp>
      <p:sp>
        <p:nvSpPr>
          <p:cNvPr id="19480" name="Text Box 104"/>
          <p:cNvSpPr txBox="1">
            <a:spLocks noChangeArrowheads="1"/>
          </p:cNvSpPr>
          <p:nvPr/>
        </p:nvSpPr>
        <p:spPr bwMode="auto">
          <a:xfrm>
            <a:off x="4386263" y="6038850"/>
            <a:ext cx="1468437" cy="304800"/>
          </a:xfrm>
          <a:prstGeom prst="rect">
            <a:avLst/>
          </a:prstGeom>
          <a:noFill/>
          <a:ln w="19050" algn="ctr">
            <a:noFill/>
            <a:miter lim="800000"/>
            <a:headEnd/>
            <a:tailEnd/>
          </a:ln>
        </p:spPr>
        <p:txBody>
          <a:bodyPr wrap="none">
            <a:spAutoFit/>
          </a:bodyPr>
          <a:lstStyle/>
          <a:p>
            <a:pPr>
              <a:spcBef>
                <a:spcPct val="50000"/>
              </a:spcBef>
            </a:pPr>
            <a:r>
              <a:rPr lang="en-US" sz="1400" i="1"/>
              <a:t>“Chip to Chiller”</a:t>
            </a: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mtClean="0"/>
              <a:t>Energy-saving Blade Servers</a:t>
            </a:r>
          </a:p>
        </p:txBody>
      </p:sp>
      <p:sp>
        <p:nvSpPr>
          <p:cNvPr id="25603" name="Line 3"/>
          <p:cNvSpPr>
            <a:spLocks noChangeShapeType="1"/>
          </p:cNvSpPr>
          <p:nvPr/>
        </p:nvSpPr>
        <p:spPr bwMode="auto">
          <a:xfrm>
            <a:off x="3122613" y="2874963"/>
            <a:ext cx="785812" cy="433387"/>
          </a:xfrm>
          <a:prstGeom prst="line">
            <a:avLst/>
          </a:prstGeom>
          <a:noFill/>
          <a:ln w="19050">
            <a:solidFill>
              <a:schemeClr val="tx1"/>
            </a:solidFill>
            <a:round/>
            <a:headEnd/>
            <a:tailEnd type="triangle" w="med" len="med"/>
          </a:ln>
        </p:spPr>
        <p:txBody>
          <a:bodyPr>
            <a:spAutoFit/>
          </a:bodyPr>
          <a:lstStyle/>
          <a:p>
            <a:endParaRPr lang="en-US"/>
          </a:p>
        </p:txBody>
      </p:sp>
      <p:sp>
        <p:nvSpPr>
          <p:cNvPr id="25604" name="Rectangle 4"/>
          <p:cNvSpPr>
            <a:spLocks noChangeArrowheads="1"/>
          </p:cNvSpPr>
          <p:nvPr/>
        </p:nvSpPr>
        <p:spPr bwMode="auto">
          <a:xfrm>
            <a:off x="427038" y="4291013"/>
            <a:ext cx="6207125" cy="1511300"/>
          </a:xfrm>
          <a:prstGeom prst="rect">
            <a:avLst/>
          </a:prstGeom>
          <a:noFill/>
          <a:ln w="9525">
            <a:noFill/>
            <a:miter lim="800000"/>
            <a:headEnd/>
            <a:tailEnd/>
          </a:ln>
        </p:spPr>
        <p:txBody>
          <a:bodyPr>
            <a:spAutoFit/>
          </a:bodyPr>
          <a:lstStyle/>
          <a:p>
            <a:pPr eaLnBrk="0" hangingPunct="0">
              <a:lnSpc>
                <a:spcPct val="95000"/>
              </a:lnSpc>
              <a:buClr>
                <a:srgbClr val="B2B3B5"/>
              </a:buClr>
              <a:buSzPct val="75000"/>
            </a:pPr>
            <a:r>
              <a:rPr lang="en-US" sz="2600">
                <a:solidFill>
                  <a:srgbClr val="7B7B79"/>
                </a:solidFill>
                <a:latin typeface="Futura Hv" pitchFamily="34" charset="0"/>
              </a:rPr>
              <a:t>BladeSystem with Thermal Logic</a:t>
            </a:r>
          </a:p>
          <a:p>
            <a:pPr marL="339725" lvl="1" indent="-169863" eaLnBrk="0" hangingPunct="0">
              <a:lnSpc>
                <a:spcPct val="95000"/>
              </a:lnSpc>
              <a:buClr>
                <a:srgbClr val="7B7B79"/>
              </a:buClr>
              <a:buSzPct val="80000"/>
              <a:buFontTx/>
              <a:buChar char="•"/>
            </a:pPr>
            <a:r>
              <a:rPr lang="en-US"/>
              <a:t>Revolutionary Active Cool Fans</a:t>
            </a:r>
          </a:p>
          <a:p>
            <a:pPr marL="339725" lvl="1" indent="-169863" eaLnBrk="0" hangingPunct="0">
              <a:lnSpc>
                <a:spcPct val="95000"/>
              </a:lnSpc>
              <a:buClr>
                <a:srgbClr val="7B7B79"/>
              </a:buClr>
              <a:buSzPct val="80000"/>
              <a:buFontTx/>
              <a:buChar char="•"/>
            </a:pPr>
            <a:r>
              <a:rPr lang="en-US"/>
              <a:t>PARSEC Architecture </a:t>
            </a:r>
            <a:r>
              <a:rPr lang="en-US" sz="1200"/>
              <a:t>(parallel redundant enclosure cooling)</a:t>
            </a:r>
          </a:p>
          <a:p>
            <a:pPr marL="339725" lvl="1" indent="-169863" eaLnBrk="0" hangingPunct="0">
              <a:lnSpc>
                <a:spcPct val="95000"/>
              </a:lnSpc>
              <a:buClr>
                <a:srgbClr val="7B7B79"/>
              </a:buClr>
              <a:buSzPct val="80000"/>
              <a:buFontTx/>
              <a:buChar char="•"/>
            </a:pPr>
            <a:r>
              <a:rPr lang="en-US"/>
              <a:t>Dynamic Power Saver</a:t>
            </a:r>
          </a:p>
          <a:p>
            <a:pPr marL="339725" lvl="1" indent="-169863" eaLnBrk="0" hangingPunct="0">
              <a:lnSpc>
                <a:spcPct val="95000"/>
              </a:lnSpc>
              <a:buClr>
                <a:srgbClr val="7B7B79"/>
              </a:buClr>
              <a:buSzPct val="80000"/>
              <a:buFontTx/>
              <a:buChar char="•"/>
            </a:pPr>
            <a:r>
              <a:rPr lang="en-US"/>
              <a:t>Power Regulator</a:t>
            </a:r>
          </a:p>
        </p:txBody>
      </p:sp>
      <p:pic>
        <p:nvPicPr>
          <p:cNvPr id="25605" name="Picture 5" descr="rear2"/>
          <p:cNvPicPr>
            <a:picLocks noChangeAspect="1" noChangeArrowheads="1"/>
          </p:cNvPicPr>
          <p:nvPr/>
        </p:nvPicPr>
        <p:blipFill>
          <a:blip r:embed="rId4"/>
          <a:srcRect/>
          <a:stretch>
            <a:fillRect/>
          </a:stretch>
        </p:blipFill>
        <p:spPr bwMode="auto">
          <a:xfrm>
            <a:off x="6421438" y="1933575"/>
            <a:ext cx="2392362" cy="2198688"/>
          </a:xfrm>
          <a:prstGeom prst="rect">
            <a:avLst/>
          </a:prstGeom>
          <a:noFill/>
          <a:ln w="9525">
            <a:noFill/>
            <a:miter lim="800000"/>
            <a:headEnd/>
            <a:tailEnd/>
          </a:ln>
        </p:spPr>
      </p:pic>
      <p:pic>
        <p:nvPicPr>
          <p:cNvPr id="25606" name="Picture 6" descr="TonyHarvey_0846"/>
          <p:cNvPicPr>
            <a:picLocks noChangeAspect="1" noChangeArrowheads="1"/>
          </p:cNvPicPr>
          <p:nvPr/>
        </p:nvPicPr>
        <p:blipFill>
          <a:blip r:embed="rId5">
            <a:clrChange>
              <a:clrFrom>
                <a:srgbClr val="EBE2D9"/>
              </a:clrFrom>
              <a:clrTo>
                <a:srgbClr val="EBE2D9">
                  <a:alpha val="0"/>
                </a:srgbClr>
              </a:clrTo>
            </a:clrChange>
          </a:blip>
          <a:srcRect/>
          <a:stretch>
            <a:fillRect/>
          </a:stretch>
        </p:blipFill>
        <p:spPr bwMode="auto">
          <a:xfrm>
            <a:off x="5407025" y="4727575"/>
            <a:ext cx="1820863" cy="1697038"/>
          </a:xfrm>
          <a:prstGeom prst="rect">
            <a:avLst/>
          </a:prstGeom>
          <a:noFill/>
          <a:ln w="9525">
            <a:noFill/>
            <a:miter lim="800000"/>
            <a:headEnd/>
            <a:tailEnd/>
          </a:ln>
        </p:spPr>
      </p:pic>
      <p:sp>
        <p:nvSpPr>
          <p:cNvPr id="25608" name="Rectangle 10"/>
          <p:cNvSpPr>
            <a:spLocks noChangeArrowheads="1"/>
          </p:cNvSpPr>
          <p:nvPr/>
        </p:nvSpPr>
        <p:spPr bwMode="auto">
          <a:xfrm>
            <a:off x="833438" y="2317750"/>
            <a:ext cx="2292350" cy="1033463"/>
          </a:xfrm>
          <a:prstGeom prst="rect">
            <a:avLst/>
          </a:prstGeom>
          <a:solidFill>
            <a:schemeClr val="accent1">
              <a:alpha val="25098"/>
            </a:schemeClr>
          </a:solidFill>
          <a:ln w="12700" algn="ctr">
            <a:solidFill>
              <a:schemeClr val="tx1"/>
            </a:solidFill>
            <a:miter lim="800000"/>
            <a:headEnd/>
            <a:tailEnd/>
          </a:ln>
        </p:spPr>
        <p:txBody>
          <a:bodyPr wrap="none" anchor="ctr">
            <a:spAutoFit/>
          </a:bodyPr>
          <a:lstStyle/>
          <a:p>
            <a:endParaRPr lang="en-US"/>
          </a:p>
        </p:txBody>
      </p:sp>
      <p:sp>
        <p:nvSpPr>
          <p:cNvPr id="25609" name="Text Box 11"/>
          <p:cNvSpPr txBox="1">
            <a:spLocks noChangeArrowheads="1"/>
          </p:cNvSpPr>
          <p:nvPr/>
        </p:nvSpPr>
        <p:spPr bwMode="auto">
          <a:xfrm>
            <a:off x="847725" y="2438400"/>
            <a:ext cx="2262188" cy="777875"/>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BladeSystem reduces Power, Cooling,  costs by 36%.</a:t>
            </a:r>
            <a:r>
              <a:rPr lang="en-US" sz="1500" baseline="30000">
                <a:latin typeface="Futura Hv" pitchFamily="34" charset="0"/>
              </a:rPr>
              <a:t>*</a:t>
            </a:r>
          </a:p>
        </p:txBody>
      </p:sp>
      <p:sp>
        <p:nvSpPr>
          <p:cNvPr id="25610" name="Rectangle 12"/>
          <p:cNvSpPr>
            <a:spLocks noChangeArrowheads="1"/>
          </p:cNvSpPr>
          <p:nvPr/>
        </p:nvSpPr>
        <p:spPr bwMode="auto">
          <a:xfrm>
            <a:off x="457200" y="1211263"/>
            <a:ext cx="4471988" cy="519112"/>
          </a:xfrm>
          <a:prstGeom prst="rect">
            <a:avLst/>
          </a:prstGeom>
          <a:noFill/>
          <a:ln w="19050" algn="ctr">
            <a:noFill/>
            <a:miter lim="800000"/>
            <a:headEnd/>
            <a:tailEnd/>
          </a:ln>
        </p:spPr>
        <p:txBody>
          <a:bodyPr wrap="none">
            <a:spAutoFit/>
          </a:bodyPr>
          <a:lstStyle/>
          <a:p>
            <a:pPr>
              <a:spcBef>
                <a:spcPct val="50000"/>
              </a:spcBef>
            </a:pPr>
            <a:r>
              <a:rPr lang="en-US" sz="2400">
                <a:solidFill>
                  <a:srgbClr val="7B7B79"/>
                </a:solidFill>
                <a:latin typeface="Futura Hv" pitchFamily="34" charset="0"/>
                <a:cs typeface="Arial" charset="0"/>
              </a:rPr>
              <a:t>Optimizing from </a:t>
            </a:r>
            <a:r>
              <a:rPr lang="en-US" sz="2800">
                <a:solidFill>
                  <a:srgbClr val="7B7B79"/>
                </a:solidFill>
                <a:latin typeface="Futura Hv" pitchFamily="34" charset="0"/>
                <a:cs typeface="Arial" charset="0"/>
              </a:rPr>
              <a:t>chip to chiller</a:t>
            </a:r>
          </a:p>
        </p:txBody>
      </p:sp>
      <p:sp>
        <p:nvSpPr>
          <p:cNvPr id="25611" name="Text Box 13"/>
          <p:cNvSpPr txBox="1">
            <a:spLocks noChangeArrowheads="1"/>
          </p:cNvSpPr>
          <p:nvPr/>
        </p:nvSpPr>
        <p:spPr bwMode="auto">
          <a:xfrm>
            <a:off x="4902200" y="3054350"/>
            <a:ext cx="766763"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25612" name="Text Box 14"/>
          <p:cNvSpPr txBox="1">
            <a:spLocks noChangeArrowheads="1"/>
          </p:cNvSpPr>
          <p:nvPr/>
        </p:nvSpPr>
        <p:spPr bwMode="auto">
          <a:xfrm>
            <a:off x="4097338" y="2330450"/>
            <a:ext cx="1006475" cy="517525"/>
          </a:xfrm>
          <a:prstGeom prst="rect">
            <a:avLst/>
          </a:prstGeom>
          <a:noFill/>
          <a:ln w="19050" algn="ctr">
            <a:noFill/>
            <a:miter lim="800000"/>
            <a:headEnd/>
            <a:tailEnd/>
          </a:ln>
        </p:spPr>
        <p:txBody>
          <a:bodyPr>
            <a:spAutoFit/>
          </a:bodyPr>
          <a:lstStyle/>
          <a:p>
            <a:pPr algn="ctr">
              <a:spcBef>
                <a:spcPct val="50000"/>
              </a:spcBef>
            </a:pPr>
            <a:r>
              <a:rPr lang="en-US" sz="1400">
                <a:solidFill>
                  <a:schemeClr val="bg1"/>
                </a:solidFill>
                <a:latin typeface="Futura Hv" pitchFamily="34" charset="0"/>
              </a:rPr>
              <a:t>Powering IT</a:t>
            </a:r>
          </a:p>
        </p:txBody>
      </p:sp>
      <p:sp>
        <p:nvSpPr>
          <p:cNvPr id="25613" name="Text Box 15"/>
          <p:cNvSpPr txBox="1">
            <a:spLocks noChangeArrowheads="1"/>
          </p:cNvSpPr>
          <p:nvPr/>
        </p:nvSpPr>
        <p:spPr bwMode="auto">
          <a:xfrm>
            <a:off x="3865563" y="2952750"/>
            <a:ext cx="820737" cy="320675"/>
          </a:xfrm>
          <a:prstGeom prst="rect">
            <a:avLst/>
          </a:prstGeom>
          <a:noFill/>
          <a:ln w="19050" algn="ctr">
            <a:noFill/>
            <a:miter lim="800000"/>
            <a:headEnd/>
            <a:tailEnd/>
          </a:ln>
        </p:spPr>
        <p:txBody>
          <a:bodyPr wrap="none">
            <a:spAutoFit/>
          </a:bodyPr>
          <a:lstStyle/>
          <a:p>
            <a:pPr>
              <a:spcBef>
                <a:spcPct val="50000"/>
              </a:spcBef>
            </a:pPr>
            <a:r>
              <a:rPr lang="en-US" sz="1500">
                <a:solidFill>
                  <a:schemeClr val="bg1"/>
                </a:solidFill>
                <a:latin typeface="Futura Hv" pitchFamily="34" charset="0"/>
              </a:rPr>
              <a:t>Savings</a:t>
            </a:r>
          </a:p>
        </p:txBody>
      </p:sp>
      <p:sp>
        <p:nvSpPr>
          <p:cNvPr id="25614" name="Rectangle 16"/>
          <p:cNvSpPr>
            <a:spLocks noChangeArrowheads="1"/>
          </p:cNvSpPr>
          <p:nvPr/>
        </p:nvSpPr>
        <p:spPr bwMode="auto">
          <a:xfrm>
            <a:off x="5260975" y="210026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grpSp>
        <p:nvGrpSpPr>
          <p:cNvPr id="25616" name="Group 18"/>
          <p:cNvGrpSpPr>
            <a:grpSpLocks/>
          </p:cNvGrpSpPr>
          <p:nvPr/>
        </p:nvGrpSpPr>
        <p:grpSpPr bwMode="auto">
          <a:xfrm>
            <a:off x="3944938" y="2154238"/>
            <a:ext cx="1811337" cy="1800225"/>
            <a:chOff x="2462" y="1334"/>
            <a:chExt cx="1141" cy="1134"/>
          </a:xfrm>
        </p:grpSpPr>
        <p:sp>
          <p:nvSpPr>
            <p:cNvPr id="25632" name="Freeform 19"/>
            <p:cNvSpPr>
              <a:spLocks/>
            </p:cNvSpPr>
            <p:nvPr/>
          </p:nvSpPr>
          <p:spPr bwMode="auto">
            <a:xfrm>
              <a:off x="3033" y="1462"/>
              <a:ext cx="570" cy="999"/>
            </a:xfrm>
            <a:custGeom>
              <a:avLst/>
              <a:gdLst>
                <a:gd name="T0" fmla="*/ 28 w 165"/>
                <a:gd name="T1" fmla="*/ 289 h 289"/>
                <a:gd name="T2" fmla="*/ 165 w 165"/>
                <a:gd name="T3" fmla="*/ 127 h 289"/>
                <a:gd name="T4" fmla="*/ 105 w 165"/>
                <a:gd name="T5" fmla="*/ 0 h 289"/>
                <a:gd name="T6" fmla="*/ 0 w 165"/>
                <a:gd name="T7" fmla="*/ 127 h 289"/>
                <a:gd name="T8" fmla="*/ 28 w 165"/>
                <a:gd name="T9" fmla="*/ 289 h 289"/>
                <a:gd name="T10" fmla="*/ 0 60000 65536"/>
                <a:gd name="T11" fmla="*/ 0 60000 65536"/>
                <a:gd name="T12" fmla="*/ 0 60000 65536"/>
                <a:gd name="T13" fmla="*/ 0 60000 65536"/>
                <a:gd name="T14" fmla="*/ 0 60000 65536"/>
                <a:gd name="T15" fmla="*/ 0 w 165"/>
                <a:gd name="T16" fmla="*/ 0 h 289"/>
                <a:gd name="T17" fmla="*/ 165 w 165"/>
                <a:gd name="T18" fmla="*/ 289 h 289"/>
              </a:gdLst>
              <a:ahLst/>
              <a:cxnLst>
                <a:cxn ang="T10">
                  <a:pos x="T0" y="T1"/>
                </a:cxn>
                <a:cxn ang="T11">
                  <a:pos x="T2" y="T3"/>
                </a:cxn>
                <a:cxn ang="T12">
                  <a:pos x="T4" y="T5"/>
                </a:cxn>
                <a:cxn ang="T13">
                  <a:pos x="T6" y="T7"/>
                </a:cxn>
                <a:cxn ang="T14">
                  <a:pos x="T8" y="T9"/>
                </a:cxn>
              </a:cxnLst>
              <a:rect l="T15" t="T16" r="T17" b="T18"/>
              <a:pathLst>
                <a:path w="165" h="289">
                  <a:moveTo>
                    <a:pt x="28" y="289"/>
                  </a:moveTo>
                  <a:cubicBezTo>
                    <a:pt x="107" y="276"/>
                    <a:pt x="165" y="207"/>
                    <a:pt x="165" y="127"/>
                  </a:cubicBezTo>
                  <a:cubicBezTo>
                    <a:pt x="165" y="78"/>
                    <a:pt x="143" y="31"/>
                    <a:pt x="105" y="0"/>
                  </a:cubicBezTo>
                  <a:lnTo>
                    <a:pt x="0" y="127"/>
                  </a:lnTo>
                  <a:lnTo>
                    <a:pt x="28" y="289"/>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25633" name="Freeform 20"/>
            <p:cNvSpPr>
              <a:spLocks/>
            </p:cNvSpPr>
            <p:nvPr/>
          </p:nvSpPr>
          <p:spPr bwMode="auto">
            <a:xfrm>
              <a:off x="2479" y="1901"/>
              <a:ext cx="650" cy="567"/>
            </a:xfrm>
            <a:custGeom>
              <a:avLst/>
              <a:gdLst>
                <a:gd name="T0" fmla="*/ 0 w 188"/>
                <a:gd name="T1" fmla="*/ 40 h 164"/>
                <a:gd name="T2" fmla="*/ 160 w 188"/>
                <a:gd name="T3" fmla="*/ 164 h 164"/>
                <a:gd name="T4" fmla="*/ 188 w 188"/>
                <a:gd name="T5" fmla="*/ 162 h 164"/>
                <a:gd name="T6" fmla="*/ 160 w 188"/>
                <a:gd name="T7" fmla="*/ 0 h 164"/>
                <a:gd name="T8" fmla="*/ 0 w 188"/>
                <a:gd name="T9" fmla="*/ 40 h 164"/>
                <a:gd name="T10" fmla="*/ 0 60000 65536"/>
                <a:gd name="T11" fmla="*/ 0 60000 65536"/>
                <a:gd name="T12" fmla="*/ 0 60000 65536"/>
                <a:gd name="T13" fmla="*/ 0 60000 65536"/>
                <a:gd name="T14" fmla="*/ 0 60000 65536"/>
                <a:gd name="T15" fmla="*/ 0 w 188"/>
                <a:gd name="T16" fmla="*/ 0 h 164"/>
                <a:gd name="T17" fmla="*/ 188 w 188"/>
                <a:gd name="T18" fmla="*/ 164 h 164"/>
              </a:gdLst>
              <a:ahLst/>
              <a:cxnLst>
                <a:cxn ang="T10">
                  <a:pos x="T0" y="T1"/>
                </a:cxn>
                <a:cxn ang="T11">
                  <a:pos x="T2" y="T3"/>
                </a:cxn>
                <a:cxn ang="T12">
                  <a:pos x="T4" y="T5"/>
                </a:cxn>
                <a:cxn ang="T13">
                  <a:pos x="T6" y="T7"/>
                </a:cxn>
                <a:cxn ang="T14">
                  <a:pos x="T8" y="T9"/>
                </a:cxn>
              </a:cxnLst>
              <a:rect l="T15" t="T16" r="T17" b="T18"/>
              <a:pathLst>
                <a:path w="188" h="164">
                  <a:moveTo>
                    <a:pt x="0" y="40"/>
                  </a:moveTo>
                  <a:cubicBezTo>
                    <a:pt x="19" y="113"/>
                    <a:pt x="84" y="164"/>
                    <a:pt x="160" y="164"/>
                  </a:cubicBezTo>
                  <a:cubicBezTo>
                    <a:pt x="169" y="164"/>
                    <a:pt x="178" y="164"/>
                    <a:pt x="188" y="162"/>
                  </a:cubicBezTo>
                  <a:lnTo>
                    <a:pt x="160" y="0"/>
                  </a:lnTo>
                  <a:lnTo>
                    <a:pt x="0" y="4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25634" name="Freeform 21"/>
            <p:cNvSpPr>
              <a:spLocks/>
            </p:cNvSpPr>
            <p:nvPr/>
          </p:nvSpPr>
          <p:spPr bwMode="auto">
            <a:xfrm>
              <a:off x="2462" y="1334"/>
              <a:ext cx="781" cy="705"/>
            </a:xfrm>
            <a:custGeom>
              <a:avLst/>
              <a:gdLst>
                <a:gd name="T0" fmla="*/ 226 w 226"/>
                <a:gd name="T1" fmla="*/ 11 h 204"/>
                <a:gd name="T2" fmla="*/ 165 w 226"/>
                <a:gd name="T3" fmla="*/ 0 h 204"/>
                <a:gd name="T4" fmla="*/ 1 w 226"/>
                <a:gd name="T5" fmla="*/ 164 h 204"/>
                <a:gd name="T6" fmla="*/ 5 w 226"/>
                <a:gd name="T7" fmla="*/ 204 h 204"/>
                <a:gd name="T8" fmla="*/ 165 w 226"/>
                <a:gd name="T9" fmla="*/ 164 h 204"/>
                <a:gd name="T10" fmla="*/ 226 w 226"/>
                <a:gd name="T11" fmla="*/ 11 h 204"/>
                <a:gd name="T12" fmla="*/ 0 60000 65536"/>
                <a:gd name="T13" fmla="*/ 0 60000 65536"/>
                <a:gd name="T14" fmla="*/ 0 60000 65536"/>
                <a:gd name="T15" fmla="*/ 0 60000 65536"/>
                <a:gd name="T16" fmla="*/ 0 60000 65536"/>
                <a:gd name="T17" fmla="*/ 0 60000 65536"/>
                <a:gd name="T18" fmla="*/ 0 w 226"/>
                <a:gd name="T19" fmla="*/ 0 h 204"/>
                <a:gd name="T20" fmla="*/ 226 w 226"/>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226" h="204">
                  <a:moveTo>
                    <a:pt x="226" y="11"/>
                  </a:moveTo>
                  <a:cubicBezTo>
                    <a:pt x="206" y="3"/>
                    <a:pt x="186" y="0"/>
                    <a:pt x="165" y="0"/>
                  </a:cubicBezTo>
                  <a:cubicBezTo>
                    <a:pt x="74" y="0"/>
                    <a:pt x="1" y="73"/>
                    <a:pt x="1" y="164"/>
                  </a:cubicBezTo>
                  <a:cubicBezTo>
                    <a:pt x="0" y="177"/>
                    <a:pt x="2" y="191"/>
                    <a:pt x="5" y="204"/>
                  </a:cubicBezTo>
                  <a:lnTo>
                    <a:pt x="165" y="164"/>
                  </a:lnTo>
                  <a:lnTo>
                    <a:pt x="226" y="11"/>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25635" name="Freeform 22"/>
            <p:cNvSpPr>
              <a:spLocks/>
            </p:cNvSpPr>
            <p:nvPr/>
          </p:nvSpPr>
          <p:spPr bwMode="auto">
            <a:xfrm>
              <a:off x="3033" y="1372"/>
              <a:ext cx="362" cy="529"/>
            </a:xfrm>
            <a:custGeom>
              <a:avLst/>
              <a:gdLst>
                <a:gd name="T0" fmla="*/ 105 w 105"/>
                <a:gd name="T1" fmla="*/ 26 h 153"/>
                <a:gd name="T2" fmla="*/ 61 w 105"/>
                <a:gd name="T3" fmla="*/ 0 h 153"/>
                <a:gd name="T4" fmla="*/ 0 w 105"/>
                <a:gd name="T5" fmla="*/ 153 h 153"/>
                <a:gd name="T6" fmla="*/ 105 w 105"/>
                <a:gd name="T7" fmla="*/ 26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25617" name="Text Box 23"/>
          <p:cNvSpPr txBox="1">
            <a:spLocks noChangeArrowheads="1"/>
          </p:cNvSpPr>
          <p:nvPr/>
        </p:nvSpPr>
        <p:spPr bwMode="auto">
          <a:xfrm>
            <a:off x="4048125" y="3297238"/>
            <a:ext cx="862013" cy="336550"/>
          </a:xfrm>
          <a:prstGeom prst="rect">
            <a:avLst/>
          </a:prstGeom>
          <a:noFill/>
          <a:ln w="19050" algn="ctr">
            <a:noFill/>
            <a:miter lim="800000"/>
            <a:headEnd/>
            <a:tailEnd/>
          </a:ln>
        </p:spPr>
        <p:txBody>
          <a:bodyPr wrap="none">
            <a:spAutoFit/>
          </a:bodyPr>
          <a:lstStyle/>
          <a:p>
            <a:pPr>
              <a:spcBef>
                <a:spcPct val="50000"/>
              </a:spcBef>
            </a:pPr>
            <a:r>
              <a:rPr lang="en-US" sz="1600">
                <a:solidFill>
                  <a:schemeClr val="bg1"/>
                </a:solidFill>
                <a:latin typeface="Futura Hv" pitchFamily="34" charset="0"/>
              </a:rPr>
              <a:t>Savings</a:t>
            </a:r>
          </a:p>
        </p:txBody>
      </p:sp>
      <p:sp>
        <p:nvSpPr>
          <p:cNvPr id="25618" name="Text Box 24"/>
          <p:cNvSpPr txBox="1">
            <a:spLocks noChangeArrowheads="1"/>
          </p:cNvSpPr>
          <p:nvPr/>
        </p:nvSpPr>
        <p:spPr bwMode="auto">
          <a:xfrm>
            <a:off x="3975100" y="2563813"/>
            <a:ext cx="1084263" cy="304800"/>
          </a:xfrm>
          <a:prstGeom prst="rect">
            <a:avLst/>
          </a:prstGeom>
          <a:noFill/>
          <a:ln w="19050" algn="ctr">
            <a:noFill/>
            <a:miter lim="800000"/>
            <a:headEnd/>
            <a:tailEnd/>
          </a:ln>
        </p:spPr>
        <p:txBody>
          <a:bodyPr wrap="none">
            <a:spAutoFit/>
          </a:bodyPr>
          <a:lstStyle/>
          <a:p>
            <a:r>
              <a:rPr lang="en-US" sz="1400">
                <a:solidFill>
                  <a:schemeClr val="bg1"/>
                </a:solidFill>
                <a:latin typeface="Futura Hv" pitchFamily="34" charset="0"/>
              </a:rPr>
              <a:t>Powering IT</a:t>
            </a:r>
          </a:p>
        </p:txBody>
      </p:sp>
      <p:sp>
        <p:nvSpPr>
          <p:cNvPr id="25619" name="Text Box 25"/>
          <p:cNvSpPr txBox="1">
            <a:spLocks noChangeArrowheads="1"/>
          </p:cNvSpPr>
          <p:nvPr/>
        </p:nvSpPr>
        <p:spPr bwMode="auto">
          <a:xfrm>
            <a:off x="4905375" y="2917825"/>
            <a:ext cx="766763" cy="517525"/>
          </a:xfrm>
          <a:prstGeom prst="rect">
            <a:avLst/>
          </a:prstGeom>
          <a:noFill/>
          <a:ln w="19050" algn="ctr">
            <a:noFill/>
            <a:miter lim="800000"/>
            <a:headEnd/>
            <a:tailEnd/>
          </a:ln>
        </p:spPr>
        <p:txBody>
          <a:bodyPr wrap="none">
            <a:spAutoFit/>
          </a:bodyPr>
          <a:lstStyle/>
          <a:p>
            <a:pPr algn="ct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25620" name="Text Box 26"/>
          <p:cNvSpPr txBox="1">
            <a:spLocks noChangeArrowheads="1"/>
          </p:cNvSpPr>
          <p:nvPr/>
        </p:nvSpPr>
        <p:spPr bwMode="auto">
          <a:xfrm>
            <a:off x="2917825" y="6521450"/>
            <a:ext cx="3757613" cy="336550"/>
          </a:xfrm>
          <a:prstGeom prst="rect">
            <a:avLst/>
          </a:prstGeom>
          <a:noFill/>
          <a:ln w="19050" algn="ctr">
            <a:noFill/>
            <a:miter lim="800000"/>
            <a:headEnd/>
            <a:tailEnd/>
          </a:ln>
        </p:spPr>
        <p:txBody>
          <a:bodyPr wrap="none">
            <a:spAutoFit/>
          </a:bodyPr>
          <a:lstStyle/>
          <a:p>
            <a:pPr>
              <a:spcBef>
                <a:spcPct val="50000"/>
              </a:spcBef>
            </a:pPr>
            <a:r>
              <a:rPr lang="en-US" sz="1600"/>
              <a:t>*Sine Nomine Associates Feb 15, 2007</a:t>
            </a:r>
          </a:p>
        </p:txBody>
      </p:sp>
      <p:grpSp>
        <p:nvGrpSpPr>
          <p:cNvPr id="25621" name="Group 27"/>
          <p:cNvGrpSpPr>
            <a:grpSpLocks/>
          </p:cNvGrpSpPr>
          <p:nvPr/>
        </p:nvGrpSpPr>
        <p:grpSpPr bwMode="auto">
          <a:xfrm>
            <a:off x="484188" y="3502025"/>
            <a:ext cx="3548062" cy="585788"/>
            <a:chOff x="223" y="2736"/>
            <a:chExt cx="3467" cy="489"/>
          </a:xfrm>
        </p:grpSpPr>
        <p:pic>
          <p:nvPicPr>
            <p:cNvPr id="25623" name="Picture 28" descr="Chassis_1U"/>
            <p:cNvPicPr>
              <a:picLocks noChangeAspect="1" noChangeArrowheads="1"/>
            </p:cNvPicPr>
            <p:nvPr/>
          </p:nvPicPr>
          <p:blipFill>
            <a:blip r:embed="rId6"/>
            <a:srcRect/>
            <a:stretch>
              <a:fillRect/>
            </a:stretch>
          </p:blipFill>
          <p:spPr bwMode="auto">
            <a:xfrm>
              <a:off x="223" y="2736"/>
              <a:ext cx="3467" cy="489"/>
            </a:xfrm>
            <a:prstGeom prst="rect">
              <a:avLst/>
            </a:prstGeom>
            <a:noFill/>
            <a:ln w="9525">
              <a:noFill/>
              <a:miter lim="800000"/>
              <a:headEnd/>
              <a:tailEnd/>
            </a:ln>
          </p:spPr>
        </p:pic>
        <p:sp>
          <p:nvSpPr>
            <p:cNvPr id="25624" name="Rectangle 29"/>
            <p:cNvSpPr>
              <a:spLocks noChangeArrowheads="1"/>
            </p:cNvSpPr>
            <p:nvPr/>
          </p:nvSpPr>
          <p:spPr bwMode="auto">
            <a:xfrm>
              <a:off x="661" y="2799"/>
              <a:ext cx="145" cy="338"/>
            </a:xfrm>
            <a:prstGeom prst="rect">
              <a:avLst/>
            </a:prstGeom>
            <a:solidFill>
              <a:srgbClr val="00FF00"/>
            </a:solidFill>
            <a:ln w="9525">
              <a:solidFill>
                <a:schemeClr val="tx1"/>
              </a:solidFill>
              <a:miter lim="800000"/>
              <a:headEnd/>
              <a:tailEnd/>
            </a:ln>
          </p:spPr>
          <p:txBody>
            <a:bodyPr wrap="none" anchor="ctr"/>
            <a:lstStyle/>
            <a:p>
              <a:endParaRPr lang="en-US"/>
            </a:p>
          </p:txBody>
        </p:sp>
        <p:sp>
          <p:nvSpPr>
            <p:cNvPr id="25625" name="Rectangle 30"/>
            <p:cNvSpPr>
              <a:spLocks noChangeArrowheads="1"/>
            </p:cNvSpPr>
            <p:nvPr/>
          </p:nvSpPr>
          <p:spPr bwMode="auto">
            <a:xfrm>
              <a:off x="661" y="2786"/>
              <a:ext cx="145" cy="135"/>
            </a:xfrm>
            <a:prstGeom prst="rect">
              <a:avLst/>
            </a:prstGeom>
            <a:solidFill>
              <a:srgbClr val="FF0000"/>
            </a:solidFill>
            <a:ln w="9525">
              <a:solidFill>
                <a:schemeClr val="tx1"/>
              </a:solidFill>
              <a:miter lim="800000"/>
              <a:headEnd/>
              <a:tailEnd/>
            </a:ln>
          </p:spPr>
          <p:txBody>
            <a:bodyPr wrap="none" anchor="ctr"/>
            <a:lstStyle/>
            <a:p>
              <a:endParaRPr lang="en-US"/>
            </a:p>
          </p:txBody>
        </p:sp>
        <p:sp>
          <p:nvSpPr>
            <p:cNvPr id="25626" name="Rectangle 31"/>
            <p:cNvSpPr>
              <a:spLocks noChangeArrowheads="1"/>
            </p:cNvSpPr>
            <p:nvPr/>
          </p:nvSpPr>
          <p:spPr bwMode="auto">
            <a:xfrm>
              <a:off x="2107" y="2793"/>
              <a:ext cx="145" cy="338"/>
            </a:xfrm>
            <a:prstGeom prst="rect">
              <a:avLst/>
            </a:prstGeom>
            <a:solidFill>
              <a:srgbClr val="00FF00"/>
            </a:solidFill>
            <a:ln w="9525">
              <a:solidFill>
                <a:schemeClr val="tx1"/>
              </a:solidFill>
              <a:miter lim="800000"/>
              <a:headEnd/>
              <a:tailEnd/>
            </a:ln>
          </p:spPr>
          <p:txBody>
            <a:bodyPr wrap="none" anchor="ctr"/>
            <a:lstStyle/>
            <a:p>
              <a:endParaRPr lang="en-US"/>
            </a:p>
          </p:txBody>
        </p:sp>
        <p:sp>
          <p:nvSpPr>
            <p:cNvPr id="25627" name="Rectangle 32"/>
            <p:cNvSpPr>
              <a:spLocks noChangeArrowheads="1"/>
            </p:cNvSpPr>
            <p:nvPr/>
          </p:nvSpPr>
          <p:spPr bwMode="auto">
            <a:xfrm>
              <a:off x="1151" y="2790"/>
              <a:ext cx="145" cy="342"/>
            </a:xfrm>
            <a:prstGeom prst="rect">
              <a:avLst/>
            </a:prstGeom>
            <a:solidFill>
              <a:srgbClr val="FF0000"/>
            </a:solidFill>
            <a:ln w="9525">
              <a:solidFill>
                <a:schemeClr val="tx1"/>
              </a:solidFill>
              <a:miter lim="800000"/>
              <a:headEnd/>
              <a:tailEnd/>
            </a:ln>
          </p:spPr>
          <p:txBody>
            <a:bodyPr wrap="none" anchor="ctr"/>
            <a:lstStyle/>
            <a:p>
              <a:endParaRPr lang="en-US"/>
            </a:p>
          </p:txBody>
        </p:sp>
        <p:sp>
          <p:nvSpPr>
            <p:cNvPr id="25628" name="Rectangle 33"/>
            <p:cNvSpPr>
              <a:spLocks noChangeArrowheads="1"/>
            </p:cNvSpPr>
            <p:nvPr/>
          </p:nvSpPr>
          <p:spPr bwMode="auto">
            <a:xfrm>
              <a:off x="1631" y="2790"/>
              <a:ext cx="145" cy="342"/>
            </a:xfrm>
            <a:prstGeom prst="rect">
              <a:avLst/>
            </a:prstGeom>
            <a:solidFill>
              <a:srgbClr val="FF0000"/>
            </a:solidFill>
            <a:ln w="9525">
              <a:solidFill>
                <a:schemeClr val="tx1"/>
              </a:solidFill>
              <a:miter lim="800000"/>
              <a:headEnd/>
              <a:tailEnd/>
            </a:ln>
          </p:spPr>
          <p:txBody>
            <a:bodyPr wrap="none" anchor="ctr"/>
            <a:lstStyle/>
            <a:p>
              <a:endParaRPr lang="en-US"/>
            </a:p>
          </p:txBody>
        </p:sp>
        <p:sp>
          <p:nvSpPr>
            <p:cNvPr id="25629" name="Rectangle 34"/>
            <p:cNvSpPr>
              <a:spLocks noChangeArrowheads="1"/>
            </p:cNvSpPr>
            <p:nvPr/>
          </p:nvSpPr>
          <p:spPr bwMode="auto">
            <a:xfrm>
              <a:off x="2591" y="2790"/>
              <a:ext cx="145" cy="342"/>
            </a:xfrm>
            <a:prstGeom prst="rect">
              <a:avLst/>
            </a:prstGeom>
            <a:solidFill>
              <a:srgbClr val="FF0000"/>
            </a:solidFill>
            <a:ln w="9525">
              <a:solidFill>
                <a:schemeClr val="tx1"/>
              </a:solidFill>
              <a:miter lim="800000"/>
              <a:headEnd/>
              <a:tailEnd/>
            </a:ln>
          </p:spPr>
          <p:txBody>
            <a:bodyPr wrap="none" anchor="ctr"/>
            <a:lstStyle/>
            <a:p>
              <a:endParaRPr lang="en-US"/>
            </a:p>
          </p:txBody>
        </p:sp>
        <p:sp>
          <p:nvSpPr>
            <p:cNvPr id="25630" name="Rectangle 35"/>
            <p:cNvSpPr>
              <a:spLocks noChangeArrowheads="1"/>
            </p:cNvSpPr>
            <p:nvPr/>
          </p:nvSpPr>
          <p:spPr bwMode="auto">
            <a:xfrm>
              <a:off x="3071" y="2790"/>
              <a:ext cx="145" cy="342"/>
            </a:xfrm>
            <a:prstGeom prst="rect">
              <a:avLst/>
            </a:prstGeom>
            <a:solidFill>
              <a:srgbClr val="FF0000"/>
            </a:solidFill>
            <a:ln w="9525">
              <a:solidFill>
                <a:schemeClr val="tx1"/>
              </a:solidFill>
              <a:miter lim="800000"/>
              <a:headEnd/>
              <a:tailEnd/>
            </a:ln>
          </p:spPr>
          <p:txBody>
            <a:bodyPr wrap="none" anchor="ctr"/>
            <a:lstStyle/>
            <a:p>
              <a:endParaRPr lang="en-US"/>
            </a:p>
          </p:txBody>
        </p:sp>
        <p:sp>
          <p:nvSpPr>
            <p:cNvPr id="25631" name="Rectangle 36"/>
            <p:cNvSpPr>
              <a:spLocks noChangeArrowheads="1"/>
            </p:cNvSpPr>
            <p:nvPr/>
          </p:nvSpPr>
          <p:spPr bwMode="auto">
            <a:xfrm>
              <a:off x="2107" y="2792"/>
              <a:ext cx="145" cy="135"/>
            </a:xfrm>
            <a:prstGeom prst="rect">
              <a:avLst/>
            </a:prstGeom>
            <a:solidFill>
              <a:srgbClr val="FF0000"/>
            </a:solidFill>
            <a:ln w="9525">
              <a:solidFill>
                <a:schemeClr val="tx1"/>
              </a:solidFill>
              <a:miter lim="800000"/>
              <a:headEnd/>
              <a:tailEnd/>
            </a:ln>
          </p:spPr>
          <p:txBody>
            <a:bodyPr wrap="none" anchor="ctr"/>
            <a:lstStyle/>
            <a:p>
              <a:pPr algn="ctr"/>
              <a:endParaRPr lang="en-GB" sz="1600">
                <a:ea typeface="Arial Unicode MS" pitchFamily="34" charset="-128"/>
                <a:cs typeface="Arial Unicode MS" pitchFamily="34" charset="-128"/>
              </a:endParaRPr>
            </a:p>
          </p:txBody>
        </p:sp>
      </p:grpSp>
      <p:sp>
        <p:nvSpPr>
          <p:cNvPr id="25622" name="Text Box 37"/>
          <p:cNvSpPr txBox="1">
            <a:spLocks noChangeArrowheads="1"/>
          </p:cNvSpPr>
          <p:nvPr/>
        </p:nvSpPr>
        <p:spPr bwMode="auto">
          <a:xfrm>
            <a:off x="1681163" y="3984625"/>
            <a:ext cx="1089025" cy="274638"/>
          </a:xfrm>
          <a:prstGeom prst="rect">
            <a:avLst/>
          </a:prstGeom>
          <a:noFill/>
          <a:ln w="9525" algn="ctr">
            <a:noFill/>
            <a:miter lim="800000"/>
            <a:headEnd/>
            <a:tailEnd/>
          </a:ln>
        </p:spPr>
        <p:txBody>
          <a:bodyPr wrap="none">
            <a:spAutoFit/>
          </a:bodyPr>
          <a:lstStyle/>
          <a:p>
            <a:pPr>
              <a:spcBef>
                <a:spcPct val="50000"/>
              </a:spcBef>
            </a:pPr>
            <a:r>
              <a:rPr lang="en-US" sz="1200"/>
              <a:t>Power Supply</a:t>
            </a:r>
          </a:p>
        </p:txBody>
      </p:sp>
    </p:spTree>
    <p:custDataLst>
      <p:tags r:id="rId1"/>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YM5S6359 copy"/>
          <p:cNvPicPr>
            <a:picLocks noChangeAspect="1" noChangeArrowheads="1"/>
          </p:cNvPicPr>
          <p:nvPr/>
        </p:nvPicPr>
        <p:blipFill>
          <a:blip r:embed="rId4"/>
          <a:srcRect/>
          <a:stretch>
            <a:fillRect/>
          </a:stretch>
        </p:blipFill>
        <p:spPr bwMode="auto">
          <a:xfrm>
            <a:off x="6705600" y="1446213"/>
            <a:ext cx="2171700" cy="1795462"/>
          </a:xfrm>
          <a:prstGeom prst="rect">
            <a:avLst/>
          </a:prstGeom>
          <a:noFill/>
          <a:ln w="9525">
            <a:noFill/>
            <a:miter lim="800000"/>
            <a:headEnd/>
            <a:tailEnd/>
          </a:ln>
        </p:spPr>
      </p:pic>
      <p:pic>
        <p:nvPicPr>
          <p:cNvPr id="28675" name="Picture 3" descr="DL380G5_G4942003032006"/>
          <p:cNvPicPr>
            <a:picLocks noChangeAspect="1" noChangeArrowheads="1"/>
          </p:cNvPicPr>
          <p:nvPr/>
        </p:nvPicPr>
        <p:blipFill>
          <a:blip r:embed="rId5"/>
          <a:srcRect/>
          <a:stretch>
            <a:fillRect/>
          </a:stretch>
        </p:blipFill>
        <p:spPr bwMode="auto">
          <a:xfrm>
            <a:off x="4775200" y="4899025"/>
            <a:ext cx="4130675" cy="1301750"/>
          </a:xfrm>
          <a:prstGeom prst="rect">
            <a:avLst/>
          </a:prstGeom>
          <a:noFill/>
          <a:ln w="9525">
            <a:noFill/>
            <a:miter lim="800000"/>
            <a:headEnd/>
            <a:tailEnd/>
          </a:ln>
        </p:spPr>
      </p:pic>
      <p:grpSp>
        <p:nvGrpSpPr>
          <p:cNvPr id="28676" name="Group 4"/>
          <p:cNvGrpSpPr>
            <a:grpSpLocks/>
          </p:cNvGrpSpPr>
          <p:nvPr/>
        </p:nvGrpSpPr>
        <p:grpSpPr bwMode="auto">
          <a:xfrm>
            <a:off x="3908425" y="2117725"/>
            <a:ext cx="1811338" cy="1804988"/>
            <a:chOff x="2462" y="1334"/>
            <a:chExt cx="1141" cy="1137"/>
          </a:xfrm>
        </p:grpSpPr>
        <p:sp>
          <p:nvSpPr>
            <p:cNvPr id="28688" name="Freeform 5"/>
            <p:cNvSpPr>
              <a:spLocks/>
            </p:cNvSpPr>
            <p:nvPr/>
          </p:nvSpPr>
          <p:spPr bwMode="auto">
            <a:xfrm>
              <a:off x="2479" y="1462"/>
              <a:ext cx="1124" cy="1009"/>
            </a:xfrm>
            <a:custGeom>
              <a:avLst/>
              <a:gdLst>
                <a:gd name="T0" fmla="*/ 0 w 325"/>
                <a:gd name="T1" fmla="*/ 167 h 292"/>
                <a:gd name="T2" fmla="*/ 160 w 325"/>
                <a:gd name="T3" fmla="*/ 291 h 292"/>
                <a:gd name="T4" fmla="*/ 325 w 325"/>
                <a:gd name="T5" fmla="*/ 127 h 292"/>
                <a:gd name="T6" fmla="*/ 265 w 325"/>
                <a:gd name="T7" fmla="*/ 0 h 292"/>
                <a:gd name="T8" fmla="*/ 160 w 325"/>
                <a:gd name="T9" fmla="*/ 127 h 292"/>
                <a:gd name="T10" fmla="*/ 0 w 325"/>
                <a:gd name="T11" fmla="*/ 167 h 292"/>
                <a:gd name="T12" fmla="*/ 0 60000 65536"/>
                <a:gd name="T13" fmla="*/ 0 60000 65536"/>
                <a:gd name="T14" fmla="*/ 0 60000 65536"/>
                <a:gd name="T15" fmla="*/ 0 60000 65536"/>
                <a:gd name="T16" fmla="*/ 0 60000 65536"/>
                <a:gd name="T17" fmla="*/ 0 60000 65536"/>
                <a:gd name="T18" fmla="*/ 0 w 325"/>
                <a:gd name="T19" fmla="*/ 0 h 292"/>
                <a:gd name="T20" fmla="*/ 325 w 325"/>
                <a:gd name="T21" fmla="*/ 292 h 292"/>
              </a:gdLst>
              <a:ahLst/>
              <a:cxnLst>
                <a:cxn ang="T12">
                  <a:pos x="T0" y="T1"/>
                </a:cxn>
                <a:cxn ang="T13">
                  <a:pos x="T2" y="T3"/>
                </a:cxn>
                <a:cxn ang="T14">
                  <a:pos x="T4" y="T5"/>
                </a:cxn>
                <a:cxn ang="T15">
                  <a:pos x="T6" y="T7"/>
                </a:cxn>
                <a:cxn ang="T16">
                  <a:pos x="T8" y="T9"/>
                </a:cxn>
                <a:cxn ang="T17">
                  <a:pos x="T10" y="T11"/>
                </a:cxn>
              </a:cxnLst>
              <a:rect l="T18" t="T19" r="T20" b="T21"/>
              <a:pathLst>
                <a:path w="325" h="292">
                  <a:moveTo>
                    <a:pt x="0" y="167"/>
                  </a:moveTo>
                  <a:cubicBezTo>
                    <a:pt x="19" y="240"/>
                    <a:pt x="84" y="291"/>
                    <a:pt x="160" y="291"/>
                  </a:cubicBezTo>
                  <a:cubicBezTo>
                    <a:pt x="251" y="292"/>
                    <a:pt x="325" y="218"/>
                    <a:pt x="325" y="127"/>
                  </a:cubicBezTo>
                  <a:cubicBezTo>
                    <a:pt x="325" y="78"/>
                    <a:pt x="303" y="31"/>
                    <a:pt x="265" y="0"/>
                  </a:cubicBezTo>
                  <a:lnTo>
                    <a:pt x="160" y="127"/>
                  </a:lnTo>
                  <a:lnTo>
                    <a:pt x="0" y="167"/>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28689" name="Freeform 6"/>
            <p:cNvSpPr>
              <a:spLocks/>
            </p:cNvSpPr>
            <p:nvPr/>
          </p:nvSpPr>
          <p:spPr bwMode="auto">
            <a:xfrm>
              <a:off x="2466" y="1901"/>
              <a:ext cx="567" cy="138"/>
            </a:xfrm>
            <a:custGeom>
              <a:avLst/>
              <a:gdLst>
                <a:gd name="T0" fmla="*/ 0 w 164"/>
                <a:gd name="T1" fmla="*/ 8 h 40"/>
                <a:gd name="T2" fmla="*/ 4 w 164"/>
                <a:gd name="T3" fmla="*/ 40 h 40"/>
                <a:gd name="T4" fmla="*/ 164 w 164"/>
                <a:gd name="T5" fmla="*/ 0 h 40"/>
                <a:gd name="T6" fmla="*/ 0 w 164"/>
                <a:gd name="T7" fmla="*/ 8 h 40"/>
                <a:gd name="T8" fmla="*/ 0 60000 65536"/>
                <a:gd name="T9" fmla="*/ 0 60000 65536"/>
                <a:gd name="T10" fmla="*/ 0 60000 65536"/>
                <a:gd name="T11" fmla="*/ 0 60000 65536"/>
                <a:gd name="T12" fmla="*/ 0 w 164"/>
                <a:gd name="T13" fmla="*/ 0 h 40"/>
                <a:gd name="T14" fmla="*/ 164 w 164"/>
                <a:gd name="T15" fmla="*/ 40 h 40"/>
              </a:gdLst>
              <a:ahLst/>
              <a:cxnLst>
                <a:cxn ang="T8">
                  <a:pos x="T0" y="T1"/>
                </a:cxn>
                <a:cxn ang="T9">
                  <a:pos x="T2" y="T3"/>
                </a:cxn>
                <a:cxn ang="T10">
                  <a:pos x="T4" y="T5"/>
                </a:cxn>
                <a:cxn ang="T11">
                  <a:pos x="T6" y="T7"/>
                </a:cxn>
              </a:cxnLst>
              <a:rect l="T12" t="T13" r="T14" b="T15"/>
              <a:pathLst>
                <a:path w="164" h="40">
                  <a:moveTo>
                    <a:pt x="0" y="8"/>
                  </a:moveTo>
                  <a:cubicBezTo>
                    <a:pt x="0" y="19"/>
                    <a:pt x="2" y="29"/>
                    <a:pt x="4" y="40"/>
                  </a:cubicBezTo>
                  <a:lnTo>
                    <a:pt x="164" y="0"/>
                  </a:lnTo>
                  <a:lnTo>
                    <a:pt x="0" y="8"/>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28690" name="Freeform 7"/>
            <p:cNvSpPr>
              <a:spLocks/>
            </p:cNvSpPr>
            <p:nvPr/>
          </p:nvSpPr>
          <p:spPr bwMode="auto">
            <a:xfrm>
              <a:off x="2462" y="1334"/>
              <a:ext cx="781" cy="595"/>
            </a:xfrm>
            <a:custGeom>
              <a:avLst/>
              <a:gdLst>
                <a:gd name="T0" fmla="*/ 226 w 226"/>
                <a:gd name="T1" fmla="*/ 11 h 172"/>
                <a:gd name="T2" fmla="*/ 165 w 226"/>
                <a:gd name="T3" fmla="*/ 0 h 172"/>
                <a:gd name="T4" fmla="*/ 1 w 226"/>
                <a:gd name="T5" fmla="*/ 164 h 172"/>
                <a:gd name="T6" fmla="*/ 1 w 226"/>
                <a:gd name="T7" fmla="*/ 172 h 172"/>
                <a:gd name="T8" fmla="*/ 165 w 226"/>
                <a:gd name="T9" fmla="*/ 164 h 172"/>
                <a:gd name="T10" fmla="*/ 226 w 226"/>
                <a:gd name="T11" fmla="*/ 11 h 172"/>
                <a:gd name="T12" fmla="*/ 0 60000 65536"/>
                <a:gd name="T13" fmla="*/ 0 60000 65536"/>
                <a:gd name="T14" fmla="*/ 0 60000 65536"/>
                <a:gd name="T15" fmla="*/ 0 60000 65536"/>
                <a:gd name="T16" fmla="*/ 0 60000 65536"/>
                <a:gd name="T17" fmla="*/ 0 60000 65536"/>
                <a:gd name="T18" fmla="*/ 0 w 226"/>
                <a:gd name="T19" fmla="*/ 0 h 172"/>
                <a:gd name="T20" fmla="*/ 226 w 226"/>
                <a:gd name="T21" fmla="*/ 172 h 172"/>
              </a:gdLst>
              <a:ahLst/>
              <a:cxnLst>
                <a:cxn ang="T12">
                  <a:pos x="T0" y="T1"/>
                </a:cxn>
                <a:cxn ang="T13">
                  <a:pos x="T2" y="T3"/>
                </a:cxn>
                <a:cxn ang="T14">
                  <a:pos x="T4" y="T5"/>
                </a:cxn>
                <a:cxn ang="T15">
                  <a:pos x="T6" y="T7"/>
                </a:cxn>
                <a:cxn ang="T16">
                  <a:pos x="T8" y="T9"/>
                </a:cxn>
                <a:cxn ang="T17">
                  <a:pos x="T10" y="T11"/>
                </a:cxn>
              </a:cxnLst>
              <a:rect l="T18" t="T19" r="T20" b="T21"/>
              <a:pathLst>
                <a:path w="226" h="172">
                  <a:moveTo>
                    <a:pt x="226" y="11"/>
                  </a:moveTo>
                  <a:cubicBezTo>
                    <a:pt x="206" y="3"/>
                    <a:pt x="186" y="0"/>
                    <a:pt x="165" y="0"/>
                  </a:cubicBezTo>
                  <a:cubicBezTo>
                    <a:pt x="74" y="0"/>
                    <a:pt x="1" y="73"/>
                    <a:pt x="1" y="164"/>
                  </a:cubicBezTo>
                  <a:cubicBezTo>
                    <a:pt x="0" y="167"/>
                    <a:pt x="1" y="170"/>
                    <a:pt x="1" y="172"/>
                  </a:cubicBezTo>
                  <a:lnTo>
                    <a:pt x="165" y="164"/>
                  </a:lnTo>
                  <a:lnTo>
                    <a:pt x="226" y="11"/>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28691" name="Freeform 8"/>
            <p:cNvSpPr>
              <a:spLocks/>
            </p:cNvSpPr>
            <p:nvPr/>
          </p:nvSpPr>
          <p:spPr bwMode="auto">
            <a:xfrm>
              <a:off x="3033" y="1372"/>
              <a:ext cx="362" cy="529"/>
            </a:xfrm>
            <a:custGeom>
              <a:avLst/>
              <a:gdLst>
                <a:gd name="T0" fmla="*/ 105 w 105"/>
                <a:gd name="T1" fmla="*/ 26 h 153"/>
                <a:gd name="T2" fmla="*/ 61 w 105"/>
                <a:gd name="T3" fmla="*/ 0 h 153"/>
                <a:gd name="T4" fmla="*/ 0 w 105"/>
                <a:gd name="T5" fmla="*/ 153 h 153"/>
                <a:gd name="T6" fmla="*/ 105 w 105"/>
                <a:gd name="T7" fmla="*/ 26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28677" name="Rectangle 9"/>
          <p:cNvSpPr>
            <a:spLocks noGrp="1" noChangeArrowheads="1"/>
          </p:cNvSpPr>
          <p:nvPr>
            <p:ph type="title"/>
          </p:nvPr>
        </p:nvSpPr>
        <p:spPr/>
        <p:txBody>
          <a:bodyPr/>
          <a:lstStyle/>
          <a:p>
            <a:r>
              <a:rPr lang="en-US" smtClean="0"/>
              <a:t>Energy-optimized Servers</a:t>
            </a:r>
          </a:p>
        </p:txBody>
      </p:sp>
      <p:sp>
        <p:nvSpPr>
          <p:cNvPr id="28678" name="Line 10"/>
          <p:cNvSpPr>
            <a:spLocks noChangeShapeType="1"/>
          </p:cNvSpPr>
          <p:nvPr/>
        </p:nvSpPr>
        <p:spPr bwMode="auto">
          <a:xfrm>
            <a:off x="3067050" y="2495550"/>
            <a:ext cx="423863" cy="509588"/>
          </a:xfrm>
          <a:prstGeom prst="line">
            <a:avLst/>
          </a:prstGeom>
          <a:noFill/>
          <a:ln w="19050">
            <a:solidFill>
              <a:schemeClr val="tx1"/>
            </a:solidFill>
            <a:round/>
            <a:headEnd/>
            <a:tailEnd type="triangle" w="med" len="med"/>
          </a:ln>
        </p:spPr>
        <p:txBody>
          <a:bodyPr>
            <a:spAutoFit/>
          </a:bodyPr>
          <a:lstStyle/>
          <a:p>
            <a:endParaRPr lang="en-US"/>
          </a:p>
        </p:txBody>
      </p:sp>
      <p:sp>
        <p:nvSpPr>
          <p:cNvPr id="28679" name="Rectangle 11"/>
          <p:cNvSpPr>
            <a:spLocks noChangeArrowheads="1"/>
          </p:cNvSpPr>
          <p:nvPr/>
        </p:nvSpPr>
        <p:spPr bwMode="auto">
          <a:xfrm>
            <a:off x="407988" y="4006850"/>
            <a:ext cx="7821612" cy="1255713"/>
          </a:xfrm>
          <a:prstGeom prst="rect">
            <a:avLst/>
          </a:prstGeom>
          <a:noFill/>
          <a:ln w="9525">
            <a:noFill/>
            <a:miter lim="800000"/>
            <a:headEnd/>
            <a:tailEnd/>
          </a:ln>
        </p:spPr>
        <p:txBody>
          <a:bodyPr>
            <a:spAutoFit/>
          </a:bodyPr>
          <a:lstStyle/>
          <a:p>
            <a:pPr marL="692150" lvl="2" indent="-231775" eaLnBrk="0" hangingPunct="0">
              <a:spcAft>
                <a:spcPct val="25000"/>
              </a:spcAft>
              <a:buClr>
                <a:srgbClr val="7B7B79"/>
              </a:buClr>
              <a:buFont typeface="Futura Bk" pitchFamily="34" charset="0"/>
              <a:buChar char="–"/>
            </a:pPr>
            <a:r>
              <a:rPr lang="en-US" sz="1600"/>
              <a:t>SFF 10k 72GB hard drives</a:t>
            </a:r>
          </a:p>
          <a:p>
            <a:pPr marL="692150" lvl="2" indent="-231775" eaLnBrk="0" hangingPunct="0">
              <a:spcAft>
                <a:spcPct val="25000"/>
              </a:spcAft>
              <a:buClr>
                <a:srgbClr val="7B7B79"/>
              </a:buClr>
              <a:buFont typeface="Futura Bk" pitchFamily="34" charset="0"/>
              <a:buChar char="–"/>
            </a:pPr>
            <a:r>
              <a:rPr lang="en-US" sz="1600"/>
              <a:t>Low Power AMD &amp; Intel Processors</a:t>
            </a:r>
          </a:p>
          <a:p>
            <a:pPr marL="692150" lvl="2" indent="-231775" eaLnBrk="0" hangingPunct="0">
              <a:spcAft>
                <a:spcPct val="25000"/>
              </a:spcAft>
              <a:buClr>
                <a:srgbClr val="7B7B79"/>
              </a:buClr>
              <a:buFont typeface="Futura Bk" pitchFamily="34" charset="0"/>
              <a:buChar char="–"/>
            </a:pPr>
            <a:r>
              <a:rPr lang="en-US" sz="1600"/>
              <a:t>Efficient Power Supply</a:t>
            </a:r>
          </a:p>
          <a:p>
            <a:pPr marL="692150" lvl="2" indent="-231775" eaLnBrk="0" hangingPunct="0">
              <a:spcAft>
                <a:spcPct val="25000"/>
              </a:spcAft>
              <a:buClr>
                <a:srgbClr val="7B7B79"/>
              </a:buClr>
              <a:buFont typeface="Futura Bk" pitchFamily="34" charset="0"/>
              <a:buChar char="–"/>
            </a:pPr>
            <a:r>
              <a:rPr lang="en-US" sz="1600"/>
              <a:t>Power Manager</a:t>
            </a:r>
          </a:p>
        </p:txBody>
      </p:sp>
      <p:sp>
        <p:nvSpPr>
          <p:cNvPr id="28680" name="Rectangle 12"/>
          <p:cNvSpPr>
            <a:spLocks noChangeArrowheads="1"/>
          </p:cNvSpPr>
          <p:nvPr/>
        </p:nvSpPr>
        <p:spPr bwMode="auto">
          <a:xfrm>
            <a:off x="534988" y="2173288"/>
            <a:ext cx="2528887" cy="633412"/>
          </a:xfrm>
          <a:prstGeom prst="rect">
            <a:avLst/>
          </a:prstGeom>
          <a:solidFill>
            <a:schemeClr val="accent1">
              <a:alpha val="25098"/>
            </a:schemeClr>
          </a:solidFill>
          <a:ln w="12700" algn="ctr">
            <a:solidFill>
              <a:schemeClr val="tx1"/>
            </a:solidFill>
            <a:miter lim="800000"/>
            <a:headEnd/>
            <a:tailEnd/>
          </a:ln>
        </p:spPr>
        <p:txBody>
          <a:bodyPr anchor="ctr">
            <a:spAutoFit/>
          </a:bodyPr>
          <a:lstStyle/>
          <a:p>
            <a:endParaRPr lang="en-US"/>
          </a:p>
        </p:txBody>
      </p:sp>
      <p:sp>
        <p:nvSpPr>
          <p:cNvPr id="28681" name="Text Box 13"/>
          <p:cNvSpPr txBox="1">
            <a:spLocks noChangeArrowheads="1"/>
          </p:cNvSpPr>
          <p:nvPr/>
        </p:nvSpPr>
        <p:spPr bwMode="auto">
          <a:xfrm>
            <a:off x="623888" y="2193925"/>
            <a:ext cx="2497137" cy="549275"/>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Energy Optimized servers use  15% less power.</a:t>
            </a:r>
            <a:r>
              <a:rPr lang="en-US" sz="1500" baseline="30000">
                <a:latin typeface="Futura Hv" pitchFamily="34" charset="0"/>
              </a:rPr>
              <a:t>11</a:t>
            </a:r>
          </a:p>
        </p:txBody>
      </p:sp>
      <p:sp>
        <p:nvSpPr>
          <p:cNvPr id="28682" name="Rectangle 14"/>
          <p:cNvSpPr>
            <a:spLocks noChangeArrowheads="1"/>
          </p:cNvSpPr>
          <p:nvPr/>
        </p:nvSpPr>
        <p:spPr bwMode="auto">
          <a:xfrm>
            <a:off x="457200" y="1211263"/>
            <a:ext cx="4471988" cy="519112"/>
          </a:xfrm>
          <a:prstGeom prst="rect">
            <a:avLst/>
          </a:prstGeom>
          <a:noFill/>
          <a:ln w="19050" algn="ctr">
            <a:noFill/>
            <a:miter lim="800000"/>
            <a:headEnd/>
            <a:tailEnd/>
          </a:ln>
        </p:spPr>
        <p:txBody>
          <a:bodyPr wrap="none">
            <a:spAutoFit/>
          </a:bodyPr>
          <a:lstStyle/>
          <a:p>
            <a:pPr>
              <a:spcBef>
                <a:spcPct val="50000"/>
              </a:spcBef>
            </a:pPr>
            <a:r>
              <a:rPr lang="en-US" sz="2400">
                <a:solidFill>
                  <a:srgbClr val="7B7B79"/>
                </a:solidFill>
                <a:latin typeface="Futura Hv" pitchFamily="34" charset="0"/>
                <a:cs typeface="Arial" charset="0"/>
              </a:rPr>
              <a:t>Optimizing from </a:t>
            </a:r>
            <a:r>
              <a:rPr lang="en-US" sz="2800">
                <a:solidFill>
                  <a:srgbClr val="7B7B79"/>
                </a:solidFill>
                <a:latin typeface="Futura Hv" pitchFamily="34" charset="0"/>
                <a:cs typeface="Arial" charset="0"/>
              </a:rPr>
              <a:t>chip to chiller</a:t>
            </a:r>
          </a:p>
        </p:txBody>
      </p:sp>
      <p:sp>
        <p:nvSpPr>
          <p:cNvPr id="28683" name="Text Box 15"/>
          <p:cNvSpPr txBox="1">
            <a:spLocks noChangeArrowheads="1"/>
          </p:cNvSpPr>
          <p:nvPr/>
        </p:nvSpPr>
        <p:spPr bwMode="auto">
          <a:xfrm>
            <a:off x="4902200" y="3054350"/>
            <a:ext cx="766763"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28684" name="Text Box 16"/>
          <p:cNvSpPr txBox="1">
            <a:spLocks noChangeArrowheads="1"/>
          </p:cNvSpPr>
          <p:nvPr/>
        </p:nvSpPr>
        <p:spPr bwMode="auto">
          <a:xfrm>
            <a:off x="4097338" y="2330450"/>
            <a:ext cx="1006475" cy="517525"/>
          </a:xfrm>
          <a:prstGeom prst="rect">
            <a:avLst/>
          </a:prstGeom>
          <a:noFill/>
          <a:ln w="19050" algn="ctr">
            <a:noFill/>
            <a:miter lim="800000"/>
            <a:headEnd/>
            <a:tailEnd/>
          </a:ln>
        </p:spPr>
        <p:txBody>
          <a:bodyPr>
            <a:spAutoFit/>
          </a:bodyPr>
          <a:lstStyle/>
          <a:p>
            <a:pPr algn="ctr">
              <a:spcBef>
                <a:spcPct val="50000"/>
              </a:spcBef>
            </a:pPr>
            <a:r>
              <a:rPr lang="en-US" sz="1400">
                <a:solidFill>
                  <a:schemeClr val="bg1"/>
                </a:solidFill>
                <a:latin typeface="Futura Hv" pitchFamily="34" charset="0"/>
              </a:rPr>
              <a:t>Powering IT</a:t>
            </a:r>
          </a:p>
        </p:txBody>
      </p:sp>
      <p:sp>
        <p:nvSpPr>
          <p:cNvPr id="28685" name="Text Box 17"/>
          <p:cNvSpPr txBox="1">
            <a:spLocks noChangeArrowheads="1"/>
          </p:cNvSpPr>
          <p:nvPr/>
        </p:nvSpPr>
        <p:spPr bwMode="auto">
          <a:xfrm>
            <a:off x="3192463" y="2898775"/>
            <a:ext cx="820737" cy="320675"/>
          </a:xfrm>
          <a:prstGeom prst="rect">
            <a:avLst/>
          </a:prstGeom>
          <a:noFill/>
          <a:ln w="19050" algn="ctr">
            <a:noFill/>
            <a:miter lim="800000"/>
            <a:headEnd/>
            <a:tailEnd/>
          </a:ln>
        </p:spPr>
        <p:txBody>
          <a:bodyPr wrap="none">
            <a:spAutoFit/>
          </a:bodyPr>
          <a:lstStyle/>
          <a:p>
            <a:pPr>
              <a:spcBef>
                <a:spcPct val="50000"/>
              </a:spcBef>
            </a:pPr>
            <a:r>
              <a:rPr lang="en-US" sz="1500">
                <a:latin typeface="Futura Hv" pitchFamily="34" charset="0"/>
              </a:rPr>
              <a:t>Savings</a:t>
            </a:r>
          </a:p>
        </p:txBody>
      </p:sp>
      <p:sp>
        <p:nvSpPr>
          <p:cNvPr id="28686" name="Rectangle 18"/>
          <p:cNvSpPr>
            <a:spLocks noChangeArrowheads="1"/>
          </p:cNvSpPr>
          <p:nvPr/>
        </p:nvSpPr>
        <p:spPr bwMode="auto">
          <a:xfrm>
            <a:off x="5260975" y="210026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pic>
        <p:nvPicPr>
          <p:cNvPr id="28687" name="Picture 19" descr="BL460c_G5204007052006"/>
          <p:cNvPicPr>
            <a:picLocks noChangeAspect="1" noChangeArrowheads="1"/>
          </p:cNvPicPr>
          <p:nvPr/>
        </p:nvPicPr>
        <p:blipFill>
          <a:blip r:embed="rId6" cstate="print"/>
          <a:srcRect/>
          <a:stretch>
            <a:fillRect/>
          </a:stretch>
        </p:blipFill>
        <p:spPr bwMode="auto">
          <a:xfrm>
            <a:off x="6069013" y="2767013"/>
            <a:ext cx="1403350" cy="2014537"/>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400050" y="1812925"/>
            <a:ext cx="4157663" cy="1689100"/>
          </a:xfrm>
          <a:prstGeom prst="rect">
            <a:avLst/>
          </a:prstGeom>
          <a:noFill/>
          <a:ln w="9525">
            <a:noFill/>
            <a:miter lim="800000"/>
            <a:headEnd/>
            <a:tailEnd/>
          </a:ln>
        </p:spPr>
        <p:txBody>
          <a:bodyPr/>
          <a:lstStyle/>
          <a:p>
            <a:pPr marL="342900" indent="-342900" eaLnBrk="0" hangingPunct="0">
              <a:spcAft>
                <a:spcPct val="25000"/>
              </a:spcAft>
              <a:buClr>
                <a:srgbClr val="B2B3B5"/>
              </a:buClr>
              <a:buSzPct val="75000"/>
            </a:pPr>
            <a:r>
              <a:rPr lang="en-US" altLang="zh-TW" sz="2000">
                <a:solidFill>
                  <a:schemeClr val="accent1"/>
                </a:solidFill>
                <a:ea typeface="PMingLiU" pitchFamily="18" charset="-120"/>
              </a:rPr>
              <a:t>Thin Provisioning (XP24000)</a:t>
            </a:r>
          </a:p>
          <a:p>
            <a:pPr marL="342900" indent="-342900" eaLnBrk="0" hangingPunct="0">
              <a:spcAft>
                <a:spcPct val="25000"/>
              </a:spcAft>
              <a:buClr>
                <a:srgbClr val="B2B3B5"/>
              </a:buClr>
              <a:buSzPct val="75000"/>
              <a:buFontTx/>
              <a:buChar char="•"/>
            </a:pPr>
            <a:r>
              <a:rPr lang="en-US" altLang="zh-TW" sz="2000">
                <a:solidFill>
                  <a:schemeClr val="accent1"/>
                </a:solidFill>
                <a:ea typeface="PMingLiU" pitchFamily="18" charset="-120"/>
              </a:rPr>
              <a:t>Reduce cost and </a:t>
            </a:r>
            <a:r>
              <a:rPr lang="en-US" altLang="zh-TW" sz="2000">
                <a:solidFill>
                  <a:schemeClr val="hlink"/>
                </a:solidFill>
                <a:latin typeface="Futura Hv" pitchFamily="34" charset="0"/>
                <a:ea typeface="PMingLiU" pitchFamily="18" charset="-120"/>
              </a:rPr>
              <a:t>save power by up to 40%</a:t>
            </a:r>
            <a:r>
              <a:rPr lang="en-US" altLang="zh-TW" sz="2000">
                <a:solidFill>
                  <a:schemeClr val="accent1"/>
                </a:solidFill>
                <a:ea typeface="PMingLiU" pitchFamily="18" charset="-120"/>
              </a:rPr>
              <a:t> </a:t>
            </a:r>
            <a:r>
              <a:rPr lang="en-US" altLang="zh-TW" sz="2000" baseline="30000">
                <a:solidFill>
                  <a:schemeClr val="accent1"/>
                </a:solidFill>
                <a:ea typeface="PMingLiU" pitchFamily="18" charset="-120"/>
              </a:rPr>
              <a:t>1</a:t>
            </a:r>
            <a:r>
              <a:rPr lang="en-US" altLang="zh-TW" sz="2000">
                <a:solidFill>
                  <a:schemeClr val="accent1"/>
                </a:solidFill>
                <a:ea typeface="PMingLiU" pitchFamily="18" charset="-120"/>
              </a:rPr>
              <a:t> – customer only buys what it needs today</a:t>
            </a:r>
          </a:p>
          <a:p>
            <a:pPr marL="342900" indent="-342900" eaLnBrk="0" hangingPunct="0">
              <a:spcAft>
                <a:spcPct val="25000"/>
              </a:spcAft>
              <a:buClr>
                <a:srgbClr val="B2B3B5"/>
              </a:buClr>
              <a:buSzPct val="75000"/>
              <a:buFontTx/>
              <a:buChar char="•"/>
            </a:pPr>
            <a:r>
              <a:rPr lang="en-US" altLang="zh-TW" sz="2000">
                <a:solidFill>
                  <a:schemeClr val="accent1"/>
                </a:solidFill>
                <a:ea typeface="PMingLiU" pitchFamily="18" charset="-120"/>
              </a:rPr>
              <a:t>Automatically allocates physical capacity</a:t>
            </a:r>
          </a:p>
        </p:txBody>
      </p:sp>
      <p:sp>
        <p:nvSpPr>
          <p:cNvPr id="30723" name="Rectangle 3"/>
          <p:cNvSpPr>
            <a:spLocks noChangeArrowheads="1"/>
          </p:cNvSpPr>
          <p:nvPr/>
        </p:nvSpPr>
        <p:spPr bwMode="auto">
          <a:xfrm>
            <a:off x="8229600" y="6096000"/>
            <a:ext cx="838200" cy="609600"/>
          </a:xfrm>
          <a:prstGeom prst="rect">
            <a:avLst/>
          </a:prstGeom>
          <a:solidFill>
            <a:schemeClr val="bg1"/>
          </a:solidFill>
          <a:ln w="19050" algn="ctr">
            <a:noFill/>
            <a:miter lim="800000"/>
            <a:headEnd/>
            <a:tailEnd/>
          </a:ln>
        </p:spPr>
        <p:txBody>
          <a:bodyPr wrap="none" anchor="ctr">
            <a:spAutoFit/>
          </a:bodyPr>
          <a:lstStyle/>
          <a:p>
            <a:endParaRPr lang="en-US"/>
          </a:p>
        </p:txBody>
      </p:sp>
      <p:sp>
        <p:nvSpPr>
          <p:cNvPr id="30724" name="Rectangle 4"/>
          <p:cNvSpPr>
            <a:spLocks noGrp="1" noChangeArrowheads="1"/>
          </p:cNvSpPr>
          <p:nvPr>
            <p:ph type="title"/>
          </p:nvPr>
        </p:nvSpPr>
        <p:spPr/>
        <p:txBody>
          <a:bodyPr/>
          <a:lstStyle/>
          <a:p>
            <a:r>
              <a:rPr lang="en-US" altLang="zh-TW" smtClean="0">
                <a:ea typeface="PMingLiU" pitchFamily="18" charset="-120"/>
              </a:rPr>
              <a:t>Green Solutions and Data Storage</a:t>
            </a:r>
          </a:p>
        </p:txBody>
      </p:sp>
      <p:sp>
        <p:nvSpPr>
          <p:cNvPr id="30725" name="Rectangle 6"/>
          <p:cNvSpPr>
            <a:spLocks noChangeArrowheads="1"/>
          </p:cNvSpPr>
          <p:nvPr/>
        </p:nvSpPr>
        <p:spPr bwMode="auto">
          <a:xfrm>
            <a:off x="5726113" y="1973263"/>
            <a:ext cx="3225800" cy="3695700"/>
          </a:xfrm>
          <a:prstGeom prst="rect">
            <a:avLst/>
          </a:prstGeom>
          <a:noFill/>
          <a:ln w="9525">
            <a:noFill/>
            <a:miter lim="800000"/>
            <a:headEnd/>
            <a:tailEnd/>
          </a:ln>
        </p:spPr>
        <p:txBody>
          <a:bodyPr/>
          <a:lstStyle/>
          <a:p>
            <a:endParaRPr lang="en-US"/>
          </a:p>
        </p:txBody>
      </p:sp>
      <p:sp>
        <p:nvSpPr>
          <p:cNvPr id="30726" name="Text Box 7"/>
          <p:cNvSpPr txBox="1">
            <a:spLocks noChangeArrowheads="1"/>
          </p:cNvSpPr>
          <p:nvPr/>
        </p:nvSpPr>
        <p:spPr bwMode="auto">
          <a:xfrm>
            <a:off x="3694113" y="6534150"/>
            <a:ext cx="5386387" cy="244475"/>
          </a:xfrm>
          <a:prstGeom prst="rect">
            <a:avLst/>
          </a:prstGeom>
          <a:noFill/>
          <a:ln w="9525">
            <a:noFill/>
            <a:miter lim="800000"/>
            <a:headEnd/>
            <a:tailEnd/>
          </a:ln>
        </p:spPr>
        <p:txBody>
          <a:bodyPr wrap="none" lIns="91423" tIns="45712" rIns="91423" bIns="45712" anchor="b">
            <a:spAutoFit/>
          </a:bodyPr>
          <a:lstStyle/>
          <a:p>
            <a:r>
              <a:rPr lang="en-US" altLang="zh-TW" sz="1000" baseline="30000">
                <a:ea typeface="PMingLiU" pitchFamily="18" charset="-120"/>
              </a:rPr>
              <a:t>1</a:t>
            </a:r>
            <a:r>
              <a:rPr lang="en-US" altLang="zh-TW" sz="1000">
                <a:ea typeface="PMingLiU" pitchFamily="18" charset="-120"/>
              </a:rPr>
              <a:t> Actual savings will vary depending on starting capacity, HDD type, and several other factors</a:t>
            </a:r>
          </a:p>
        </p:txBody>
      </p:sp>
      <p:pic>
        <p:nvPicPr>
          <p:cNvPr id="30727" name="Picture 8"/>
          <p:cNvPicPr>
            <a:picLocks noChangeAspect="1" noChangeArrowheads="1"/>
          </p:cNvPicPr>
          <p:nvPr/>
        </p:nvPicPr>
        <p:blipFill>
          <a:blip r:embed="rId4"/>
          <a:srcRect/>
          <a:stretch>
            <a:fillRect/>
          </a:stretch>
        </p:blipFill>
        <p:spPr bwMode="auto">
          <a:xfrm>
            <a:off x="871538" y="3971925"/>
            <a:ext cx="2089150" cy="2584450"/>
          </a:xfrm>
          <a:prstGeom prst="rect">
            <a:avLst/>
          </a:prstGeom>
          <a:noFill/>
          <a:ln w="19050" algn="ctr">
            <a:noFill/>
            <a:miter lim="800000"/>
            <a:headEnd/>
            <a:tailEnd/>
          </a:ln>
        </p:spPr>
      </p:pic>
      <p:grpSp>
        <p:nvGrpSpPr>
          <p:cNvPr id="30728" name="Group 9"/>
          <p:cNvGrpSpPr>
            <a:grpSpLocks/>
          </p:cNvGrpSpPr>
          <p:nvPr/>
        </p:nvGrpSpPr>
        <p:grpSpPr bwMode="auto">
          <a:xfrm>
            <a:off x="3711575" y="3836988"/>
            <a:ext cx="1811338" cy="1809750"/>
            <a:chOff x="2462" y="1331"/>
            <a:chExt cx="1141" cy="1140"/>
          </a:xfrm>
        </p:grpSpPr>
        <p:sp>
          <p:nvSpPr>
            <p:cNvPr id="30734" name="Freeform 10"/>
            <p:cNvSpPr>
              <a:spLocks/>
            </p:cNvSpPr>
            <p:nvPr/>
          </p:nvSpPr>
          <p:spPr bwMode="auto">
            <a:xfrm>
              <a:off x="2697" y="1462"/>
              <a:ext cx="906" cy="1009"/>
            </a:xfrm>
            <a:custGeom>
              <a:avLst/>
              <a:gdLst>
                <a:gd name="T0" fmla="*/ 0 w 262"/>
                <a:gd name="T1" fmla="*/ 260 h 292"/>
                <a:gd name="T2" fmla="*/ 97 w 262"/>
                <a:gd name="T3" fmla="*/ 291 h 292"/>
                <a:gd name="T4" fmla="*/ 262 w 262"/>
                <a:gd name="T5" fmla="*/ 127 h 292"/>
                <a:gd name="T6" fmla="*/ 202 w 262"/>
                <a:gd name="T7" fmla="*/ 0 h 292"/>
                <a:gd name="T8" fmla="*/ 97 w 262"/>
                <a:gd name="T9" fmla="*/ 127 h 292"/>
                <a:gd name="T10" fmla="*/ 0 w 262"/>
                <a:gd name="T11" fmla="*/ 260 h 292"/>
                <a:gd name="T12" fmla="*/ 0 60000 65536"/>
                <a:gd name="T13" fmla="*/ 0 60000 65536"/>
                <a:gd name="T14" fmla="*/ 0 60000 65536"/>
                <a:gd name="T15" fmla="*/ 0 60000 65536"/>
                <a:gd name="T16" fmla="*/ 0 60000 65536"/>
                <a:gd name="T17" fmla="*/ 0 60000 65536"/>
                <a:gd name="T18" fmla="*/ 0 w 262"/>
                <a:gd name="T19" fmla="*/ 0 h 292"/>
                <a:gd name="T20" fmla="*/ 262 w 262"/>
                <a:gd name="T21" fmla="*/ 292 h 292"/>
              </a:gdLst>
              <a:ahLst/>
              <a:cxnLst>
                <a:cxn ang="T12">
                  <a:pos x="T0" y="T1"/>
                </a:cxn>
                <a:cxn ang="T13">
                  <a:pos x="T2" y="T3"/>
                </a:cxn>
                <a:cxn ang="T14">
                  <a:pos x="T4" y="T5"/>
                </a:cxn>
                <a:cxn ang="T15">
                  <a:pos x="T6" y="T7"/>
                </a:cxn>
                <a:cxn ang="T16">
                  <a:pos x="T8" y="T9"/>
                </a:cxn>
                <a:cxn ang="T17">
                  <a:pos x="T10" y="T11"/>
                </a:cxn>
              </a:cxnLst>
              <a:rect l="T18" t="T19" r="T20" b="T21"/>
              <a:pathLst>
                <a:path w="262" h="292">
                  <a:moveTo>
                    <a:pt x="0" y="260"/>
                  </a:moveTo>
                  <a:cubicBezTo>
                    <a:pt x="28" y="280"/>
                    <a:pt x="62" y="291"/>
                    <a:pt x="97" y="291"/>
                  </a:cubicBezTo>
                  <a:cubicBezTo>
                    <a:pt x="188" y="292"/>
                    <a:pt x="262" y="218"/>
                    <a:pt x="262" y="127"/>
                  </a:cubicBezTo>
                  <a:cubicBezTo>
                    <a:pt x="262" y="78"/>
                    <a:pt x="240" y="31"/>
                    <a:pt x="202" y="0"/>
                  </a:cubicBezTo>
                  <a:lnTo>
                    <a:pt x="97" y="127"/>
                  </a:lnTo>
                  <a:lnTo>
                    <a:pt x="0" y="260"/>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30735" name="Freeform 11"/>
            <p:cNvSpPr>
              <a:spLocks/>
            </p:cNvSpPr>
            <p:nvPr/>
          </p:nvSpPr>
          <p:spPr bwMode="auto">
            <a:xfrm>
              <a:off x="2462" y="1818"/>
              <a:ext cx="571" cy="543"/>
            </a:xfrm>
            <a:custGeom>
              <a:avLst/>
              <a:gdLst>
                <a:gd name="T0" fmla="*/ 2 w 165"/>
                <a:gd name="T1" fmla="*/ 0 h 157"/>
                <a:gd name="T2" fmla="*/ 1 w 165"/>
                <a:gd name="T3" fmla="*/ 24 h 157"/>
                <a:gd name="T4" fmla="*/ 68 w 165"/>
                <a:gd name="T5" fmla="*/ 157 h 157"/>
                <a:gd name="T6" fmla="*/ 165 w 165"/>
                <a:gd name="T7" fmla="*/ 24 h 157"/>
                <a:gd name="T8" fmla="*/ 2 w 165"/>
                <a:gd name="T9" fmla="*/ 0 h 157"/>
                <a:gd name="T10" fmla="*/ 0 60000 65536"/>
                <a:gd name="T11" fmla="*/ 0 60000 65536"/>
                <a:gd name="T12" fmla="*/ 0 60000 65536"/>
                <a:gd name="T13" fmla="*/ 0 60000 65536"/>
                <a:gd name="T14" fmla="*/ 0 60000 65536"/>
                <a:gd name="T15" fmla="*/ 0 w 165"/>
                <a:gd name="T16" fmla="*/ 0 h 157"/>
                <a:gd name="T17" fmla="*/ 165 w 165"/>
                <a:gd name="T18" fmla="*/ 157 h 157"/>
              </a:gdLst>
              <a:ahLst/>
              <a:cxnLst>
                <a:cxn ang="T10">
                  <a:pos x="T0" y="T1"/>
                </a:cxn>
                <a:cxn ang="T11">
                  <a:pos x="T2" y="T3"/>
                </a:cxn>
                <a:cxn ang="T12">
                  <a:pos x="T4" y="T5"/>
                </a:cxn>
                <a:cxn ang="T13">
                  <a:pos x="T6" y="T7"/>
                </a:cxn>
                <a:cxn ang="T14">
                  <a:pos x="T8" y="T9"/>
                </a:cxn>
              </a:cxnLst>
              <a:rect l="T15" t="T16" r="T17" b="T18"/>
              <a:pathLst>
                <a:path w="165" h="157">
                  <a:moveTo>
                    <a:pt x="2" y="0"/>
                  </a:moveTo>
                  <a:cubicBezTo>
                    <a:pt x="1" y="8"/>
                    <a:pt x="1" y="16"/>
                    <a:pt x="1" y="24"/>
                  </a:cubicBezTo>
                  <a:cubicBezTo>
                    <a:pt x="0" y="77"/>
                    <a:pt x="26" y="126"/>
                    <a:pt x="68" y="157"/>
                  </a:cubicBezTo>
                  <a:lnTo>
                    <a:pt x="165" y="24"/>
                  </a:lnTo>
                  <a:lnTo>
                    <a:pt x="2" y="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30736" name="Freeform 12"/>
            <p:cNvSpPr>
              <a:spLocks/>
            </p:cNvSpPr>
            <p:nvPr/>
          </p:nvSpPr>
          <p:spPr bwMode="auto">
            <a:xfrm>
              <a:off x="2469" y="1331"/>
              <a:ext cx="774" cy="570"/>
            </a:xfrm>
            <a:custGeom>
              <a:avLst/>
              <a:gdLst>
                <a:gd name="T0" fmla="*/ 224 w 224"/>
                <a:gd name="T1" fmla="*/ 12 h 165"/>
                <a:gd name="T2" fmla="*/ 163 w 224"/>
                <a:gd name="T3" fmla="*/ 1 h 165"/>
                <a:gd name="T4" fmla="*/ 0 w 224"/>
                <a:gd name="T5" fmla="*/ 141 h 165"/>
                <a:gd name="T6" fmla="*/ 163 w 224"/>
                <a:gd name="T7" fmla="*/ 165 h 165"/>
                <a:gd name="T8" fmla="*/ 224 w 224"/>
                <a:gd name="T9" fmla="*/ 12 h 165"/>
                <a:gd name="T10" fmla="*/ 0 60000 65536"/>
                <a:gd name="T11" fmla="*/ 0 60000 65536"/>
                <a:gd name="T12" fmla="*/ 0 60000 65536"/>
                <a:gd name="T13" fmla="*/ 0 60000 65536"/>
                <a:gd name="T14" fmla="*/ 0 60000 65536"/>
                <a:gd name="T15" fmla="*/ 0 w 224"/>
                <a:gd name="T16" fmla="*/ 0 h 165"/>
                <a:gd name="T17" fmla="*/ 224 w 224"/>
                <a:gd name="T18" fmla="*/ 165 h 165"/>
              </a:gdLst>
              <a:ahLst/>
              <a:cxnLst>
                <a:cxn ang="T10">
                  <a:pos x="T0" y="T1"/>
                </a:cxn>
                <a:cxn ang="T11">
                  <a:pos x="T2" y="T3"/>
                </a:cxn>
                <a:cxn ang="T12">
                  <a:pos x="T4" y="T5"/>
                </a:cxn>
                <a:cxn ang="T13">
                  <a:pos x="T6" y="T7"/>
                </a:cxn>
                <a:cxn ang="T14">
                  <a:pos x="T8" y="T9"/>
                </a:cxn>
              </a:cxnLst>
              <a:rect l="T15" t="T16" r="T17" b="T18"/>
              <a:pathLst>
                <a:path w="224" h="165">
                  <a:moveTo>
                    <a:pt x="224" y="12"/>
                  </a:moveTo>
                  <a:cubicBezTo>
                    <a:pt x="204" y="4"/>
                    <a:pt x="184" y="1"/>
                    <a:pt x="163" y="1"/>
                  </a:cubicBezTo>
                  <a:cubicBezTo>
                    <a:pt x="81" y="0"/>
                    <a:pt x="12" y="61"/>
                    <a:pt x="0" y="141"/>
                  </a:cubicBezTo>
                  <a:lnTo>
                    <a:pt x="163" y="165"/>
                  </a:lnTo>
                  <a:lnTo>
                    <a:pt x="224" y="12"/>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30737" name="Freeform 13"/>
            <p:cNvSpPr>
              <a:spLocks/>
            </p:cNvSpPr>
            <p:nvPr/>
          </p:nvSpPr>
          <p:spPr bwMode="auto">
            <a:xfrm>
              <a:off x="3033" y="1372"/>
              <a:ext cx="362" cy="529"/>
            </a:xfrm>
            <a:custGeom>
              <a:avLst/>
              <a:gdLst>
                <a:gd name="T0" fmla="*/ 105 w 105"/>
                <a:gd name="T1" fmla="*/ 26 h 153"/>
                <a:gd name="T2" fmla="*/ 61 w 105"/>
                <a:gd name="T3" fmla="*/ 0 h 153"/>
                <a:gd name="T4" fmla="*/ 0 w 105"/>
                <a:gd name="T5" fmla="*/ 153 h 153"/>
                <a:gd name="T6" fmla="*/ 105 w 105"/>
                <a:gd name="T7" fmla="*/ 26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30729" name="Text Box 14"/>
          <p:cNvSpPr txBox="1">
            <a:spLocks noChangeArrowheads="1"/>
          </p:cNvSpPr>
          <p:nvPr/>
        </p:nvSpPr>
        <p:spPr bwMode="auto">
          <a:xfrm>
            <a:off x="4705350" y="4762500"/>
            <a:ext cx="766763"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30730" name="Text Box 15"/>
          <p:cNvSpPr txBox="1">
            <a:spLocks noChangeArrowheads="1"/>
          </p:cNvSpPr>
          <p:nvPr/>
        </p:nvSpPr>
        <p:spPr bwMode="auto">
          <a:xfrm>
            <a:off x="3900488" y="4038600"/>
            <a:ext cx="1006475" cy="517525"/>
          </a:xfrm>
          <a:prstGeom prst="rect">
            <a:avLst/>
          </a:prstGeom>
          <a:noFill/>
          <a:ln w="19050" algn="ctr">
            <a:noFill/>
            <a:miter lim="800000"/>
            <a:headEnd/>
            <a:tailEnd/>
          </a:ln>
        </p:spPr>
        <p:txBody>
          <a:bodyPr>
            <a:spAutoFit/>
          </a:bodyPr>
          <a:lstStyle/>
          <a:p>
            <a:pPr algn="ctr">
              <a:spcBef>
                <a:spcPct val="50000"/>
              </a:spcBef>
            </a:pPr>
            <a:r>
              <a:rPr lang="en-US" sz="1400">
                <a:solidFill>
                  <a:schemeClr val="bg1"/>
                </a:solidFill>
                <a:latin typeface="Futura Hv" pitchFamily="34" charset="0"/>
              </a:rPr>
              <a:t>Powering IT</a:t>
            </a:r>
          </a:p>
        </p:txBody>
      </p:sp>
      <p:sp>
        <p:nvSpPr>
          <p:cNvPr id="30731" name="Text Box 16"/>
          <p:cNvSpPr txBox="1">
            <a:spLocks noChangeArrowheads="1"/>
          </p:cNvSpPr>
          <p:nvPr/>
        </p:nvSpPr>
        <p:spPr bwMode="auto">
          <a:xfrm>
            <a:off x="3725863" y="4737100"/>
            <a:ext cx="820737" cy="320675"/>
          </a:xfrm>
          <a:prstGeom prst="rect">
            <a:avLst/>
          </a:prstGeom>
          <a:noFill/>
          <a:ln w="19050" algn="ctr">
            <a:noFill/>
            <a:miter lim="800000"/>
            <a:headEnd/>
            <a:tailEnd/>
          </a:ln>
        </p:spPr>
        <p:txBody>
          <a:bodyPr wrap="none">
            <a:spAutoFit/>
          </a:bodyPr>
          <a:lstStyle/>
          <a:p>
            <a:pPr>
              <a:spcBef>
                <a:spcPct val="50000"/>
              </a:spcBef>
            </a:pPr>
            <a:r>
              <a:rPr lang="en-US" sz="1500">
                <a:solidFill>
                  <a:schemeClr val="bg1"/>
                </a:solidFill>
                <a:latin typeface="Futura Hv" pitchFamily="34" charset="0"/>
              </a:rPr>
              <a:t>Savings</a:t>
            </a:r>
          </a:p>
        </p:txBody>
      </p:sp>
      <p:sp>
        <p:nvSpPr>
          <p:cNvPr id="30732" name="Rectangle 17"/>
          <p:cNvSpPr>
            <a:spLocks noChangeArrowheads="1"/>
          </p:cNvSpPr>
          <p:nvPr/>
        </p:nvSpPr>
        <p:spPr bwMode="auto">
          <a:xfrm>
            <a:off x="5064125" y="380841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sp>
        <p:nvSpPr>
          <p:cNvPr id="130066" name="Rectangle 18"/>
          <p:cNvSpPr>
            <a:spLocks noChangeArrowheads="1"/>
          </p:cNvSpPr>
          <p:nvPr/>
        </p:nvSpPr>
        <p:spPr bwMode="auto">
          <a:xfrm>
            <a:off x="6030913" y="1963738"/>
            <a:ext cx="2876550" cy="3629025"/>
          </a:xfrm>
          <a:prstGeom prst="rect">
            <a:avLst/>
          </a:prstGeom>
          <a:noFill/>
          <a:ln w="9525">
            <a:noFill/>
            <a:miter lim="800000"/>
            <a:headEnd/>
            <a:tailEnd/>
          </a:ln>
        </p:spPr>
        <p:txBody>
          <a:bodyPr/>
          <a:lstStyle/>
          <a:p>
            <a:pPr eaLnBrk="0" hangingPunct="0">
              <a:spcAft>
                <a:spcPct val="25000"/>
              </a:spcAft>
              <a:buClr>
                <a:srgbClr val="B2B3B5"/>
              </a:buClr>
              <a:buSzPct val="75000"/>
            </a:pPr>
            <a:r>
              <a:rPr lang="en-US" altLang="zh-TW" sz="2000">
                <a:solidFill>
                  <a:schemeClr val="accent1"/>
                </a:solidFill>
                <a:ea typeface="PMingLiU" pitchFamily="18" charset="-120"/>
              </a:rPr>
              <a:t>EVA Dynamic Capacity Management: </a:t>
            </a:r>
          </a:p>
          <a:p>
            <a:pPr eaLnBrk="0" hangingPunct="0">
              <a:spcAft>
                <a:spcPct val="25000"/>
              </a:spcAft>
              <a:buClr>
                <a:srgbClr val="B2B3B5"/>
              </a:buClr>
              <a:buSzPct val="75000"/>
              <a:buFontTx/>
              <a:buChar char="•"/>
            </a:pPr>
            <a:r>
              <a:rPr lang="en-US" altLang="zh-TW" sz="2000">
                <a:solidFill>
                  <a:schemeClr val="accent1"/>
                </a:solidFill>
                <a:ea typeface="PMingLiU" pitchFamily="18" charset="-120"/>
              </a:rPr>
              <a:t>Virtualization for Storage</a:t>
            </a:r>
          </a:p>
          <a:p>
            <a:pPr eaLnBrk="0" hangingPunct="0">
              <a:spcAft>
                <a:spcPct val="25000"/>
              </a:spcAft>
              <a:buClr>
                <a:srgbClr val="B2B3B5"/>
              </a:buClr>
              <a:buSzPct val="75000"/>
              <a:buFontTx/>
              <a:buChar char="•"/>
            </a:pPr>
            <a:r>
              <a:rPr lang="en-US" altLang="zh-TW" sz="2000">
                <a:solidFill>
                  <a:schemeClr val="accent1"/>
                </a:solidFill>
                <a:ea typeface="PMingLiU" pitchFamily="18" charset="-120"/>
              </a:rPr>
              <a:t>Improves disk utilization improves power efficiency</a:t>
            </a:r>
          </a:p>
          <a:p>
            <a:pPr eaLnBrk="0" hangingPunct="0">
              <a:spcAft>
                <a:spcPct val="25000"/>
              </a:spcAft>
              <a:buClr>
                <a:srgbClr val="B2B3B5"/>
              </a:buClr>
              <a:buSzPct val="75000"/>
              <a:buFontTx/>
              <a:buChar char="•"/>
            </a:pPr>
            <a:r>
              <a:rPr lang="en-US" altLang="zh-TW" sz="2000">
                <a:solidFill>
                  <a:schemeClr val="accent1"/>
                </a:solidFill>
                <a:ea typeface="PMingLiU" pitchFamily="18" charset="-120"/>
              </a:rPr>
              <a:t>Raises capacity utilization efficiency by up to 2X</a:t>
            </a:r>
          </a:p>
          <a:p>
            <a:pPr eaLnBrk="0" hangingPunct="0">
              <a:spcAft>
                <a:spcPct val="25000"/>
              </a:spcAft>
              <a:buClr>
                <a:srgbClr val="B2B3B5"/>
              </a:buClr>
              <a:buSzPct val="75000"/>
              <a:buFontTx/>
              <a:buChar char="•"/>
            </a:pPr>
            <a:r>
              <a:rPr lang="en-US" altLang="zh-TW" sz="2000">
                <a:solidFill>
                  <a:schemeClr val="accent1"/>
                </a:solidFill>
                <a:ea typeface="PMingLiU" pitchFamily="18" charset="-120"/>
              </a:rPr>
              <a:t>Saves up to 45% on power</a:t>
            </a:r>
          </a:p>
          <a:p>
            <a:pPr eaLnBrk="0" hangingPunct="0">
              <a:spcAft>
                <a:spcPct val="25000"/>
              </a:spcAft>
              <a:buClr>
                <a:srgbClr val="B2B3B5"/>
              </a:buClr>
              <a:buSzPct val="75000"/>
              <a:buFontTx/>
              <a:buChar char="•"/>
            </a:pPr>
            <a:endParaRPr lang="en-US" altLang="zh-TW" sz="2000">
              <a:solidFill>
                <a:schemeClr val="accent1"/>
              </a:solidFill>
              <a:ea typeface="PMingLiU" pitchFamily="18" charset="-120"/>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500"/>
                                  </p:stCondLst>
                                  <p:childTnLst>
                                    <p:set>
                                      <p:cBhvr>
                                        <p:cTn id="6" dur="1" fill="hold">
                                          <p:stCondLst>
                                            <p:cond delay="0"/>
                                          </p:stCondLst>
                                        </p:cTn>
                                        <p:tgtEl>
                                          <p:spTgt spid="130066"/>
                                        </p:tgtEl>
                                        <p:attrNameLst>
                                          <p:attrName>style.visibility</p:attrName>
                                        </p:attrNameLst>
                                      </p:cBhvr>
                                      <p:to>
                                        <p:strVal val="visible"/>
                                      </p:to>
                                    </p:set>
                                    <p:animEffect transition="in" filter="dissolve">
                                      <p:cBhvr>
                                        <p:cTn id="7" dur="1000"/>
                                        <p:tgtEl>
                                          <p:spTgt spid="130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title"/>
          </p:nvPr>
        </p:nvSpPr>
        <p:spPr/>
        <p:txBody>
          <a:bodyPr/>
          <a:lstStyle/>
          <a:p>
            <a:pPr eaLnBrk="1" hangingPunct="1"/>
            <a:r>
              <a:rPr lang="en-US" sz="3000" smtClean="0"/>
              <a:t>Considering a holistic energy efficient solution</a:t>
            </a:r>
          </a:p>
        </p:txBody>
      </p:sp>
      <p:sp>
        <p:nvSpPr>
          <p:cNvPr id="32771"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32772" name="Slide Number Placeholder 4"/>
          <p:cNvSpPr>
            <a:spLocks noGrp="1"/>
          </p:cNvSpPr>
          <p:nvPr>
            <p:ph type="sldNum" sz="quarter" idx="10"/>
          </p:nvPr>
        </p:nvSpPr>
        <p:spPr>
          <a:noFill/>
        </p:spPr>
        <p:txBody>
          <a:bodyPr/>
          <a:lstStyle/>
          <a:p>
            <a:fld id="{4914E6B8-BEC3-45AF-B066-7C5760658CA9}" type="slidenum">
              <a:rPr lang="en-US" smtClean="0"/>
              <a:pPr/>
              <a:t>20</a:t>
            </a:fld>
            <a:endParaRPr lang="en-US" smtClean="0"/>
          </a:p>
        </p:txBody>
      </p:sp>
      <p:sp>
        <p:nvSpPr>
          <p:cNvPr id="32773" name="Freeform 2"/>
          <p:cNvSpPr>
            <a:spLocks/>
          </p:cNvSpPr>
          <p:nvPr/>
        </p:nvSpPr>
        <p:spPr bwMode="auto">
          <a:xfrm>
            <a:off x="3935413" y="2325688"/>
            <a:ext cx="1785937" cy="1600200"/>
          </a:xfrm>
          <a:custGeom>
            <a:avLst/>
            <a:gdLst>
              <a:gd name="T0" fmla="*/ 0 w 327"/>
              <a:gd name="T1" fmla="*/ 912059 h 293"/>
              <a:gd name="T2" fmla="*/ 879315 w 327"/>
              <a:gd name="T3" fmla="*/ 1594739 h 293"/>
              <a:gd name="T4" fmla="*/ 1785937 w 327"/>
              <a:gd name="T5" fmla="*/ 693602 h 293"/>
              <a:gd name="T6" fmla="*/ 1458242 w 327"/>
              <a:gd name="T7" fmla="*/ 0 h 293"/>
              <a:gd name="T8" fmla="*/ 879315 w 327"/>
              <a:gd name="T9" fmla="*/ 693602 h 293"/>
              <a:gd name="T10" fmla="*/ 0 w 327"/>
              <a:gd name="T11" fmla="*/ 912059 h 293"/>
              <a:gd name="T12" fmla="*/ 0 60000 65536"/>
              <a:gd name="T13" fmla="*/ 0 60000 65536"/>
              <a:gd name="T14" fmla="*/ 0 60000 65536"/>
              <a:gd name="T15" fmla="*/ 0 60000 65536"/>
              <a:gd name="T16" fmla="*/ 0 60000 65536"/>
              <a:gd name="T17" fmla="*/ 0 60000 65536"/>
              <a:gd name="T18" fmla="*/ 0 w 327"/>
              <a:gd name="T19" fmla="*/ 0 h 293"/>
              <a:gd name="T20" fmla="*/ 327 w 327"/>
              <a:gd name="T21" fmla="*/ 293 h 293"/>
            </a:gdLst>
            <a:ahLst/>
            <a:cxnLst>
              <a:cxn ang="T12">
                <a:pos x="T0" y="T1"/>
              </a:cxn>
              <a:cxn ang="T13">
                <a:pos x="T2" y="T3"/>
              </a:cxn>
              <a:cxn ang="T14">
                <a:pos x="T4" y="T5"/>
              </a:cxn>
              <a:cxn ang="T15">
                <a:pos x="T6" y="T7"/>
              </a:cxn>
              <a:cxn ang="T16">
                <a:pos x="T8" y="T9"/>
              </a:cxn>
              <a:cxn ang="T17">
                <a:pos x="T10" y="T11"/>
              </a:cxn>
            </a:cxnLst>
            <a:rect l="T18" t="T19" r="T20" b="T21"/>
            <a:pathLst>
              <a:path w="327" h="293">
                <a:moveTo>
                  <a:pt x="0" y="167"/>
                </a:moveTo>
                <a:cubicBezTo>
                  <a:pt x="18" y="241"/>
                  <a:pt x="85" y="292"/>
                  <a:pt x="161" y="292"/>
                </a:cubicBezTo>
                <a:cubicBezTo>
                  <a:pt x="252" y="293"/>
                  <a:pt x="327" y="218"/>
                  <a:pt x="327" y="127"/>
                </a:cubicBezTo>
                <a:cubicBezTo>
                  <a:pt x="327" y="78"/>
                  <a:pt x="305" y="31"/>
                  <a:pt x="267" y="0"/>
                </a:cubicBezTo>
                <a:lnTo>
                  <a:pt x="161" y="127"/>
                </a:lnTo>
                <a:lnTo>
                  <a:pt x="0" y="167"/>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32774" name="Freeform 3"/>
          <p:cNvSpPr>
            <a:spLocks/>
          </p:cNvSpPr>
          <p:nvPr/>
        </p:nvSpPr>
        <p:spPr bwMode="auto">
          <a:xfrm>
            <a:off x="3906838" y="2117725"/>
            <a:ext cx="1246187" cy="1119188"/>
          </a:xfrm>
          <a:custGeom>
            <a:avLst/>
            <a:gdLst>
              <a:gd name="T0" fmla="*/ 1246187 w 228"/>
              <a:gd name="T1" fmla="*/ 60054 h 205"/>
              <a:gd name="T2" fmla="*/ 907312 w 228"/>
              <a:gd name="T3" fmla="*/ 0 h 205"/>
              <a:gd name="T4" fmla="*/ 5466 w 228"/>
              <a:gd name="T5" fmla="*/ 900810 h 205"/>
              <a:gd name="T6" fmla="*/ 27329 w 228"/>
              <a:gd name="T7" fmla="*/ 1119188 h 205"/>
              <a:gd name="T8" fmla="*/ 907312 w 228"/>
              <a:gd name="T9" fmla="*/ 900810 h 205"/>
              <a:gd name="T10" fmla="*/ 1246187 w 228"/>
              <a:gd name="T11" fmla="*/ 60054 h 205"/>
              <a:gd name="T12" fmla="*/ 0 60000 65536"/>
              <a:gd name="T13" fmla="*/ 0 60000 65536"/>
              <a:gd name="T14" fmla="*/ 0 60000 65536"/>
              <a:gd name="T15" fmla="*/ 0 60000 65536"/>
              <a:gd name="T16" fmla="*/ 0 60000 65536"/>
              <a:gd name="T17" fmla="*/ 0 60000 65536"/>
              <a:gd name="T18" fmla="*/ 0 w 228"/>
              <a:gd name="T19" fmla="*/ 0 h 205"/>
              <a:gd name="T20" fmla="*/ 228 w 228"/>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28" h="205">
                <a:moveTo>
                  <a:pt x="228" y="11"/>
                </a:moveTo>
                <a:cubicBezTo>
                  <a:pt x="208" y="4"/>
                  <a:pt x="187" y="0"/>
                  <a:pt x="166" y="0"/>
                </a:cubicBezTo>
                <a:cubicBezTo>
                  <a:pt x="75" y="0"/>
                  <a:pt x="1" y="74"/>
                  <a:pt x="1" y="165"/>
                </a:cubicBezTo>
                <a:cubicBezTo>
                  <a:pt x="0" y="178"/>
                  <a:pt x="2" y="192"/>
                  <a:pt x="5" y="205"/>
                </a:cubicBezTo>
                <a:lnTo>
                  <a:pt x="166" y="165"/>
                </a:lnTo>
                <a:lnTo>
                  <a:pt x="228" y="11"/>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32775" name="Freeform 4"/>
          <p:cNvSpPr>
            <a:spLocks/>
          </p:cNvSpPr>
          <p:nvPr/>
        </p:nvSpPr>
        <p:spPr bwMode="auto">
          <a:xfrm>
            <a:off x="4814888" y="2178050"/>
            <a:ext cx="577850" cy="841375"/>
          </a:xfrm>
          <a:custGeom>
            <a:avLst/>
            <a:gdLst>
              <a:gd name="T0" fmla="*/ 577850 w 106"/>
              <a:gd name="T1" fmla="*/ 147514 h 154"/>
              <a:gd name="T2" fmla="*/ 337988 w 106"/>
              <a:gd name="T3" fmla="*/ 0 h 154"/>
              <a:gd name="T4" fmla="*/ 0 w 106"/>
              <a:gd name="T5" fmla="*/ 841375 h 154"/>
              <a:gd name="T6" fmla="*/ 577850 w 106"/>
              <a:gd name="T7" fmla="*/ 147514 h 154"/>
              <a:gd name="T8" fmla="*/ 0 60000 65536"/>
              <a:gd name="T9" fmla="*/ 0 60000 65536"/>
              <a:gd name="T10" fmla="*/ 0 60000 65536"/>
              <a:gd name="T11" fmla="*/ 0 60000 65536"/>
              <a:gd name="T12" fmla="*/ 0 w 106"/>
              <a:gd name="T13" fmla="*/ 0 h 154"/>
              <a:gd name="T14" fmla="*/ 106 w 106"/>
              <a:gd name="T15" fmla="*/ 154 h 154"/>
            </a:gdLst>
            <a:ahLst/>
            <a:cxnLst>
              <a:cxn ang="T8">
                <a:pos x="T0" y="T1"/>
              </a:cxn>
              <a:cxn ang="T9">
                <a:pos x="T2" y="T3"/>
              </a:cxn>
              <a:cxn ang="T10">
                <a:pos x="T4" y="T5"/>
              </a:cxn>
              <a:cxn ang="T11">
                <a:pos x="T6" y="T7"/>
              </a:cxn>
            </a:cxnLst>
            <a:rect l="T12" t="T13" r="T14" b="T15"/>
            <a:pathLst>
              <a:path w="106" h="154">
                <a:moveTo>
                  <a:pt x="106" y="27"/>
                </a:moveTo>
                <a:cubicBezTo>
                  <a:pt x="93" y="16"/>
                  <a:pt x="78" y="7"/>
                  <a:pt x="62" y="0"/>
                </a:cubicBezTo>
                <a:lnTo>
                  <a:pt x="0" y="154"/>
                </a:lnTo>
                <a:lnTo>
                  <a:pt x="106" y="27"/>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pic>
        <p:nvPicPr>
          <p:cNvPr id="32776" name="Picture 5" descr="Electrical-UNIT_7717"/>
          <p:cNvPicPr>
            <a:picLocks noChangeAspect="1" noChangeArrowheads="1"/>
          </p:cNvPicPr>
          <p:nvPr/>
        </p:nvPicPr>
        <p:blipFill>
          <a:blip r:embed="rId4"/>
          <a:srcRect r="-1244"/>
          <a:stretch>
            <a:fillRect/>
          </a:stretch>
        </p:blipFill>
        <p:spPr bwMode="auto">
          <a:xfrm>
            <a:off x="457200" y="3600450"/>
            <a:ext cx="3144838" cy="1301750"/>
          </a:xfrm>
          <a:prstGeom prst="rect">
            <a:avLst/>
          </a:prstGeom>
          <a:noFill/>
          <a:ln w="9525">
            <a:noFill/>
            <a:miter lim="800000"/>
            <a:headEnd/>
            <a:tailEnd/>
          </a:ln>
        </p:spPr>
      </p:pic>
      <p:pic>
        <p:nvPicPr>
          <p:cNvPr id="32777" name="Picture 6" descr="Floor-extension-Master_600px-cropped"/>
          <p:cNvPicPr>
            <a:picLocks noChangeAspect="1" noChangeArrowheads="1"/>
          </p:cNvPicPr>
          <p:nvPr/>
        </p:nvPicPr>
        <p:blipFill>
          <a:blip r:embed="rId5"/>
          <a:srcRect/>
          <a:stretch>
            <a:fillRect/>
          </a:stretch>
        </p:blipFill>
        <p:spPr bwMode="auto">
          <a:xfrm rot="-130092">
            <a:off x="1322388" y="4962525"/>
            <a:ext cx="2798762" cy="1257300"/>
          </a:xfrm>
          <a:prstGeom prst="rect">
            <a:avLst/>
          </a:prstGeom>
          <a:noFill/>
          <a:ln w="9525">
            <a:noFill/>
            <a:miter lim="800000"/>
            <a:headEnd/>
            <a:tailEnd/>
          </a:ln>
        </p:spPr>
      </p:pic>
      <p:sp>
        <p:nvSpPr>
          <p:cNvPr id="32778" name="Rectangle 8"/>
          <p:cNvSpPr>
            <a:spLocks noChangeArrowheads="1"/>
          </p:cNvSpPr>
          <p:nvPr/>
        </p:nvSpPr>
        <p:spPr bwMode="auto">
          <a:xfrm>
            <a:off x="457200" y="906463"/>
            <a:ext cx="7583488" cy="519112"/>
          </a:xfrm>
          <a:prstGeom prst="rect">
            <a:avLst/>
          </a:prstGeom>
          <a:noFill/>
          <a:ln w="19050" algn="ctr">
            <a:noFill/>
            <a:miter lim="800000"/>
            <a:headEnd/>
            <a:tailEnd/>
          </a:ln>
        </p:spPr>
        <p:txBody>
          <a:bodyPr wrap="none">
            <a:spAutoFit/>
          </a:bodyPr>
          <a:lstStyle/>
          <a:p>
            <a:pPr>
              <a:spcBef>
                <a:spcPct val="50000"/>
              </a:spcBef>
            </a:pPr>
            <a:r>
              <a:rPr lang="en-US" sz="2400">
                <a:solidFill>
                  <a:srgbClr val="7B7B79"/>
                </a:solidFill>
                <a:latin typeface="Futura Hv" pitchFamily="34" charset="0"/>
                <a:cs typeface="Arial" charset="0"/>
              </a:rPr>
              <a:t>Optimizing from </a:t>
            </a:r>
            <a:r>
              <a:rPr lang="en-US" sz="2800">
                <a:solidFill>
                  <a:srgbClr val="7B7B79"/>
                </a:solidFill>
                <a:latin typeface="Futura Hv" pitchFamily="34" charset="0"/>
                <a:cs typeface="Arial" charset="0"/>
              </a:rPr>
              <a:t>chip to chiller (performance/watt)</a:t>
            </a:r>
          </a:p>
        </p:txBody>
      </p:sp>
      <p:pic>
        <p:nvPicPr>
          <p:cNvPr id="32779" name="Picture 9" descr="Bob-wChillers_MASTER_7706"/>
          <p:cNvPicPr>
            <a:picLocks noChangeAspect="1" noChangeArrowheads="1"/>
          </p:cNvPicPr>
          <p:nvPr/>
        </p:nvPicPr>
        <p:blipFill>
          <a:blip r:embed="rId6"/>
          <a:srcRect/>
          <a:stretch>
            <a:fillRect/>
          </a:stretch>
        </p:blipFill>
        <p:spPr bwMode="auto">
          <a:xfrm>
            <a:off x="436563" y="1758950"/>
            <a:ext cx="3048000" cy="1978025"/>
          </a:xfrm>
          <a:prstGeom prst="rect">
            <a:avLst/>
          </a:prstGeom>
          <a:noFill/>
          <a:ln w="9525">
            <a:noFill/>
            <a:miter lim="800000"/>
            <a:headEnd/>
            <a:tailEnd/>
          </a:ln>
        </p:spPr>
      </p:pic>
      <p:pic>
        <p:nvPicPr>
          <p:cNvPr id="32780" name="Picture 10" descr="CRAC7_edited_7688_1000px"/>
          <p:cNvPicPr>
            <a:picLocks noChangeAspect="1" noChangeArrowheads="1"/>
          </p:cNvPicPr>
          <p:nvPr/>
        </p:nvPicPr>
        <p:blipFill>
          <a:blip r:embed="rId7"/>
          <a:srcRect/>
          <a:stretch>
            <a:fillRect/>
          </a:stretch>
        </p:blipFill>
        <p:spPr bwMode="auto">
          <a:xfrm>
            <a:off x="1849438" y="3768725"/>
            <a:ext cx="1958975" cy="2165350"/>
          </a:xfrm>
          <a:prstGeom prst="rect">
            <a:avLst/>
          </a:prstGeom>
          <a:noFill/>
          <a:ln w="9525">
            <a:noFill/>
            <a:miter lim="800000"/>
            <a:headEnd/>
            <a:tailEnd/>
          </a:ln>
        </p:spPr>
      </p:pic>
      <p:pic>
        <p:nvPicPr>
          <p:cNvPr id="32781" name="Picture 11" descr="intel_Xeon"/>
          <p:cNvPicPr>
            <a:picLocks noChangeAspect="1" noChangeArrowheads="1"/>
          </p:cNvPicPr>
          <p:nvPr/>
        </p:nvPicPr>
        <p:blipFill>
          <a:blip r:embed="rId8"/>
          <a:srcRect/>
          <a:stretch>
            <a:fillRect/>
          </a:stretch>
        </p:blipFill>
        <p:spPr bwMode="auto">
          <a:xfrm>
            <a:off x="6988175" y="3962400"/>
            <a:ext cx="1123950" cy="1136650"/>
          </a:xfrm>
          <a:prstGeom prst="rect">
            <a:avLst/>
          </a:prstGeom>
          <a:noFill/>
          <a:ln w="9525">
            <a:noFill/>
            <a:miter lim="800000"/>
            <a:headEnd/>
            <a:tailEnd/>
          </a:ln>
        </p:spPr>
      </p:pic>
      <p:sp>
        <p:nvSpPr>
          <p:cNvPr id="32782" name="Line 12"/>
          <p:cNvSpPr>
            <a:spLocks noChangeShapeType="1"/>
          </p:cNvSpPr>
          <p:nvPr/>
        </p:nvSpPr>
        <p:spPr bwMode="auto">
          <a:xfrm flipH="1">
            <a:off x="5357813" y="2954338"/>
            <a:ext cx="950912" cy="360362"/>
          </a:xfrm>
          <a:prstGeom prst="line">
            <a:avLst/>
          </a:prstGeom>
          <a:noFill/>
          <a:ln w="19050">
            <a:solidFill>
              <a:schemeClr val="tx1"/>
            </a:solidFill>
            <a:round/>
            <a:headEnd/>
            <a:tailEnd type="triangle" w="med" len="med"/>
          </a:ln>
        </p:spPr>
        <p:txBody>
          <a:bodyPr>
            <a:spAutoFit/>
          </a:bodyPr>
          <a:lstStyle/>
          <a:p>
            <a:endParaRPr lang="en-US"/>
          </a:p>
        </p:txBody>
      </p:sp>
      <p:sp>
        <p:nvSpPr>
          <p:cNvPr id="32783" name="Text Box 13"/>
          <p:cNvSpPr txBox="1">
            <a:spLocks noChangeArrowheads="1"/>
          </p:cNvSpPr>
          <p:nvPr/>
        </p:nvSpPr>
        <p:spPr bwMode="auto">
          <a:xfrm>
            <a:off x="4432300" y="3257550"/>
            <a:ext cx="942975" cy="304800"/>
          </a:xfrm>
          <a:prstGeom prst="rect">
            <a:avLst/>
          </a:prstGeom>
          <a:noFill/>
          <a:ln w="19050" algn="ctr">
            <a:noFill/>
            <a:miter lim="800000"/>
            <a:headEnd/>
            <a:tailEnd/>
          </a:ln>
        </p:spPr>
        <p:txBody>
          <a:bodyPr wrap="none">
            <a:spAutoFit/>
          </a:bodyPr>
          <a:lstStyle/>
          <a:p>
            <a:r>
              <a:rPr lang="en-US" sz="1400">
                <a:solidFill>
                  <a:schemeClr val="bg1"/>
                </a:solidFill>
                <a:latin typeface="Futura Hv" pitchFamily="34" charset="0"/>
              </a:rPr>
              <a:t>Cooling IT</a:t>
            </a:r>
          </a:p>
        </p:txBody>
      </p:sp>
      <p:sp>
        <p:nvSpPr>
          <p:cNvPr id="32784" name="Text Box 14"/>
          <p:cNvSpPr txBox="1">
            <a:spLocks noChangeArrowheads="1"/>
          </p:cNvSpPr>
          <p:nvPr/>
        </p:nvSpPr>
        <p:spPr bwMode="auto">
          <a:xfrm>
            <a:off x="3924300" y="2551113"/>
            <a:ext cx="1084263" cy="304800"/>
          </a:xfrm>
          <a:prstGeom prst="rect">
            <a:avLst/>
          </a:prstGeom>
          <a:noFill/>
          <a:ln w="19050" algn="ctr">
            <a:noFill/>
            <a:miter lim="800000"/>
            <a:headEnd/>
            <a:tailEnd/>
          </a:ln>
        </p:spPr>
        <p:txBody>
          <a:bodyPr wrap="none">
            <a:spAutoFit/>
          </a:bodyPr>
          <a:lstStyle/>
          <a:p>
            <a:r>
              <a:rPr lang="en-US" sz="1400">
                <a:solidFill>
                  <a:schemeClr val="bg1"/>
                </a:solidFill>
                <a:latin typeface="Futura Hv" pitchFamily="34" charset="0"/>
              </a:rPr>
              <a:t>Powering IT</a:t>
            </a:r>
          </a:p>
        </p:txBody>
      </p:sp>
      <p:cxnSp>
        <p:nvCxnSpPr>
          <p:cNvPr id="32785" name="AutoShape 15"/>
          <p:cNvCxnSpPr>
            <a:cxnSpLocks noChangeShapeType="1"/>
          </p:cNvCxnSpPr>
          <p:nvPr/>
        </p:nvCxnSpPr>
        <p:spPr bwMode="auto">
          <a:xfrm rot="5400000">
            <a:off x="4772025" y="3155950"/>
            <a:ext cx="835025" cy="4721225"/>
          </a:xfrm>
          <a:prstGeom prst="curvedConnector3">
            <a:avLst>
              <a:gd name="adj1" fmla="val 127375"/>
            </a:avLst>
          </a:prstGeom>
          <a:noFill/>
          <a:ln w="127000">
            <a:solidFill>
              <a:schemeClr val="accent2"/>
            </a:solidFill>
            <a:round/>
            <a:headEnd/>
            <a:tailEnd type="triangle" w="med" len="med"/>
          </a:ln>
        </p:spPr>
      </p:cxnSp>
      <p:sp>
        <p:nvSpPr>
          <p:cNvPr id="32786" name="Text Box 16"/>
          <p:cNvSpPr txBox="1">
            <a:spLocks noChangeArrowheads="1"/>
          </p:cNvSpPr>
          <p:nvPr/>
        </p:nvSpPr>
        <p:spPr bwMode="auto">
          <a:xfrm>
            <a:off x="4095750" y="4186238"/>
            <a:ext cx="2936875" cy="1616075"/>
          </a:xfrm>
          <a:prstGeom prst="rect">
            <a:avLst/>
          </a:prstGeom>
          <a:noFill/>
          <a:ln w="19050" algn="ctr">
            <a:noFill/>
            <a:miter lim="800000"/>
            <a:headEnd/>
            <a:tailEnd/>
          </a:ln>
        </p:spPr>
        <p:txBody>
          <a:bodyPr>
            <a:spAutoFit/>
          </a:bodyPr>
          <a:lstStyle/>
          <a:p>
            <a:pPr>
              <a:spcBef>
                <a:spcPct val="50000"/>
              </a:spcBef>
            </a:pPr>
            <a:r>
              <a:rPr lang="en-US" sz="2000">
                <a:solidFill>
                  <a:schemeClr val="accent2"/>
                </a:solidFill>
              </a:rPr>
              <a:t>Energy saving solutions from the server </a:t>
            </a:r>
            <a:r>
              <a:rPr lang="en-US" sz="2000">
                <a:latin typeface="Futura Hv" pitchFamily="34" charset="0"/>
              </a:rPr>
              <a:t>chip</a:t>
            </a:r>
            <a:r>
              <a:rPr lang="en-US" sz="2000">
                <a:solidFill>
                  <a:schemeClr val="accent2"/>
                </a:solidFill>
              </a:rPr>
              <a:t> to the data center air </a:t>
            </a:r>
            <a:r>
              <a:rPr lang="en-US" sz="2000">
                <a:latin typeface="Futura Hv" pitchFamily="34" charset="0"/>
              </a:rPr>
              <a:t>chillers</a:t>
            </a:r>
            <a:r>
              <a:rPr lang="en-US" sz="2000" b="1" i="1">
                <a:solidFill>
                  <a:schemeClr val="accent2"/>
                </a:solidFill>
              </a:rPr>
              <a:t> </a:t>
            </a:r>
            <a:r>
              <a:rPr lang="en-US" sz="2000">
                <a:solidFill>
                  <a:schemeClr val="accent2"/>
                </a:solidFill>
              </a:rPr>
              <a:t>and everything in between</a:t>
            </a:r>
          </a:p>
        </p:txBody>
      </p:sp>
      <p:pic>
        <p:nvPicPr>
          <p:cNvPr id="32787" name="Picture 17" descr="AMD_processor_27382B-01_P_600px"/>
          <p:cNvPicPr>
            <a:picLocks noChangeAspect="1" noChangeArrowheads="1"/>
          </p:cNvPicPr>
          <p:nvPr/>
        </p:nvPicPr>
        <p:blipFill>
          <a:blip r:embed="rId9"/>
          <a:srcRect/>
          <a:stretch>
            <a:fillRect/>
          </a:stretch>
        </p:blipFill>
        <p:spPr bwMode="auto">
          <a:xfrm>
            <a:off x="7742238" y="4587875"/>
            <a:ext cx="1000125" cy="715963"/>
          </a:xfrm>
          <a:prstGeom prst="rect">
            <a:avLst/>
          </a:prstGeom>
          <a:noFill/>
          <a:ln w="9525">
            <a:noFill/>
            <a:miter lim="800000"/>
            <a:headEnd/>
            <a:tailEnd/>
          </a:ln>
        </p:spPr>
      </p:pic>
      <p:sp>
        <p:nvSpPr>
          <p:cNvPr id="32788" name="Rectangle 18"/>
          <p:cNvSpPr>
            <a:spLocks noChangeArrowheads="1"/>
          </p:cNvSpPr>
          <p:nvPr/>
        </p:nvSpPr>
        <p:spPr bwMode="auto">
          <a:xfrm>
            <a:off x="6310313" y="2663825"/>
            <a:ext cx="2478087" cy="582613"/>
          </a:xfrm>
          <a:prstGeom prst="rect">
            <a:avLst/>
          </a:prstGeom>
          <a:solidFill>
            <a:schemeClr val="accent1">
              <a:alpha val="25098"/>
            </a:schemeClr>
          </a:solidFill>
          <a:ln w="12700" algn="ctr">
            <a:solidFill>
              <a:schemeClr val="tx1"/>
            </a:solidFill>
            <a:miter lim="800000"/>
            <a:headEnd/>
            <a:tailEnd/>
          </a:ln>
        </p:spPr>
        <p:txBody>
          <a:bodyPr wrap="none" anchor="ctr">
            <a:spAutoFit/>
          </a:bodyPr>
          <a:lstStyle/>
          <a:p>
            <a:endParaRPr lang="en-US"/>
          </a:p>
        </p:txBody>
      </p:sp>
      <p:sp>
        <p:nvSpPr>
          <p:cNvPr id="32789" name="Text Box 19"/>
          <p:cNvSpPr txBox="1">
            <a:spLocks noChangeArrowheads="1"/>
          </p:cNvSpPr>
          <p:nvPr/>
        </p:nvSpPr>
        <p:spPr bwMode="auto">
          <a:xfrm>
            <a:off x="6292850" y="2667000"/>
            <a:ext cx="2622550" cy="549275"/>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63% of data center energy consumption is for cooling</a:t>
            </a:r>
            <a:r>
              <a:rPr lang="en-US" sz="1500" baseline="40000">
                <a:latin typeface="Futura Hv" pitchFamily="34" charset="0"/>
              </a:rPr>
              <a:t>1</a:t>
            </a:r>
          </a:p>
        </p:txBody>
      </p:sp>
      <p:pic>
        <p:nvPicPr>
          <p:cNvPr id="32790" name="Picture 20" descr="Itanium2_chip"/>
          <p:cNvPicPr>
            <a:picLocks noChangeAspect="1" noChangeArrowheads="1"/>
          </p:cNvPicPr>
          <p:nvPr/>
        </p:nvPicPr>
        <p:blipFill>
          <a:blip r:embed="rId10"/>
          <a:srcRect/>
          <a:stretch>
            <a:fillRect/>
          </a:stretch>
        </p:blipFill>
        <p:spPr bwMode="auto">
          <a:xfrm>
            <a:off x="7662863" y="3835400"/>
            <a:ext cx="1247775" cy="866775"/>
          </a:xfrm>
          <a:prstGeom prst="rect">
            <a:avLst/>
          </a:prstGeom>
          <a:noFill/>
          <a:ln w="9525">
            <a:noFill/>
            <a:miter lim="800000"/>
            <a:headEnd/>
            <a:tailEnd/>
          </a:ln>
        </p:spPr>
      </p:pic>
      <p:sp>
        <p:nvSpPr>
          <p:cNvPr id="32791" name="Rectangle 21"/>
          <p:cNvSpPr>
            <a:spLocks noChangeArrowheads="1"/>
          </p:cNvSpPr>
          <p:nvPr/>
        </p:nvSpPr>
        <p:spPr bwMode="auto">
          <a:xfrm>
            <a:off x="5260975" y="210026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spTree>
    <p:custDataLst>
      <p:tags r:id="rId1"/>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Best practice: Data Center Airflow</a:t>
            </a:r>
          </a:p>
        </p:txBody>
      </p:sp>
      <p:sp>
        <p:nvSpPr>
          <p:cNvPr id="41987" name="Footer Placeholder 2"/>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41988" name="Slide Number Placeholder 3"/>
          <p:cNvSpPr>
            <a:spLocks noGrp="1"/>
          </p:cNvSpPr>
          <p:nvPr>
            <p:ph type="sldNum" sz="quarter" idx="10"/>
          </p:nvPr>
        </p:nvSpPr>
        <p:spPr>
          <a:noFill/>
        </p:spPr>
        <p:txBody>
          <a:bodyPr/>
          <a:lstStyle/>
          <a:p>
            <a:fld id="{7B15CD64-2FD4-432B-8B4A-842D02ADD7D9}" type="slidenum">
              <a:rPr lang="en-US" smtClean="0"/>
              <a:pPr/>
              <a:t>21</a:t>
            </a:fld>
            <a:endParaRPr lang="en-US" smtClean="0"/>
          </a:p>
        </p:txBody>
      </p:sp>
      <p:sp>
        <p:nvSpPr>
          <p:cNvPr id="553987" name="Rectangle 3"/>
          <p:cNvSpPr>
            <a:spLocks noChangeArrowheads="1"/>
          </p:cNvSpPr>
          <p:nvPr/>
        </p:nvSpPr>
        <p:spPr bwMode="auto">
          <a:xfrm>
            <a:off x="6615113" y="3560763"/>
            <a:ext cx="2190750" cy="2379662"/>
          </a:xfrm>
          <a:prstGeom prst="rect">
            <a:avLst/>
          </a:prstGeom>
          <a:solidFill>
            <a:schemeClr val="accent2"/>
          </a:solidFill>
          <a:ln w="19050" algn="ctr">
            <a:noFill/>
            <a:miter lim="800000"/>
            <a:headEnd/>
            <a:tailEnd/>
          </a:ln>
          <a:effectLst>
            <a:prstShdw prst="shdw17" dist="17961" dir="2700000">
              <a:schemeClr val="accent2">
                <a:gamma/>
                <a:shade val="60000"/>
                <a:invGamma/>
              </a:schemeClr>
            </a:prstShdw>
          </a:effectLst>
        </p:spPr>
        <p:txBody>
          <a:bodyPr>
            <a:spAutoFit/>
          </a:bodyPr>
          <a:lstStyle/>
          <a:p>
            <a:pPr>
              <a:spcBef>
                <a:spcPct val="50000"/>
              </a:spcBef>
              <a:defRPr/>
            </a:pPr>
            <a:r>
              <a:rPr lang="en-US" sz="1200" u="sng">
                <a:solidFill>
                  <a:schemeClr val="bg1"/>
                </a:solidFill>
                <a:latin typeface="Futura Hv" pitchFamily="34" charset="0"/>
              </a:rPr>
              <a:t>Benefits</a:t>
            </a:r>
          </a:p>
          <a:p>
            <a:pPr>
              <a:spcBef>
                <a:spcPct val="50000"/>
              </a:spcBef>
              <a:defRPr/>
            </a:pPr>
            <a:r>
              <a:rPr lang="en-US" sz="1200">
                <a:solidFill>
                  <a:schemeClr val="bg1"/>
                </a:solidFill>
              </a:rPr>
              <a:t>Lower server temperatures</a:t>
            </a:r>
          </a:p>
          <a:p>
            <a:pPr>
              <a:spcBef>
                <a:spcPct val="50000"/>
              </a:spcBef>
              <a:defRPr/>
            </a:pPr>
            <a:r>
              <a:rPr lang="en-US" sz="1200">
                <a:solidFill>
                  <a:schemeClr val="bg1"/>
                </a:solidFill>
              </a:rPr>
              <a:t>Better reliability </a:t>
            </a:r>
          </a:p>
          <a:p>
            <a:pPr>
              <a:spcBef>
                <a:spcPct val="50000"/>
              </a:spcBef>
              <a:defRPr/>
            </a:pPr>
            <a:r>
              <a:rPr lang="en-US" sz="1200">
                <a:solidFill>
                  <a:schemeClr val="bg1"/>
                </a:solidFill>
              </a:rPr>
              <a:t>Better uptime</a:t>
            </a:r>
          </a:p>
          <a:p>
            <a:pPr>
              <a:spcBef>
                <a:spcPct val="50000"/>
              </a:spcBef>
              <a:defRPr/>
            </a:pPr>
            <a:r>
              <a:rPr lang="en-US" sz="1200">
                <a:solidFill>
                  <a:schemeClr val="bg1"/>
                </a:solidFill>
              </a:rPr>
              <a:t>Extends life of current data center </a:t>
            </a:r>
          </a:p>
          <a:p>
            <a:pPr>
              <a:spcBef>
                <a:spcPct val="50000"/>
              </a:spcBef>
              <a:defRPr/>
            </a:pPr>
            <a:r>
              <a:rPr lang="en-US" sz="1200">
                <a:solidFill>
                  <a:schemeClr val="bg1"/>
                </a:solidFill>
              </a:rPr>
              <a:t>Maximize server density</a:t>
            </a:r>
          </a:p>
          <a:p>
            <a:pPr>
              <a:spcBef>
                <a:spcPct val="50000"/>
              </a:spcBef>
              <a:defRPr/>
            </a:pPr>
            <a:r>
              <a:rPr lang="en-US" sz="1200">
                <a:solidFill>
                  <a:schemeClr val="bg1"/>
                </a:solidFill>
              </a:rPr>
              <a:t>Lower energy usage</a:t>
            </a:r>
          </a:p>
          <a:p>
            <a:pPr>
              <a:spcBef>
                <a:spcPct val="50000"/>
              </a:spcBef>
              <a:defRPr/>
            </a:pPr>
            <a:r>
              <a:rPr lang="en-US" sz="1200">
                <a:solidFill>
                  <a:schemeClr val="bg1"/>
                </a:solidFill>
              </a:rPr>
              <a:t>Lower TCO</a:t>
            </a:r>
          </a:p>
        </p:txBody>
      </p:sp>
      <p:pic>
        <p:nvPicPr>
          <p:cNvPr id="41990" name="Picture 4" descr="mixing"/>
          <p:cNvPicPr>
            <a:picLocks noChangeAspect="1" noChangeArrowheads="1"/>
          </p:cNvPicPr>
          <p:nvPr/>
        </p:nvPicPr>
        <p:blipFill>
          <a:blip r:embed="rId4"/>
          <a:srcRect/>
          <a:stretch>
            <a:fillRect/>
          </a:stretch>
        </p:blipFill>
        <p:spPr bwMode="auto">
          <a:xfrm>
            <a:off x="509588" y="1316038"/>
            <a:ext cx="8174037" cy="1725612"/>
          </a:xfrm>
          <a:prstGeom prst="rect">
            <a:avLst/>
          </a:prstGeom>
          <a:noFill/>
          <a:ln w="9525">
            <a:noFill/>
            <a:miter lim="800000"/>
            <a:headEnd/>
            <a:tailEnd/>
          </a:ln>
        </p:spPr>
      </p:pic>
      <p:sp>
        <p:nvSpPr>
          <p:cNvPr id="553989" name="Text Box 5"/>
          <p:cNvSpPr txBox="1">
            <a:spLocks noChangeArrowheads="1"/>
          </p:cNvSpPr>
          <p:nvPr/>
        </p:nvSpPr>
        <p:spPr bwMode="auto">
          <a:xfrm>
            <a:off x="2940050" y="3282950"/>
            <a:ext cx="2898775" cy="3203575"/>
          </a:xfrm>
          <a:prstGeom prst="rect">
            <a:avLst/>
          </a:prstGeom>
          <a:solidFill>
            <a:schemeClr val="accent2"/>
          </a:solidFill>
          <a:ln w="19050" algn="ctr">
            <a:noFill/>
            <a:miter lim="800000"/>
            <a:headEnd/>
            <a:tailEnd/>
          </a:ln>
          <a:effectLst>
            <a:prstShdw prst="shdw17" dist="17961" dir="2700000">
              <a:schemeClr val="accent2">
                <a:gamma/>
                <a:shade val="60000"/>
                <a:invGamma/>
              </a:schemeClr>
            </a:prstShdw>
          </a:effectLst>
        </p:spPr>
        <p:txBody>
          <a:bodyPr>
            <a:spAutoFit/>
          </a:bodyPr>
          <a:lstStyle/>
          <a:p>
            <a:pPr marL="122238" lvl="1">
              <a:spcBef>
                <a:spcPct val="50000"/>
              </a:spcBef>
              <a:defRPr/>
            </a:pPr>
            <a:r>
              <a:rPr lang="en-US" sz="1200" u="sng">
                <a:solidFill>
                  <a:schemeClr val="bg1"/>
                </a:solidFill>
                <a:latin typeface="Futura Hv" pitchFamily="34" charset="0"/>
              </a:rPr>
              <a:t>Best practices </a:t>
            </a:r>
          </a:p>
          <a:p>
            <a:pPr marL="122238" lvl="1">
              <a:spcBef>
                <a:spcPct val="50000"/>
              </a:spcBef>
              <a:defRPr/>
            </a:pPr>
            <a:r>
              <a:rPr lang="en-US" sz="1200">
                <a:solidFill>
                  <a:schemeClr val="bg1"/>
                </a:solidFill>
              </a:rPr>
              <a:t>Hot aisle/cold aisle</a:t>
            </a:r>
          </a:p>
          <a:p>
            <a:pPr marL="122238" lvl="1">
              <a:spcBef>
                <a:spcPct val="50000"/>
              </a:spcBef>
              <a:defRPr/>
            </a:pPr>
            <a:r>
              <a:rPr lang="en-US" sz="1200">
                <a:solidFill>
                  <a:schemeClr val="bg1"/>
                </a:solidFill>
              </a:rPr>
              <a:t>Matching server airflows</a:t>
            </a:r>
          </a:p>
          <a:p>
            <a:pPr marL="122238" lvl="1">
              <a:spcBef>
                <a:spcPct val="50000"/>
              </a:spcBef>
              <a:defRPr/>
            </a:pPr>
            <a:r>
              <a:rPr lang="en-US" sz="1200">
                <a:solidFill>
                  <a:schemeClr val="bg1"/>
                </a:solidFill>
              </a:rPr>
              <a:t>Eliminate gaps in rows</a:t>
            </a:r>
          </a:p>
          <a:p>
            <a:pPr marL="122238" lvl="1">
              <a:spcBef>
                <a:spcPct val="50000"/>
              </a:spcBef>
              <a:defRPr/>
            </a:pPr>
            <a:r>
              <a:rPr lang="en-US" sz="1200">
                <a:solidFill>
                  <a:schemeClr val="bg1"/>
                </a:solidFill>
              </a:rPr>
              <a:t>Use longer rows</a:t>
            </a:r>
          </a:p>
          <a:p>
            <a:pPr marL="122238" lvl="1">
              <a:spcBef>
                <a:spcPct val="50000"/>
              </a:spcBef>
              <a:defRPr/>
            </a:pPr>
            <a:r>
              <a:rPr lang="en-US" sz="1200">
                <a:solidFill>
                  <a:schemeClr val="bg1"/>
                </a:solidFill>
              </a:rPr>
              <a:t>Use cabinet blanking panels</a:t>
            </a:r>
          </a:p>
          <a:p>
            <a:pPr marL="122238" lvl="1">
              <a:spcBef>
                <a:spcPct val="50000"/>
              </a:spcBef>
              <a:defRPr/>
            </a:pPr>
            <a:r>
              <a:rPr lang="en-US" sz="1200">
                <a:solidFill>
                  <a:schemeClr val="bg1"/>
                </a:solidFill>
              </a:rPr>
              <a:t>Orient AC units perpendicular to hot aisles</a:t>
            </a:r>
          </a:p>
          <a:p>
            <a:pPr marL="122238" lvl="1">
              <a:spcBef>
                <a:spcPct val="50000"/>
              </a:spcBef>
              <a:defRPr/>
            </a:pPr>
            <a:r>
              <a:rPr lang="en-US" sz="1200">
                <a:solidFill>
                  <a:schemeClr val="bg1"/>
                </a:solidFill>
              </a:rPr>
              <a:t>Seal cable cutouts</a:t>
            </a:r>
          </a:p>
          <a:p>
            <a:pPr marL="122238" lvl="1">
              <a:spcBef>
                <a:spcPct val="50000"/>
              </a:spcBef>
              <a:defRPr/>
            </a:pPr>
            <a:r>
              <a:rPr lang="en-US" sz="1200">
                <a:solidFill>
                  <a:schemeClr val="bg1"/>
                </a:solidFill>
              </a:rPr>
              <a:t>Use 0.8m to 1.0m high floors</a:t>
            </a:r>
          </a:p>
          <a:p>
            <a:pPr marL="122238" lvl="1">
              <a:spcBef>
                <a:spcPct val="50000"/>
              </a:spcBef>
              <a:defRPr/>
            </a:pPr>
            <a:r>
              <a:rPr lang="en-US" sz="1200">
                <a:solidFill>
                  <a:schemeClr val="bg1"/>
                </a:solidFill>
              </a:rPr>
              <a:t>Use high and low density areas</a:t>
            </a:r>
          </a:p>
          <a:p>
            <a:pPr marL="122238" lvl="1">
              <a:spcBef>
                <a:spcPct val="50000"/>
              </a:spcBef>
              <a:defRPr/>
            </a:pPr>
            <a:r>
              <a:rPr lang="en-GB" sz="1200">
                <a:solidFill>
                  <a:schemeClr val="bg1"/>
                </a:solidFill>
              </a:rPr>
              <a:t>ITSM</a:t>
            </a:r>
            <a:endParaRPr lang="en-US" sz="1200">
              <a:solidFill>
                <a:schemeClr val="bg1"/>
              </a:solidFill>
            </a:endParaRPr>
          </a:p>
        </p:txBody>
      </p:sp>
      <p:sp>
        <p:nvSpPr>
          <p:cNvPr id="41992" name="Text Box 6"/>
          <p:cNvSpPr txBox="1">
            <a:spLocks noChangeArrowheads="1"/>
          </p:cNvSpPr>
          <p:nvPr/>
        </p:nvSpPr>
        <p:spPr bwMode="auto">
          <a:xfrm>
            <a:off x="577850" y="3648075"/>
            <a:ext cx="2365375" cy="1920875"/>
          </a:xfrm>
          <a:prstGeom prst="rect">
            <a:avLst/>
          </a:prstGeom>
          <a:noFill/>
          <a:ln w="19050" algn="ctr">
            <a:noFill/>
            <a:miter lim="800000"/>
            <a:headEnd/>
            <a:tailEnd/>
          </a:ln>
        </p:spPr>
        <p:txBody>
          <a:bodyPr>
            <a:spAutoFit/>
          </a:bodyPr>
          <a:lstStyle/>
          <a:p>
            <a:pPr algn="ctr">
              <a:spcBef>
                <a:spcPct val="50000"/>
              </a:spcBef>
            </a:pPr>
            <a:r>
              <a:rPr lang="en-US" sz="2000">
                <a:solidFill>
                  <a:schemeClr val="accent2"/>
                </a:solidFill>
                <a:latin typeface="Futura Hv" pitchFamily="34" charset="0"/>
              </a:rPr>
              <a:t>40-50% of the inefficiency inside datacenter is linked to lack of best practices deployment </a:t>
            </a:r>
          </a:p>
        </p:txBody>
      </p:sp>
      <p:sp>
        <p:nvSpPr>
          <p:cNvPr id="41993" name="AutoShape 7"/>
          <p:cNvSpPr>
            <a:spLocks noChangeArrowheads="1"/>
          </p:cNvSpPr>
          <p:nvPr/>
        </p:nvSpPr>
        <p:spPr bwMode="auto">
          <a:xfrm>
            <a:off x="5964238" y="4435475"/>
            <a:ext cx="573087" cy="600075"/>
          </a:xfrm>
          <a:prstGeom prst="rightArrow">
            <a:avLst>
              <a:gd name="adj1" fmla="val 50000"/>
              <a:gd name="adj2" fmla="val 25000"/>
            </a:avLst>
          </a:prstGeom>
          <a:solidFill>
            <a:srgbClr val="7B7B79"/>
          </a:solidFill>
          <a:ln w="19050" algn="ctr">
            <a:solidFill>
              <a:srgbClr val="7B7B79"/>
            </a:solidFill>
            <a:miter lim="800000"/>
            <a:headEnd/>
            <a:tailEnd/>
          </a:ln>
        </p:spPr>
        <p:txBody>
          <a:bodyPr anchor="ctr">
            <a:spAutoFit/>
          </a:bodyPr>
          <a:lstStyle/>
          <a:p>
            <a:endParaRPr lang="en-US"/>
          </a:p>
        </p:txBody>
      </p:sp>
    </p:spTree>
    <p:custDataLst>
      <p:tags r:id="rId1"/>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44035" name="Slide Number Placeholder 4"/>
          <p:cNvSpPr>
            <a:spLocks noGrp="1"/>
          </p:cNvSpPr>
          <p:nvPr>
            <p:ph type="sldNum" sz="quarter" idx="10"/>
          </p:nvPr>
        </p:nvSpPr>
        <p:spPr>
          <a:noFill/>
        </p:spPr>
        <p:txBody>
          <a:bodyPr/>
          <a:lstStyle/>
          <a:p>
            <a:fld id="{2815173E-03E3-4ACC-A6E3-14DA6CD2F855}" type="slidenum">
              <a:rPr lang="en-US" smtClean="0"/>
              <a:pPr/>
              <a:t>22</a:t>
            </a:fld>
            <a:endParaRPr lang="en-US" smtClean="0"/>
          </a:p>
        </p:txBody>
      </p:sp>
      <p:grpSp>
        <p:nvGrpSpPr>
          <p:cNvPr id="44036" name="Group 2"/>
          <p:cNvGrpSpPr>
            <a:grpSpLocks/>
          </p:cNvGrpSpPr>
          <p:nvPr/>
        </p:nvGrpSpPr>
        <p:grpSpPr bwMode="auto">
          <a:xfrm>
            <a:off x="3908425" y="2117725"/>
            <a:ext cx="1811338" cy="1804988"/>
            <a:chOff x="2462" y="1334"/>
            <a:chExt cx="1141" cy="1137"/>
          </a:xfrm>
        </p:grpSpPr>
        <p:sp>
          <p:nvSpPr>
            <p:cNvPr id="44052" name="Freeform 3"/>
            <p:cNvSpPr>
              <a:spLocks/>
            </p:cNvSpPr>
            <p:nvPr/>
          </p:nvSpPr>
          <p:spPr bwMode="auto">
            <a:xfrm>
              <a:off x="2514" y="1462"/>
              <a:ext cx="1089" cy="1009"/>
            </a:xfrm>
            <a:custGeom>
              <a:avLst/>
              <a:gdLst>
                <a:gd name="T0" fmla="*/ 0 w 315"/>
                <a:gd name="T1" fmla="*/ 677 h 292"/>
                <a:gd name="T2" fmla="*/ 519 w 315"/>
                <a:gd name="T3" fmla="*/ 1006 h 292"/>
                <a:gd name="T4" fmla="*/ 1089 w 315"/>
                <a:gd name="T5" fmla="*/ 439 h 292"/>
                <a:gd name="T6" fmla="*/ 882 w 315"/>
                <a:gd name="T7" fmla="*/ 0 h 292"/>
                <a:gd name="T8" fmla="*/ 519 w 315"/>
                <a:gd name="T9" fmla="*/ 439 h 292"/>
                <a:gd name="T10" fmla="*/ 0 w 315"/>
                <a:gd name="T11" fmla="*/ 677 h 292"/>
                <a:gd name="T12" fmla="*/ 0 60000 65536"/>
                <a:gd name="T13" fmla="*/ 0 60000 65536"/>
                <a:gd name="T14" fmla="*/ 0 60000 65536"/>
                <a:gd name="T15" fmla="*/ 0 60000 65536"/>
                <a:gd name="T16" fmla="*/ 0 60000 65536"/>
                <a:gd name="T17" fmla="*/ 0 60000 65536"/>
                <a:gd name="T18" fmla="*/ 0 w 315"/>
                <a:gd name="T19" fmla="*/ 0 h 292"/>
                <a:gd name="T20" fmla="*/ 315 w 315"/>
                <a:gd name="T21" fmla="*/ 292 h 292"/>
              </a:gdLst>
              <a:ahLst/>
              <a:cxnLst>
                <a:cxn ang="T12">
                  <a:pos x="T0" y="T1"/>
                </a:cxn>
                <a:cxn ang="T13">
                  <a:pos x="T2" y="T3"/>
                </a:cxn>
                <a:cxn ang="T14">
                  <a:pos x="T4" y="T5"/>
                </a:cxn>
                <a:cxn ang="T15">
                  <a:pos x="T6" y="T7"/>
                </a:cxn>
                <a:cxn ang="T16">
                  <a:pos x="T8" y="T9"/>
                </a:cxn>
                <a:cxn ang="T17">
                  <a:pos x="T10" y="T11"/>
                </a:cxn>
              </a:cxnLst>
              <a:rect l="T18" t="T19" r="T20" b="T21"/>
              <a:pathLst>
                <a:path w="315" h="292">
                  <a:moveTo>
                    <a:pt x="0" y="196"/>
                  </a:moveTo>
                  <a:cubicBezTo>
                    <a:pt x="27" y="254"/>
                    <a:pt x="86" y="291"/>
                    <a:pt x="150" y="291"/>
                  </a:cubicBezTo>
                  <a:cubicBezTo>
                    <a:pt x="241" y="292"/>
                    <a:pt x="315" y="218"/>
                    <a:pt x="315" y="127"/>
                  </a:cubicBezTo>
                  <a:cubicBezTo>
                    <a:pt x="315" y="78"/>
                    <a:pt x="293" y="31"/>
                    <a:pt x="255" y="0"/>
                  </a:cubicBezTo>
                  <a:lnTo>
                    <a:pt x="150" y="127"/>
                  </a:lnTo>
                  <a:lnTo>
                    <a:pt x="0" y="196"/>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44053" name="Freeform 4"/>
            <p:cNvSpPr>
              <a:spLocks/>
            </p:cNvSpPr>
            <p:nvPr/>
          </p:nvSpPr>
          <p:spPr bwMode="auto">
            <a:xfrm>
              <a:off x="2479" y="1901"/>
              <a:ext cx="554" cy="238"/>
            </a:xfrm>
            <a:custGeom>
              <a:avLst/>
              <a:gdLst>
                <a:gd name="T0" fmla="*/ 0 w 160"/>
                <a:gd name="T1" fmla="*/ 138 h 69"/>
                <a:gd name="T2" fmla="*/ 35 w 160"/>
                <a:gd name="T3" fmla="*/ 238 h 69"/>
                <a:gd name="T4" fmla="*/ 554 w 160"/>
                <a:gd name="T5" fmla="*/ 0 h 69"/>
                <a:gd name="T6" fmla="*/ 0 w 160"/>
                <a:gd name="T7" fmla="*/ 138 h 69"/>
                <a:gd name="T8" fmla="*/ 0 60000 65536"/>
                <a:gd name="T9" fmla="*/ 0 60000 65536"/>
                <a:gd name="T10" fmla="*/ 0 60000 65536"/>
                <a:gd name="T11" fmla="*/ 0 60000 65536"/>
                <a:gd name="T12" fmla="*/ 0 w 160"/>
                <a:gd name="T13" fmla="*/ 0 h 69"/>
                <a:gd name="T14" fmla="*/ 160 w 160"/>
                <a:gd name="T15" fmla="*/ 69 h 69"/>
              </a:gdLst>
              <a:ahLst/>
              <a:cxnLst>
                <a:cxn ang="T8">
                  <a:pos x="T0" y="T1"/>
                </a:cxn>
                <a:cxn ang="T9">
                  <a:pos x="T2" y="T3"/>
                </a:cxn>
                <a:cxn ang="T10">
                  <a:pos x="T4" y="T5"/>
                </a:cxn>
                <a:cxn ang="T11">
                  <a:pos x="T6" y="T7"/>
                </a:cxn>
              </a:cxnLst>
              <a:rect l="T12" t="T13" r="T14" b="T15"/>
              <a:pathLst>
                <a:path w="160" h="69">
                  <a:moveTo>
                    <a:pt x="0" y="40"/>
                  </a:moveTo>
                  <a:cubicBezTo>
                    <a:pt x="3" y="49"/>
                    <a:pt x="6" y="59"/>
                    <a:pt x="10" y="69"/>
                  </a:cubicBezTo>
                  <a:lnTo>
                    <a:pt x="160" y="0"/>
                  </a:lnTo>
                  <a:lnTo>
                    <a:pt x="0" y="4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44054" name="Freeform 5"/>
            <p:cNvSpPr>
              <a:spLocks/>
            </p:cNvSpPr>
            <p:nvPr/>
          </p:nvSpPr>
          <p:spPr bwMode="auto">
            <a:xfrm>
              <a:off x="2462" y="1334"/>
              <a:ext cx="781" cy="705"/>
            </a:xfrm>
            <a:custGeom>
              <a:avLst/>
              <a:gdLst>
                <a:gd name="T0" fmla="*/ 781 w 226"/>
                <a:gd name="T1" fmla="*/ 38 h 204"/>
                <a:gd name="T2" fmla="*/ 570 w 226"/>
                <a:gd name="T3" fmla="*/ 0 h 204"/>
                <a:gd name="T4" fmla="*/ 3 w 226"/>
                <a:gd name="T5" fmla="*/ 567 h 204"/>
                <a:gd name="T6" fmla="*/ 17 w 226"/>
                <a:gd name="T7" fmla="*/ 705 h 204"/>
                <a:gd name="T8" fmla="*/ 570 w 226"/>
                <a:gd name="T9" fmla="*/ 567 h 204"/>
                <a:gd name="T10" fmla="*/ 781 w 226"/>
                <a:gd name="T11" fmla="*/ 38 h 204"/>
                <a:gd name="T12" fmla="*/ 0 60000 65536"/>
                <a:gd name="T13" fmla="*/ 0 60000 65536"/>
                <a:gd name="T14" fmla="*/ 0 60000 65536"/>
                <a:gd name="T15" fmla="*/ 0 60000 65536"/>
                <a:gd name="T16" fmla="*/ 0 60000 65536"/>
                <a:gd name="T17" fmla="*/ 0 60000 65536"/>
                <a:gd name="T18" fmla="*/ 0 w 226"/>
                <a:gd name="T19" fmla="*/ 0 h 204"/>
                <a:gd name="T20" fmla="*/ 226 w 226"/>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226" h="204">
                  <a:moveTo>
                    <a:pt x="226" y="11"/>
                  </a:moveTo>
                  <a:cubicBezTo>
                    <a:pt x="206" y="3"/>
                    <a:pt x="186" y="0"/>
                    <a:pt x="165" y="0"/>
                  </a:cubicBezTo>
                  <a:cubicBezTo>
                    <a:pt x="74" y="0"/>
                    <a:pt x="1" y="73"/>
                    <a:pt x="1" y="164"/>
                  </a:cubicBezTo>
                  <a:cubicBezTo>
                    <a:pt x="0" y="177"/>
                    <a:pt x="2" y="191"/>
                    <a:pt x="5" y="204"/>
                  </a:cubicBezTo>
                  <a:lnTo>
                    <a:pt x="165" y="164"/>
                  </a:lnTo>
                  <a:lnTo>
                    <a:pt x="226" y="11"/>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44055" name="Freeform 6"/>
            <p:cNvSpPr>
              <a:spLocks/>
            </p:cNvSpPr>
            <p:nvPr/>
          </p:nvSpPr>
          <p:spPr bwMode="auto">
            <a:xfrm>
              <a:off x="3033" y="1372"/>
              <a:ext cx="362" cy="529"/>
            </a:xfrm>
            <a:custGeom>
              <a:avLst/>
              <a:gdLst>
                <a:gd name="T0" fmla="*/ 362 w 105"/>
                <a:gd name="T1" fmla="*/ 90 h 153"/>
                <a:gd name="T2" fmla="*/ 210 w 105"/>
                <a:gd name="T3" fmla="*/ 0 h 153"/>
                <a:gd name="T4" fmla="*/ 0 w 105"/>
                <a:gd name="T5" fmla="*/ 529 h 153"/>
                <a:gd name="T6" fmla="*/ 362 w 105"/>
                <a:gd name="T7" fmla="*/ 90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44037" name="Rectangle 7"/>
          <p:cNvSpPr>
            <a:spLocks noGrp="1" noChangeArrowheads="1"/>
          </p:cNvSpPr>
          <p:nvPr>
            <p:ph type="title"/>
          </p:nvPr>
        </p:nvSpPr>
        <p:spPr/>
        <p:txBody>
          <a:bodyPr/>
          <a:lstStyle/>
          <a:p>
            <a:pPr eaLnBrk="1" hangingPunct="1"/>
            <a:r>
              <a:rPr lang="en-US" smtClean="0"/>
              <a:t>Solving hot spot issues with water cooled racks</a:t>
            </a:r>
          </a:p>
        </p:txBody>
      </p:sp>
      <p:sp>
        <p:nvSpPr>
          <p:cNvPr id="44038" name="Line 8"/>
          <p:cNvSpPr>
            <a:spLocks noChangeShapeType="1"/>
          </p:cNvSpPr>
          <p:nvPr/>
        </p:nvSpPr>
        <p:spPr bwMode="auto">
          <a:xfrm>
            <a:off x="3152775" y="2214563"/>
            <a:ext cx="419100" cy="1044575"/>
          </a:xfrm>
          <a:prstGeom prst="line">
            <a:avLst/>
          </a:prstGeom>
          <a:noFill/>
          <a:ln w="19050">
            <a:solidFill>
              <a:schemeClr val="tx1"/>
            </a:solidFill>
            <a:round/>
            <a:headEnd/>
            <a:tailEnd type="triangle" w="med" len="med"/>
          </a:ln>
        </p:spPr>
        <p:txBody>
          <a:bodyPr>
            <a:spAutoFit/>
          </a:bodyPr>
          <a:lstStyle/>
          <a:p>
            <a:endParaRPr lang="en-US"/>
          </a:p>
        </p:txBody>
      </p:sp>
      <p:pic>
        <p:nvPicPr>
          <p:cNvPr id="44039" name="Picture 9" descr="MCS Low res"/>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1744663" y="2433638"/>
            <a:ext cx="1344612" cy="2159000"/>
          </a:xfrm>
          <a:prstGeom prst="rect">
            <a:avLst/>
          </a:prstGeom>
          <a:noFill/>
          <a:ln w="9525">
            <a:noFill/>
            <a:miter lim="800000"/>
            <a:headEnd/>
            <a:tailEnd/>
          </a:ln>
        </p:spPr>
      </p:pic>
      <p:sp>
        <p:nvSpPr>
          <p:cNvPr id="44040" name="Rectangle 10"/>
          <p:cNvSpPr>
            <a:spLocks noChangeArrowheads="1"/>
          </p:cNvSpPr>
          <p:nvPr/>
        </p:nvSpPr>
        <p:spPr bwMode="auto">
          <a:xfrm>
            <a:off x="6103938" y="1468438"/>
            <a:ext cx="2870200" cy="5040312"/>
          </a:xfrm>
          <a:prstGeom prst="rect">
            <a:avLst/>
          </a:prstGeom>
          <a:noFill/>
          <a:ln w="19050" algn="ctr">
            <a:noFill/>
            <a:miter lim="800000"/>
            <a:headEnd/>
            <a:tailEnd/>
          </a:ln>
        </p:spPr>
        <p:txBody>
          <a:bodyPr>
            <a:spAutoFit/>
          </a:bodyPr>
          <a:lstStyle/>
          <a:p>
            <a:pPr marL="169863" indent="-169863">
              <a:spcBef>
                <a:spcPct val="50000"/>
              </a:spcBef>
              <a:buClr>
                <a:srgbClr val="ABA69F"/>
              </a:buClr>
              <a:buSzPct val="80000"/>
              <a:buFontTx/>
              <a:buChar char="•"/>
            </a:pPr>
            <a:r>
              <a:rPr lang="en-US"/>
              <a:t>More effective use of data center space</a:t>
            </a:r>
          </a:p>
          <a:p>
            <a:pPr marL="169863" indent="-169863">
              <a:spcBef>
                <a:spcPct val="50000"/>
              </a:spcBef>
              <a:buClr>
                <a:srgbClr val="ABA69F"/>
              </a:buClr>
              <a:buSzPct val="80000"/>
              <a:buFontTx/>
              <a:buChar char="•"/>
            </a:pPr>
            <a:r>
              <a:rPr lang="en-US"/>
              <a:t>Cooling for high density deployments</a:t>
            </a:r>
          </a:p>
          <a:p>
            <a:pPr marL="169863" indent="-169863">
              <a:spcBef>
                <a:spcPct val="50000"/>
              </a:spcBef>
              <a:buClr>
                <a:srgbClr val="ABA69F"/>
              </a:buClr>
              <a:buSzPct val="80000"/>
              <a:buFontTx/>
              <a:buChar char="•"/>
            </a:pPr>
            <a:r>
              <a:rPr lang="en-US"/>
              <a:t>35KW of cooling capacity in a single rack</a:t>
            </a:r>
          </a:p>
          <a:p>
            <a:pPr marL="169863" indent="-169863">
              <a:spcBef>
                <a:spcPct val="50000"/>
              </a:spcBef>
              <a:buClr>
                <a:srgbClr val="ABA69F"/>
              </a:buClr>
              <a:buSzPct val="80000"/>
              <a:buFontTx/>
              <a:buChar char="•"/>
            </a:pPr>
            <a:r>
              <a:rPr lang="en-US"/>
              <a:t>CTO capable, up to 2000 lbs of IT equipment</a:t>
            </a:r>
          </a:p>
          <a:p>
            <a:pPr marL="169863" indent="-169863">
              <a:spcBef>
                <a:spcPct val="50000"/>
              </a:spcBef>
              <a:buClr>
                <a:srgbClr val="ABA69F"/>
              </a:buClr>
              <a:buSzPct val="80000"/>
              <a:buFontTx/>
              <a:buChar char="•"/>
            </a:pPr>
            <a:r>
              <a:rPr lang="en-US"/>
              <a:t>Uniform air flow across the front of the servers</a:t>
            </a:r>
          </a:p>
          <a:p>
            <a:pPr marL="169863" indent="-169863">
              <a:spcBef>
                <a:spcPct val="50000"/>
              </a:spcBef>
              <a:buClr>
                <a:srgbClr val="ABA69F"/>
              </a:buClr>
              <a:buSzPct val="80000"/>
              <a:buFontTx/>
              <a:buChar char="•"/>
            </a:pPr>
            <a:r>
              <a:rPr lang="en-US"/>
              <a:t>Cools 4 Blade chassis with 64 blades or 42 1U servers </a:t>
            </a:r>
          </a:p>
          <a:p>
            <a:pPr marL="169863" indent="-169863">
              <a:spcBef>
                <a:spcPct val="50000"/>
              </a:spcBef>
              <a:buClr>
                <a:srgbClr val="ABA69F"/>
              </a:buClr>
              <a:buSzPct val="80000"/>
              <a:buFontTx/>
              <a:buChar char="•"/>
            </a:pPr>
            <a:r>
              <a:rPr lang="en-US"/>
              <a:t>Adjustable temperature set point</a:t>
            </a:r>
          </a:p>
        </p:txBody>
      </p:sp>
      <p:grpSp>
        <p:nvGrpSpPr>
          <p:cNvPr id="44042" name="Group 14"/>
          <p:cNvGrpSpPr>
            <a:grpSpLocks/>
          </p:cNvGrpSpPr>
          <p:nvPr/>
        </p:nvGrpSpPr>
        <p:grpSpPr bwMode="auto">
          <a:xfrm>
            <a:off x="928688" y="1460500"/>
            <a:ext cx="2438400" cy="914400"/>
            <a:chOff x="585" y="1469"/>
            <a:chExt cx="1536" cy="576"/>
          </a:xfrm>
        </p:grpSpPr>
        <p:sp>
          <p:nvSpPr>
            <p:cNvPr id="44048" name="Rectangle 15"/>
            <p:cNvSpPr>
              <a:spLocks noChangeArrowheads="1"/>
            </p:cNvSpPr>
            <p:nvPr/>
          </p:nvSpPr>
          <p:spPr bwMode="auto">
            <a:xfrm>
              <a:off x="585" y="1469"/>
              <a:ext cx="1402" cy="576"/>
            </a:xfrm>
            <a:prstGeom prst="rect">
              <a:avLst/>
            </a:prstGeom>
            <a:solidFill>
              <a:schemeClr val="accent1">
                <a:alpha val="25098"/>
              </a:schemeClr>
            </a:solidFill>
            <a:ln w="19050" algn="ctr">
              <a:solidFill>
                <a:schemeClr val="tx1"/>
              </a:solidFill>
              <a:miter lim="800000"/>
              <a:headEnd/>
              <a:tailEnd/>
            </a:ln>
          </p:spPr>
          <p:txBody>
            <a:bodyPr anchor="ctr">
              <a:spAutoFit/>
            </a:bodyPr>
            <a:lstStyle/>
            <a:p>
              <a:endParaRPr lang="en-US"/>
            </a:p>
          </p:txBody>
        </p:sp>
        <p:sp>
          <p:nvSpPr>
            <p:cNvPr id="44049" name="Text Box 16"/>
            <p:cNvSpPr txBox="1">
              <a:spLocks noChangeArrowheads="1"/>
            </p:cNvSpPr>
            <p:nvPr/>
          </p:nvSpPr>
          <p:spPr bwMode="auto">
            <a:xfrm>
              <a:off x="613" y="1507"/>
              <a:ext cx="1508" cy="490"/>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For rack cabinets using over 15 KW, consider liquid cooled.</a:t>
              </a:r>
              <a:r>
                <a:rPr lang="en-US" sz="1500" baseline="30000">
                  <a:latin typeface="Futura Hv" pitchFamily="34" charset="0"/>
                </a:rPr>
                <a:t>5</a:t>
              </a:r>
            </a:p>
          </p:txBody>
        </p:sp>
      </p:grpSp>
      <p:sp>
        <p:nvSpPr>
          <p:cNvPr id="44043" name="Text Box 17"/>
          <p:cNvSpPr txBox="1">
            <a:spLocks noChangeArrowheads="1"/>
          </p:cNvSpPr>
          <p:nvPr/>
        </p:nvSpPr>
        <p:spPr bwMode="auto">
          <a:xfrm>
            <a:off x="4684713" y="3135313"/>
            <a:ext cx="766762"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44044" name="Text Box 18"/>
          <p:cNvSpPr txBox="1">
            <a:spLocks noChangeArrowheads="1"/>
          </p:cNvSpPr>
          <p:nvPr/>
        </p:nvSpPr>
        <p:spPr bwMode="auto">
          <a:xfrm>
            <a:off x="3871913" y="2705100"/>
            <a:ext cx="1084262" cy="304800"/>
          </a:xfrm>
          <a:prstGeom prst="rect">
            <a:avLst/>
          </a:prstGeom>
          <a:noFill/>
          <a:ln w="19050" algn="ctr">
            <a:noFill/>
            <a:miter lim="800000"/>
            <a:headEnd/>
            <a:tailEnd/>
          </a:ln>
        </p:spPr>
        <p:txBody>
          <a:bodyPr wrap="none">
            <a:spAutoFit/>
          </a:bodyPr>
          <a:lstStyle/>
          <a:p>
            <a:pPr>
              <a:spcBef>
                <a:spcPct val="50000"/>
              </a:spcBef>
            </a:pPr>
            <a:r>
              <a:rPr lang="en-US" sz="1400">
                <a:solidFill>
                  <a:schemeClr val="bg1"/>
                </a:solidFill>
                <a:latin typeface="Futura Hv" pitchFamily="34" charset="0"/>
              </a:rPr>
              <a:t>Powering IT</a:t>
            </a:r>
          </a:p>
        </p:txBody>
      </p:sp>
      <p:sp>
        <p:nvSpPr>
          <p:cNvPr id="44045" name="Text Box 19"/>
          <p:cNvSpPr txBox="1">
            <a:spLocks noChangeArrowheads="1"/>
          </p:cNvSpPr>
          <p:nvPr/>
        </p:nvSpPr>
        <p:spPr bwMode="auto">
          <a:xfrm>
            <a:off x="2900363" y="3170238"/>
            <a:ext cx="1243012" cy="320675"/>
          </a:xfrm>
          <a:prstGeom prst="rect">
            <a:avLst/>
          </a:prstGeom>
          <a:noFill/>
          <a:ln w="19050" algn="ctr">
            <a:noFill/>
            <a:miter lim="800000"/>
            <a:headEnd/>
            <a:tailEnd/>
          </a:ln>
        </p:spPr>
        <p:txBody>
          <a:bodyPr wrap="none">
            <a:spAutoFit/>
          </a:bodyPr>
          <a:lstStyle/>
          <a:p>
            <a:pPr>
              <a:spcBef>
                <a:spcPct val="50000"/>
              </a:spcBef>
            </a:pPr>
            <a:r>
              <a:rPr lang="en-US" sz="1500">
                <a:latin typeface="Futura Hv" pitchFamily="34" charset="0"/>
              </a:rPr>
              <a:t>15% Savings</a:t>
            </a:r>
          </a:p>
        </p:txBody>
      </p:sp>
      <p:sp>
        <p:nvSpPr>
          <p:cNvPr id="44046" name="Rectangle 20"/>
          <p:cNvSpPr>
            <a:spLocks noChangeArrowheads="1"/>
          </p:cNvSpPr>
          <p:nvPr/>
        </p:nvSpPr>
        <p:spPr bwMode="auto">
          <a:xfrm>
            <a:off x="5260975" y="210026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sp>
        <p:nvSpPr>
          <p:cNvPr id="44047" name="Rectangle 21"/>
          <p:cNvSpPr>
            <a:spLocks noChangeArrowheads="1"/>
          </p:cNvSpPr>
          <p:nvPr/>
        </p:nvSpPr>
        <p:spPr bwMode="auto">
          <a:xfrm>
            <a:off x="436563" y="4875213"/>
            <a:ext cx="5822950" cy="1192212"/>
          </a:xfrm>
          <a:prstGeom prst="rect">
            <a:avLst/>
          </a:prstGeom>
          <a:noFill/>
          <a:ln w="19050" algn="ctr">
            <a:noFill/>
            <a:miter lim="800000"/>
            <a:headEnd/>
            <a:tailEnd/>
          </a:ln>
        </p:spPr>
        <p:txBody>
          <a:bodyPr>
            <a:spAutoFit/>
          </a:bodyPr>
          <a:lstStyle/>
          <a:p>
            <a:pPr marL="169863" indent="-169863">
              <a:spcBef>
                <a:spcPct val="50000"/>
              </a:spcBef>
              <a:buClr>
                <a:srgbClr val="ABA69F"/>
              </a:buClr>
              <a:buSzPct val="80000"/>
              <a:buFontTx/>
              <a:buChar char="•"/>
            </a:pPr>
            <a:r>
              <a:rPr lang="en-US"/>
              <a:t>Does not add significant heat load to data center</a:t>
            </a:r>
          </a:p>
          <a:p>
            <a:pPr marL="169863" indent="-169863">
              <a:spcBef>
                <a:spcPct val="50000"/>
              </a:spcBef>
              <a:buClr>
                <a:srgbClr val="ABA69F"/>
              </a:buClr>
              <a:buSzPct val="80000"/>
              <a:buFontTx/>
              <a:buChar char="•"/>
            </a:pPr>
            <a:r>
              <a:rPr lang="en-US"/>
              <a:t>Server/Blade deployment unaffected by design</a:t>
            </a:r>
          </a:p>
          <a:p>
            <a:pPr marL="169863" indent="-169863">
              <a:spcBef>
                <a:spcPct val="50000"/>
              </a:spcBef>
              <a:buClr>
                <a:srgbClr val="ABA69F"/>
              </a:buClr>
              <a:buSzPct val="80000"/>
              <a:buFontTx/>
              <a:buChar char="•"/>
            </a:pPr>
            <a:r>
              <a:rPr lang="en-US"/>
              <a:t>Level 2 Integration with Software tools</a:t>
            </a:r>
          </a:p>
        </p:txBody>
      </p:sp>
    </p:spTree>
    <p:custDataLst>
      <p:tags r:id="rId1"/>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46083" name="Slide Number Placeholder 4"/>
          <p:cNvSpPr>
            <a:spLocks noGrp="1"/>
          </p:cNvSpPr>
          <p:nvPr>
            <p:ph type="sldNum" sz="quarter" idx="10"/>
          </p:nvPr>
        </p:nvSpPr>
        <p:spPr>
          <a:noFill/>
        </p:spPr>
        <p:txBody>
          <a:bodyPr/>
          <a:lstStyle/>
          <a:p>
            <a:fld id="{F254A1FA-DC3F-4D56-92A4-F7BEF15409E9}" type="slidenum">
              <a:rPr lang="en-US" smtClean="0"/>
              <a:pPr/>
              <a:t>23</a:t>
            </a:fld>
            <a:endParaRPr lang="en-US" smtClean="0"/>
          </a:p>
        </p:txBody>
      </p:sp>
      <p:pic>
        <p:nvPicPr>
          <p:cNvPr id="46084" name="Picture 2" descr="data-center_OverProvisioned"/>
          <p:cNvPicPr>
            <a:picLocks noChangeAspect="1" noChangeArrowheads="1"/>
          </p:cNvPicPr>
          <p:nvPr/>
        </p:nvPicPr>
        <p:blipFill>
          <a:blip r:embed="rId4"/>
          <a:srcRect/>
          <a:stretch>
            <a:fillRect/>
          </a:stretch>
        </p:blipFill>
        <p:spPr bwMode="auto">
          <a:xfrm>
            <a:off x="5653088" y="2747963"/>
            <a:ext cx="3127375" cy="2333625"/>
          </a:xfrm>
          <a:prstGeom prst="rect">
            <a:avLst/>
          </a:prstGeom>
          <a:noFill/>
          <a:ln w="9525">
            <a:noFill/>
            <a:miter lim="800000"/>
            <a:headEnd/>
            <a:tailEnd/>
          </a:ln>
        </p:spPr>
      </p:pic>
      <p:grpSp>
        <p:nvGrpSpPr>
          <p:cNvPr id="46085" name="Group 3"/>
          <p:cNvGrpSpPr>
            <a:grpSpLocks/>
          </p:cNvGrpSpPr>
          <p:nvPr/>
        </p:nvGrpSpPr>
        <p:grpSpPr bwMode="auto">
          <a:xfrm>
            <a:off x="3908425" y="2117725"/>
            <a:ext cx="1811338" cy="1800225"/>
            <a:chOff x="2462" y="1334"/>
            <a:chExt cx="1141" cy="1134"/>
          </a:xfrm>
        </p:grpSpPr>
        <p:sp>
          <p:nvSpPr>
            <p:cNvPr id="46105" name="Freeform 4"/>
            <p:cNvSpPr>
              <a:spLocks/>
            </p:cNvSpPr>
            <p:nvPr/>
          </p:nvSpPr>
          <p:spPr bwMode="auto">
            <a:xfrm>
              <a:off x="3033" y="1462"/>
              <a:ext cx="570" cy="999"/>
            </a:xfrm>
            <a:custGeom>
              <a:avLst/>
              <a:gdLst>
                <a:gd name="T0" fmla="*/ 97 w 165"/>
                <a:gd name="T1" fmla="*/ 999 h 289"/>
                <a:gd name="T2" fmla="*/ 570 w 165"/>
                <a:gd name="T3" fmla="*/ 439 h 289"/>
                <a:gd name="T4" fmla="*/ 363 w 165"/>
                <a:gd name="T5" fmla="*/ 0 h 289"/>
                <a:gd name="T6" fmla="*/ 0 w 165"/>
                <a:gd name="T7" fmla="*/ 439 h 289"/>
                <a:gd name="T8" fmla="*/ 97 w 165"/>
                <a:gd name="T9" fmla="*/ 999 h 289"/>
                <a:gd name="T10" fmla="*/ 0 60000 65536"/>
                <a:gd name="T11" fmla="*/ 0 60000 65536"/>
                <a:gd name="T12" fmla="*/ 0 60000 65536"/>
                <a:gd name="T13" fmla="*/ 0 60000 65536"/>
                <a:gd name="T14" fmla="*/ 0 60000 65536"/>
                <a:gd name="T15" fmla="*/ 0 w 165"/>
                <a:gd name="T16" fmla="*/ 0 h 289"/>
                <a:gd name="T17" fmla="*/ 165 w 165"/>
                <a:gd name="T18" fmla="*/ 289 h 289"/>
              </a:gdLst>
              <a:ahLst/>
              <a:cxnLst>
                <a:cxn ang="T10">
                  <a:pos x="T0" y="T1"/>
                </a:cxn>
                <a:cxn ang="T11">
                  <a:pos x="T2" y="T3"/>
                </a:cxn>
                <a:cxn ang="T12">
                  <a:pos x="T4" y="T5"/>
                </a:cxn>
                <a:cxn ang="T13">
                  <a:pos x="T6" y="T7"/>
                </a:cxn>
                <a:cxn ang="T14">
                  <a:pos x="T8" y="T9"/>
                </a:cxn>
              </a:cxnLst>
              <a:rect l="T15" t="T16" r="T17" b="T18"/>
              <a:pathLst>
                <a:path w="165" h="289">
                  <a:moveTo>
                    <a:pt x="28" y="289"/>
                  </a:moveTo>
                  <a:cubicBezTo>
                    <a:pt x="107" y="276"/>
                    <a:pt x="165" y="207"/>
                    <a:pt x="165" y="127"/>
                  </a:cubicBezTo>
                  <a:cubicBezTo>
                    <a:pt x="165" y="78"/>
                    <a:pt x="143" y="31"/>
                    <a:pt x="105" y="0"/>
                  </a:cubicBezTo>
                  <a:lnTo>
                    <a:pt x="0" y="127"/>
                  </a:lnTo>
                  <a:lnTo>
                    <a:pt x="28" y="289"/>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46106" name="Freeform 5"/>
            <p:cNvSpPr>
              <a:spLocks/>
            </p:cNvSpPr>
            <p:nvPr/>
          </p:nvSpPr>
          <p:spPr bwMode="auto">
            <a:xfrm>
              <a:off x="2479" y="1901"/>
              <a:ext cx="650" cy="567"/>
            </a:xfrm>
            <a:custGeom>
              <a:avLst/>
              <a:gdLst>
                <a:gd name="T0" fmla="*/ 0 w 188"/>
                <a:gd name="T1" fmla="*/ 138 h 164"/>
                <a:gd name="T2" fmla="*/ 553 w 188"/>
                <a:gd name="T3" fmla="*/ 567 h 164"/>
                <a:gd name="T4" fmla="*/ 650 w 188"/>
                <a:gd name="T5" fmla="*/ 560 h 164"/>
                <a:gd name="T6" fmla="*/ 553 w 188"/>
                <a:gd name="T7" fmla="*/ 0 h 164"/>
                <a:gd name="T8" fmla="*/ 0 w 188"/>
                <a:gd name="T9" fmla="*/ 138 h 164"/>
                <a:gd name="T10" fmla="*/ 0 60000 65536"/>
                <a:gd name="T11" fmla="*/ 0 60000 65536"/>
                <a:gd name="T12" fmla="*/ 0 60000 65536"/>
                <a:gd name="T13" fmla="*/ 0 60000 65536"/>
                <a:gd name="T14" fmla="*/ 0 60000 65536"/>
                <a:gd name="T15" fmla="*/ 0 w 188"/>
                <a:gd name="T16" fmla="*/ 0 h 164"/>
                <a:gd name="T17" fmla="*/ 188 w 188"/>
                <a:gd name="T18" fmla="*/ 164 h 164"/>
              </a:gdLst>
              <a:ahLst/>
              <a:cxnLst>
                <a:cxn ang="T10">
                  <a:pos x="T0" y="T1"/>
                </a:cxn>
                <a:cxn ang="T11">
                  <a:pos x="T2" y="T3"/>
                </a:cxn>
                <a:cxn ang="T12">
                  <a:pos x="T4" y="T5"/>
                </a:cxn>
                <a:cxn ang="T13">
                  <a:pos x="T6" y="T7"/>
                </a:cxn>
                <a:cxn ang="T14">
                  <a:pos x="T8" y="T9"/>
                </a:cxn>
              </a:cxnLst>
              <a:rect l="T15" t="T16" r="T17" b="T18"/>
              <a:pathLst>
                <a:path w="188" h="164">
                  <a:moveTo>
                    <a:pt x="0" y="40"/>
                  </a:moveTo>
                  <a:cubicBezTo>
                    <a:pt x="19" y="113"/>
                    <a:pt x="84" y="164"/>
                    <a:pt x="160" y="164"/>
                  </a:cubicBezTo>
                  <a:cubicBezTo>
                    <a:pt x="169" y="164"/>
                    <a:pt x="178" y="164"/>
                    <a:pt x="188" y="162"/>
                  </a:cubicBezTo>
                  <a:lnTo>
                    <a:pt x="160" y="0"/>
                  </a:lnTo>
                  <a:lnTo>
                    <a:pt x="0" y="4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46107" name="Freeform 6"/>
            <p:cNvSpPr>
              <a:spLocks/>
            </p:cNvSpPr>
            <p:nvPr/>
          </p:nvSpPr>
          <p:spPr bwMode="auto">
            <a:xfrm>
              <a:off x="2462" y="1334"/>
              <a:ext cx="781" cy="705"/>
            </a:xfrm>
            <a:custGeom>
              <a:avLst/>
              <a:gdLst>
                <a:gd name="T0" fmla="*/ 781 w 226"/>
                <a:gd name="T1" fmla="*/ 38 h 204"/>
                <a:gd name="T2" fmla="*/ 570 w 226"/>
                <a:gd name="T3" fmla="*/ 0 h 204"/>
                <a:gd name="T4" fmla="*/ 3 w 226"/>
                <a:gd name="T5" fmla="*/ 567 h 204"/>
                <a:gd name="T6" fmla="*/ 17 w 226"/>
                <a:gd name="T7" fmla="*/ 705 h 204"/>
                <a:gd name="T8" fmla="*/ 570 w 226"/>
                <a:gd name="T9" fmla="*/ 567 h 204"/>
                <a:gd name="T10" fmla="*/ 781 w 226"/>
                <a:gd name="T11" fmla="*/ 38 h 204"/>
                <a:gd name="T12" fmla="*/ 0 60000 65536"/>
                <a:gd name="T13" fmla="*/ 0 60000 65536"/>
                <a:gd name="T14" fmla="*/ 0 60000 65536"/>
                <a:gd name="T15" fmla="*/ 0 60000 65536"/>
                <a:gd name="T16" fmla="*/ 0 60000 65536"/>
                <a:gd name="T17" fmla="*/ 0 60000 65536"/>
                <a:gd name="T18" fmla="*/ 0 w 226"/>
                <a:gd name="T19" fmla="*/ 0 h 204"/>
                <a:gd name="T20" fmla="*/ 226 w 226"/>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226" h="204">
                  <a:moveTo>
                    <a:pt x="226" y="11"/>
                  </a:moveTo>
                  <a:cubicBezTo>
                    <a:pt x="206" y="3"/>
                    <a:pt x="186" y="0"/>
                    <a:pt x="165" y="0"/>
                  </a:cubicBezTo>
                  <a:cubicBezTo>
                    <a:pt x="74" y="0"/>
                    <a:pt x="1" y="73"/>
                    <a:pt x="1" y="164"/>
                  </a:cubicBezTo>
                  <a:cubicBezTo>
                    <a:pt x="0" y="177"/>
                    <a:pt x="2" y="191"/>
                    <a:pt x="5" y="204"/>
                  </a:cubicBezTo>
                  <a:lnTo>
                    <a:pt x="165" y="164"/>
                  </a:lnTo>
                  <a:lnTo>
                    <a:pt x="226" y="11"/>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46108" name="Freeform 7"/>
            <p:cNvSpPr>
              <a:spLocks/>
            </p:cNvSpPr>
            <p:nvPr/>
          </p:nvSpPr>
          <p:spPr bwMode="auto">
            <a:xfrm>
              <a:off x="3033" y="1372"/>
              <a:ext cx="362" cy="529"/>
            </a:xfrm>
            <a:custGeom>
              <a:avLst/>
              <a:gdLst>
                <a:gd name="T0" fmla="*/ 362 w 105"/>
                <a:gd name="T1" fmla="*/ 90 h 153"/>
                <a:gd name="T2" fmla="*/ 210 w 105"/>
                <a:gd name="T3" fmla="*/ 0 h 153"/>
                <a:gd name="T4" fmla="*/ 0 w 105"/>
                <a:gd name="T5" fmla="*/ 529 h 153"/>
                <a:gd name="T6" fmla="*/ 362 w 105"/>
                <a:gd name="T7" fmla="*/ 90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pic>
        <p:nvPicPr>
          <p:cNvPr id="46086" name="Picture 8" descr="Electrical-UNIT_7717"/>
          <p:cNvPicPr>
            <a:picLocks noChangeAspect="1" noChangeArrowheads="1"/>
          </p:cNvPicPr>
          <p:nvPr/>
        </p:nvPicPr>
        <p:blipFill>
          <a:blip r:embed="rId5"/>
          <a:srcRect r="-1244"/>
          <a:stretch>
            <a:fillRect/>
          </a:stretch>
        </p:blipFill>
        <p:spPr bwMode="auto">
          <a:xfrm>
            <a:off x="457200" y="3600450"/>
            <a:ext cx="3144838" cy="1301750"/>
          </a:xfrm>
          <a:prstGeom prst="rect">
            <a:avLst/>
          </a:prstGeom>
          <a:noFill/>
          <a:ln w="9525">
            <a:noFill/>
            <a:miter lim="800000"/>
            <a:headEnd/>
            <a:tailEnd/>
          </a:ln>
        </p:spPr>
      </p:pic>
      <p:pic>
        <p:nvPicPr>
          <p:cNvPr id="46087" name="Picture 9" descr="Floor-extension-Master_600px-cropped"/>
          <p:cNvPicPr>
            <a:picLocks noChangeAspect="1" noChangeArrowheads="1"/>
          </p:cNvPicPr>
          <p:nvPr/>
        </p:nvPicPr>
        <p:blipFill>
          <a:blip r:embed="rId6"/>
          <a:srcRect/>
          <a:stretch>
            <a:fillRect/>
          </a:stretch>
        </p:blipFill>
        <p:spPr bwMode="auto">
          <a:xfrm rot="-130092">
            <a:off x="1322388" y="4962525"/>
            <a:ext cx="2798762" cy="1257300"/>
          </a:xfrm>
          <a:prstGeom prst="rect">
            <a:avLst/>
          </a:prstGeom>
          <a:noFill/>
          <a:ln w="9525">
            <a:noFill/>
            <a:miter lim="800000"/>
            <a:headEnd/>
            <a:tailEnd/>
          </a:ln>
        </p:spPr>
      </p:pic>
      <p:sp>
        <p:nvSpPr>
          <p:cNvPr id="46088" name="Rectangle 10"/>
          <p:cNvSpPr>
            <a:spLocks noGrp="1" noChangeArrowheads="1"/>
          </p:cNvSpPr>
          <p:nvPr>
            <p:ph type="title"/>
          </p:nvPr>
        </p:nvSpPr>
        <p:spPr/>
        <p:txBody>
          <a:bodyPr/>
          <a:lstStyle/>
          <a:p>
            <a:pPr eaLnBrk="1" hangingPunct="1"/>
            <a:r>
              <a:rPr lang="en-US" smtClean="0"/>
              <a:t>Dynamic Smart Cooling</a:t>
            </a:r>
          </a:p>
        </p:txBody>
      </p:sp>
      <p:pic>
        <p:nvPicPr>
          <p:cNvPr id="46089" name="Picture 11" descr="Bob-wChillers_MASTER_7706"/>
          <p:cNvPicPr>
            <a:picLocks noChangeAspect="1" noChangeArrowheads="1"/>
          </p:cNvPicPr>
          <p:nvPr/>
        </p:nvPicPr>
        <p:blipFill>
          <a:blip r:embed="rId7"/>
          <a:srcRect/>
          <a:stretch>
            <a:fillRect/>
          </a:stretch>
        </p:blipFill>
        <p:spPr bwMode="auto">
          <a:xfrm>
            <a:off x="436563" y="1758950"/>
            <a:ext cx="3048000" cy="1978025"/>
          </a:xfrm>
          <a:prstGeom prst="rect">
            <a:avLst/>
          </a:prstGeom>
          <a:noFill/>
          <a:ln w="9525">
            <a:noFill/>
            <a:miter lim="800000"/>
            <a:headEnd/>
            <a:tailEnd/>
          </a:ln>
        </p:spPr>
      </p:pic>
      <p:pic>
        <p:nvPicPr>
          <p:cNvPr id="46090" name="Picture 12" descr="CRAC7_edited_7688_1000px"/>
          <p:cNvPicPr>
            <a:picLocks noChangeAspect="1" noChangeArrowheads="1"/>
          </p:cNvPicPr>
          <p:nvPr/>
        </p:nvPicPr>
        <p:blipFill>
          <a:blip r:embed="rId8"/>
          <a:srcRect/>
          <a:stretch>
            <a:fillRect/>
          </a:stretch>
        </p:blipFill>
        <p:spPr bwMode="auto">
          <a:xfrm>
            <a:off x="1849438" y="3768725"/>
            <a:ext cx="1958975" cy="2165350"/>
          </a:xfrm>
          <a:prstGeom prst="rect">
            <a:avLst/>
          </a:prstGeom>
          <a:noFill/>
          <a:ln w="9525">
            <a:noFill/>
            <a:miter lim="800000"/>
            <a:headEnd/>
            <a:tailEnd/>
          </a:ln>
        </p:spPr>
      </p:pic>
      <p:sp>
        <p:nvSpPr>
          <p:cNvPr id="46091" name="Line 13"/>
          <p:cNvSpPr>
            <a:spLocks noChangeShapeType="1"/>
          </p:cNvSpPr>
          <p:nvPr/>
        </p:nvSpPr>
        <p:spPr bwMode="auto">
          <a:xfrm flipH="1">
            <a:off x="4535488" y="2324100"/>
            <a:ext cx="1762125" cy="965200"/>
          </a:xfrm>
          <a:prstGeom prst="line">
            <a:avLst/>
          </a:prstGeom>
          <a:noFill/>
          <a:ln w="19050">
            <a:solidFill>
              <a:schemeClr val="tx1"/>
            </a:solidFill>
            <a:round/>
            <a:headEnd/>
            <a:tailEnd type="triangle" w="med" len="med"/>
          </a:ln>
        </p:spPr>
        <p:txBody>
          <a:bodyPr>
            <a:spAutoFit/>
          </a:bodyPr>
          <a:lstStyle/>
          <a:p>
            <a:endParaRPr lang="en-US"/>
          </a:p>
        </p:txBody>
      </p:sp>
      <p:sp>
        <p:nvSpPr>
          <p:cNvPr id="46092" name="Text Box 14"/>
          <p:cNvSpPr txBox="1">
            <a:spLocks noChangeArrowheads="1"/>
          </p:cNvSpPr>
          <p:nvPr/>
        </p:nvSpPr>
        <p:spPr bwMode="auto">
          <a:xfrm>
            <a:off x="4838700" y="3138488"/>
            <a:ext cx="766763" cy="487362"/>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200">
                <a:solidFill>
                  <a:schemeClr val="bg1"/>
                </a:solidFill>
                <a:latin typeface="Futura Hv" pitchFamily="34" charset="0"/>
              </a:rPr>
              <a:t>IT</a:t>
            </a:r>
          </a:p>
        </p:txBody>
      </p:sp>
      <p:sp>
        <p:nvSpPr>
          <p:cNvPr id="46093" name="Text Box 15"/>
          <p:cNvSpPr txBox="1">
            <a:spLocks noChangeArrowheads="1"/>
          </p:cNvSpPr>
          <p:nvPr/>
        </p:nvSpPr>
        <p:spPr bwMode="auto">
          <a:xfrm>
            <a:off x="3919538" y="2576513"/>
            <a:ext cx="1084262" cy="304800"/>
          </a:xfrm>
          <a:prstGeom prst="rect">
            <a:avLst/>
          </a:prstGeom>
          <a:noFill/>
          <a:ln w="19050" algn="ctr">
            <a:noFill/>
            <a:miter lim="800000"/>
            <a:headEnd/>
            <a:tailEnd/>
          </a:ln>
        </p:spPr>
        <p:txBody>
          <a:bodyPr wrap="none">
            <a:spAutoFit/>
          </a:bodyPr>
          <a:lstStyle/>
          <a:p>
            <a:r>
              <a:rPr lang="en-US" sz="1400">
                <a:solidFill>
                  <a:schemeClr val="bg1"/>
                </a:solidFill>
                <a:latin typeface="Futura Hv" pitchFamily="34" charset="0"/>
              </a:rPr>
              <a:t>Powering IT</a:t>
            </a:r>
          </a:p>
        </p:txBody>
      </p:sp>
      <p:sp>
        <p:nvSpPr>
          <p:cNvPr id="46094" name="Rectangle 16"/>
          <p:cNvSpPr>
            <a:spLocks noChangeArrowheads="1"/>
          </p:cNvSpPr>
          <p:nvPr/>
        </p:nvSpPr>
        <p:spPr bwMode="auto">
          <a:xfrm>
            <a:off x="6748463" y="4776788"/>
            <a:ext cx="2268537" cy="534987"/>
          </a:xfrm>
          <a:prstGeom prst="rect">
            <a:avLst/>
          </a:prstGeom>
          <a:noFill/>
          <a:ln w="9525">
            <a:noFill/>
            <a:miter lim="800000"/>
            <a:headEnd/>
            <a:tailEnd/>
          </a:ln>
        </p:spPr>
        <p:txBody>
          <a:bodyPr anchor="b"/>
          <a:lstStyle/>
          <a:p>
            <a:pPr>
              <a:lnSpc>
                <a:spcPct val="95000"/>
              </a:lnSpc>
              <a:tabLst>
                <a:tab pos="517525" algn="l"/>
              </a:tabLst>
            </a:pPr>
            <a:r>
              <a:rPr lang="en-US" sz="1200">
                <a:solidFill>
                  <a:schemeClr val="tx2"/>
                </a:solidFill>
              </a:rPr>
              <a:t>	Conventional Mode</a:t>
            </a:r>
            <a:br>
              <a:rPr lang="en-US" sz="1200">
                <a:solidFill>
                  <a:schemeClr val="tx2"/>
                </a:solidFill>
              </a:rPr>
            </a:br>
            <a:r>
              <a:rPr lang="en-US" sz="1200">
                <a:solidFill>
                  <a:schemeClr val="tx2"/>
                </a:solidFill>
              </a:rPr>
              <a:t>Over Provisioned</a:t>
            </a:r>
          </a:p>
        </p:txBody>
      </p:sp>
      <p:sp>
        <p:nvSpPr>
          <p:cNvPr id="46096" name="Text Box 20"/>
          <p:cNvSpPr txBox="1">
            <a:spLocks noChangeArrowheads="1"/>
          </p:cNvSpPr>
          <p:nvPr/>
        </p:nvSpPr>
        <p:spPr bwMode="auto">
          <a:xfrm>
            <a:off x="4029075" y="3255963"/>
            <a:ext cx="820738" cy="320675"/>
          </a:xfrm>
          <a:prstGeom prst="rect">
            <a:avLst/>
          </a:prstGeom>
          <a:noFill/>
          <a:ln w="19050" algn="ctr">
            <a:noFill/>
            <a:miter lim="800000"/>
            <a:headEnd/>
            <a:tailEnd/>
          </a:ln>
        </p:spPr>
        <p:txBody>
          <a:bodyPr wrap="none">
            <a:spAutoFit/>
          </a:bodyPr>
          <a:lstStyle/>
          <a:p>
            <a:pPr>
              <a:spcBef>
                <a:spcPct val="50000"/>
              </a:spcBef>
            </a:pPr>
            <a:r>
              <a:rPr lang="en-US" sz="1500">
                <a:solidFill>
                  <a:schemeClr val="bg1"/>
                </a:solidFill>
                <a:latin typeface="Futura Hv" pitchFamily="34" charset="0"/>
              </a:rPr>
              <a:t>Savings</a:t>
            </a:r>
          </a:p>
        </p:txBody>
      </p:sp>
      <p:sp>
        <p:nvSpPr>
          <p:cNvPr id="46097" name="Rectangle 21"/>
          <p:cNvSpPr>
            <a:spLocks noChangeArrowheads="1"/>
          </p:cNvSpPr>
          <p:nvPr/>
        </p:nvSpPr>
        <p:spPr bwMode="auto">
          <a:xfrm>
            <a:off x="6292850" y="2106613"/>
            <a:ext cx="2027238" cy="568325"/>
          </a:xfrm>
          <a:prstGeom prst="rect">
            <a:avLst/>
          </a:prstGeom>
          <a:solidFill>
            <a:schemeClr val="accent1">
              <a:alpha val="25098"/>
            </a:schemeClr>
          </a:solidFill>
          <a:ln w="12700" algn="ctr">
            <a:solidFill>
              <a:schemeClr val="tx1"/>
            </a:solidFill>
            <a:miter lim="800000"/>
            <a:headEnd/>
            <a:tailEnd/>
          </a:ln>
        </p:spPr>
        <p:txBody>
          <a:bodyPr wrap="none" anchor="ctr">
            <a:spAutoFit/>
          </a:bodyPr>
          <a:lstStyle/>
          <a:p>
            <a:endParaRPr lang="en-US"/>
          </a:p>
        </p:txBody>
      </p:sp>
      <p:sp>
        <p:nvSpPr>
          <p:cNvPr id="46098" name="Text Box 22"/>
          <p:cNvSpPr txBox="1">
            <a:spLocks noChangeArrowheads="1"/>
          </p:cNvSpPr>
          <p:nvPr/>
        </p:nvSpPr>
        <p:spPr bwMode="auto">
          <a:xfrm>
            <a:off x="6270625" y="2120900"/>
            <a:ext cx="2098675" cy="549275"/>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15% to 40% Reduction in Cooling Costs.</a:t>
            </a:r>
            <a:r>
              <a:rPr lang="en-US" sz="1500" baseline="30000">
                <a:latin typeface="Futura Hv" pitchFamily="34" charset="0"/>
              </a:rPr>
              <a:t>3</a:t>
            </a:r>
          </a:p>
        </p:txBody>
      </p:sp>
      <p:pic>
        <p:nvPicPr>
          <p:cNvPr id="46099" name="Picture 23" descr="data-center_RightProvisioned"/>
          <p:cNvPicPr>
            <a:picLocks noChangeAspect="1" noChangeArrowheads="1"/>
          </p:cNvPicPr>
          <p:nvPr/>
        </p:nvPicPr>
        <p:blipFill>
          <a:blip r:embed="rId9"/>
          <a:srcRect/>
          <a:stretch>
            <a:fillRect/>
          </a:stretch>
        </p:blipFill>
        <p:spPr bwMode="auto">
          <a:xfrm>
            <a:off x="3257550" y="3965575"/>
            <a:ext cx="3944938" cy="2720975"/>
          </a:xfrm>
          <a:prstGeom prst="rect">
            <a:avLst/>
          </a:prstGeom>
          <a:noFill/>
          <a:ln w="9525">
            <a:noFill/>
            <a:miter lim="800000"/>
            <a:headEnd/>
            <a:tailEnd/>
          </a:ln>
        </p:spPr>
      </p:pic>
      <p:sp>
        <p:nvSpPr>
          <p:cNvPr id="46100" name="Rectangle 24"/>
          <p:cNvSpPr>
            <a:spLocks noChangeArrowheads="1"/>
          </p:cNvSpPr>
          <p:nvPr/>
        </p:nvSpPr>
        <p:spPr bwMode="auto">
          <a:xfrm>
            <a:off x="5676900" y="5930900"/>
            <a:ext cx="3319463" cy="533400"/>
          </a:xfrm>
          <a:prstGeom prst="rect">
            <a:avLst/>
          </a:prstGeom>
          <a:noFill/>
          <a:ln w="9525">
            <a:noFill/>
            <a:miter lim="800000"/>
            <a:headEnd/>
            <a:tailEnd/>
          </a:ln>
        </p:spPr>
        <p:txBody>
          <a:bodyPr anchor="b">
            <a:spAutoFit/>
          </a:bodyPr>
          <a:lstStyle/>
          <a:p>
            <a:pPr>
              <a:lnSpc>
                <a:spcPct val="95000"/>
              </a:lnSpc>
              <a:tabLst>
                <a:tab pos="460375" algn="l"/>
              </a:tabLst>
            </a:pPr>
            <a:r>
              <a:rPr lang="en-US" sz="1400">
                <a:solidFill>
                  <a:srgbClr val="0000FF"/>
                </a:solidFill>
                <a:latin typeface="Futura Hv" pitchFamily="34" charset="0"/>
              </a:rPr>
              <a:t>	Dynamic Smart Cooling Mode</a:t>
            </a:r>
            <a:br>
              <a:rPr lang="en-US" sz="1400">
                <a:solidFill>
                  <a:srgbClr val="0000FF"/>
                </a:solidFill>
                <a:latin typeface="Futura Hv" pitchFamily="34" charset="0"/>
              </a:rPr>
            </a:br>
            <a:r>
              <a:rPr lang="en-US" sz="1400">
                <a:solidFill>
                  <a:srgbClr val="0000FF"/>
                </a:solidFill>
                <a:latin typeface="Futura Hv" pitchFamily="34" charset="0"/>
              </a:rPr>
              <a:t>Right-Provisioned</a:t>
            </a:r>
          </a:p>
        </p:txBody>
      </p:sp>
      <p:sp>
        <p:nvSpPr>
          <p:cNvPr id="46101" name="Rectangle 25"/>
          <p:cNvSpPr>
            <a:spLocks noChangeArrowheads="1"/>
          </p:cNvSpPr>
          <p:nvPr/>
        </p:nvSpPr>
        <p:spPr bwMode="auto">
          <a:xfrm>
            <a:off x="398463" y="882650"/>
            <a:ext cx="5159375" cy="1004888"/>
          </a:xfrm>
          <a:prstGeom prst="rect">
            <a:avLst/>
          </a:prstGeom>
          <a:noFill/>
          <a:ln w="19050" algn="ctr">
            <a:noFill/>
            <a:miter lim="800000"/>
            <a:headEnd/>
            <a:tailEnd/>
          </a:ln>
        </p:spPr>
        <p:txBody>
          <a:bodyPr wrap="none">
            <a:spAutoFit/>
          </a:bodyPr>
          <a:lstStyle/>
          <a:p>
            <a:pPr>
              <a:spcBef>
                <a:spcPct val="50000"/>
              </a:spcBef>
            </a:pPr>
            <a:r>
              <a:rPr lang="en-US" sz="2400">
                <a:solidFill>
                  <a:srgbClr val="7B7B79"/>
                </a:solidFill>
                <a:latin typeface="Futura Hv" pitchFamily="34" charset="0"/>
              </a:rPr>
              <a:t>Bridging the gap between IT &amp; facility</a:t>
            </a:r>
          </a:p>
          <a:p>
            <a:pPr>
              <a:spcBef>
                <a:spcPct val="50000"/>
              </a:spcBef>
            </a:pPr>
            <a:endParaRPr lang="en-US" sz="2400">
              <a:solidFill>
                <a:srgbClr val="7B7B79"/>
              </a:solidFill>
              <a:latin typeface="Futura Hv" pitchFamily="34" charset="0"/>
              <a:cs typeface="Arial" charset="0"/>
            </a:endParaRPr>
          </a:p>
        </p:txBody>
      </p:sp>
      <p:sp>
        <p:nvSpPr>
          <p:cNvPr id="46102" name="Rectangle 26"/>
          <p:cNvSpPr>
            <a:spLocks noChangeArrowheads="1"/>
          </p:cNvSpPr>
          <p:nvPr/>
        </p:nvSpPr>
        <p:spPr bwMode="auto">
          <a:xfrm>
            <a:off x="5260975" y="210026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spTree>
    <p:custDataLst>
      <p:tags r:id="rId1"/>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47107" name="Slide Number Placeholder 4"/>
          <p:cNvSpPr>
            <a:spLocks noGrp="1"/>
          </p:cNvSpPr>
          <p:nvPr>
            <p:ph type="sldNum" sz="quarter" idx="10"/>
          </p:nvPr>
        </p:nvSpPr>
        <p:spPr>
          <a:noFill/>
        </p:spPr>
        <p:txBody>
          <a:bodyPr/>
          <a:lstStyle/>
          <a:p>
            <a:fld id="{AFC802C8-6BF8-41B5-8314-76D2CEDE5421}" type="slidenum">
              <a:rPr lang="en-US" smtClean="0"/>
              <a:pPr/>
              <a:t>24</a:t>
            </a:fld>
            <a:endParaRPr lang="en-US" smtClean="0"/>
          </a:p>
        </p:txBody>
      </p:sp>
      <p:sp>
        <p:nvSpPr>
          <p:cNvPr id="47108" name="Rectangle 2"/>
          <p:cNvSpPr>
            <a:spLocks noGrp="1" noChangeArrowheads="1"/>
          </p:cNvSpPr>
          <p:nvPr>
            <p:ph type="title"/>
          </p:nvPr>
        </p:nvSpPr>
        <p:spPr/>
        <p:txBody>
          <a:bodyPr/>
          <a:lstStyle/>
          <a:p>
            <a:pPr eaLnBrk="1" hangingPunct="1"/>
            <a:r>
              <a:rPr lang="en-US" sz="2800" smtClean="0"/>
              <a:t>Dynamic Smart Cooling</a:t>
            </a:r>
            <a:br>
              <a:rPr lang="en-US" sz="2800" smtClean="0"/>
            </a:br>
            <a:r>
              <a:rPr lang="en-US" sz="2000" smtClean="0">
                <a:solidFill>
                  <a:srgbClr val="7B7B7B"/>
                </a:solidFill>
                <a:latin typeface="Futura Hv" pitchFamily="34" charset="0"/>
              </a:rPr>
              <a:t>Bridging facilities and IT to realize Adaptive Infrastructure</a:t>
            </a:r>
          </a:p>
        </p:txBody>
      </p:sp>
      <p:sp>
        <p:nvSpPr>
          <p:cNvPr id="47109" name="Rectangle 4"/>
          <p:cNvSpPr>
            <a:spLocks noChangeArrowheads="1"/>
          </p:cNvSpPr>
          <p:nvPr/>
        </p:nvSpPr>
        <p:spPr bwMode="auto">
          <a:xfrm>
            <a:off x="500063" y="4576763"/>
            <a:ext cx="7799387" cy="1646237"/>
          </a:xfrm>
          <a:prstGeom prst="rect">
            <a:avLst/>
          </a:prstGeom>
          <a:noFill/>
          <a:ln w="9525">
            <a:noFill/>
            <a:miter lim="800000"/>
            <a:headEnd/>
            <a:tailEnd/>
          </a:ln>
        </p:spPr>
        <p:txBody>
          <a:bodyPr>
            <a:spAutoFit/>
          </a:bodyPr>
          <a:lstStyle/>
          <a:p>
            <a:pPr marL="169863" indent="-169863">
              <a:spcAft>
                <a:spcPct val="25000"/>
              </a:spcAft>
              <a:buClr>
                <a:srgbClr val="B2B3B5"/>
              </a:buClr>
              <a:buSzPct val="75000"/>
            </a:pPr>
            <a:r>
              <a:rPr lang="en-US" sz="1700" u="sng"/>
              <a:t>Energy provisioning solution can reduce cooling costs 20-45%</a:t>
            </a:r>
            <a:r>
              <a:rPr lang="en-US" sz="1700">
                <a:latin typeface="Futura Hv" pitchFamily="34" charset="0"/>
              </a:rPr>
              <a:t> </a:t>
            </a:r>
          </a:p>
          <a:p>
            <a:pPr marL="169863" indent="-169863">
              <a:spcAft>
                <a:spcPct val="25000"/>
              </a:spcAft>
              <a:buClr>
                <a:srgbClr val="B2B3B5"/>
              </a:buClr>
              <a:buSzPct val="75000"/>
            </a:pPr>
            <a:r>
              <a:rPr lang="en-US" sz="1700"/>
              <a:t>Standard interfaces to air-conditioning and building management systems</a:t>
            </a:r>
          </a:p>
          <a:p>
            <a:pPr marL="169863" indent="-169863">
              <a:spcAft>
                <a:spcPct val="25000"/>
              </a:spcAft>
              <a:buClr>
                <a:srgbClr val="B2B3B5"/>
              </a:buClr>
              <a:buSzPct val="75000"/>
            </a:pPr>
            <a:r>
              <a:rPr lang="en-US" sz="1700"/>
              <a:t>Easy to retrofit or spec for new construction applications</a:t>
            </a:r>
          </a:p>
          <a:p>
            <a:pPr marL="169863" indent="-169863">
              <a:spcAft>
                <a:spcPct val="25000"/>
              </a:spcAft>
              <a:buClr>
                <a:srgbClr val="B2B3B5"/>
              </a:buClr>
              <a:buSzPct val="75000"/>
            </a:pPr>
            <a:r>
              <a:rPr lang="en-US" sz="1700"/>
              <a:t>Compatible with 3</a:t>
            </a:r>
            <a:r>
              <a:rPr lang="en-US" sz="1700" baseline="30000"/>
              <a:t>rd</a:t>
            </a:r>
            <a:r>
              <a:rPr lang="en-US" sz="1700"/>
              <a:t> party gear</a:t>
            </a:r>
          </a:p>
          <a:p>
            <a:pPr marL="169863" indent="-169863">
              <a:spcAft>
                <a:spcPct val="25000"/>
              </a:spcAft>
              <a:buClr>
                <a:srgbClr val="B2B3B5"/>
              </a:buClr>
              <a:buSzPct val="75000"/>
            </a:pPr>
            <a:endParaRPr lang="en-US" sz="1700"/>
          </a:p>
        </p:txBody>
      </p:sp>
      <p:pic>
        <p:nvPicPr>
          <p:cNvPr id="47110" name="Picture 5" descr="diagram"/>
          <p:cNvPicPr>
            <a:picLocks noChangeAspect="1" noChangeArrowheads="1"/>
          </p:cNvPicPr>
          <p:nvPr/>
        </p:nvPicPr>
        <p:blipFill>
          <a:blip r:embed="rId4"/>
          <a:srcRect/>
          <a:stretch>
            <a:fillRect/>
          </a:stretch>
        </p:blipFill>
        <p:spPr bwMode="auto">
          <a:xfrm>
            <a:off x="1687513" y="1344613"/>
            <a:ext cx="5784850" cy="2952750"/>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smtClean="0"/>
              <a:t>Power and cooling assessments</a:t>
            </a:r>
          </a:p>
        </p:txBody>
      </p:sp>
      <p:grpSp>
        <p:nvGrpSpPr>
          <p:cNvPr id="2" name="Group 3"/>
          <p:cNvGrpSpPr>
            <a:grpSpLocks/>
          </p:cNvGrpSpPr>
          <p:nvPr/>
        </p:nvGrpSpPr>
        <p:grpSpPr bwMode="auto">
          <a:xfrm>
            <a:off x="536575" y="1781175"/>
            <a:ext cx="2706688" cy="647700"/>
            <a:chOff x="338" y="1234"/>
            <a:chExt cx="1682" cy="408"/>
          </a:xfrm>
        </p:grpSpPr>
        <p:sp>
          <p:nvSpPr>
            <p:cNvPr id="50205" name="Rectangle 4"/>
            <p:cNvSpPr>
              <a:spLocks noChangeArrowheads="1"/>
            </p:cNvSpPr>
            <p:nvPr/>
          </p:nvSpPr>
          <p:spPr bwMode="auto">
            <a:xfrm>
              <a:off x="338" y="1278"/>
              <a:ext cx="1682" cy="289"/>
            </a:xfrm>
            <a:prstGeom prst="rect">
              <a:avLst/>
            </a:prstGeom>
            <a:solidFill>
              <a:srgbClr val="246147"/>
            </a:solidFill>
            <a:ln w="25400" algn="ctr">
              <a:noFill/>
              <a:miter lim="800000"/>
              <a:headEnd/>
              <a:tailEnd/>
            </a:ln>
          </p:spPr>
          <p:txBody>
            <a:bodyPr tIns="91440" bIns="91440" anchor="ctr">
              <a:spAutoFit/>
            </a:bodyPr>
            <a:lstStyle/>
            <a:p>
              <a:endParaRPr lang="en-US"/>
            </a:p>
          </p:txBody>
        </p:sp>
        <p:sp>
          <p:nvSpPr>
            <p:cNvPr id="50206" name="Text Box 5"/>
            <p:cNvSpPr txBox="1">
              <a:spLocks noChangeArrowheads="1"/>
            </p:cNvSpPr>
            <p:nvPr/>
          </p:nvSpPr>
          <p:spPr bwMode="auto">
            <a:xfrm>
              <a:off x="342" y="1234"/>
              <a:ext cx="1648" cy="408"/>
            </a:xfrm>
            <a:prstGeom prst="rect">
              <a:avLst/>
            </a:prstGeom>
            <a:noFill/>
            <a:ln w="25400" algn="ctr">
              <a:noFill/>
              <a:miter lim="800000"/>
              <a:headEnd/>
              <a:tailEnd/>
            </a:ln>
          </p:spPr>
          <p:txBody>
            <a:bodyPr tIns="91440" bIns="91440" anchor="ctr">
              <a:spAutoFit/>
            </a:bodyPr>
            <a:lstStyle/>
            <a:p>
              <a:pPr algn="ctr">
                <a:lnSpc>
                  <a:spcPct val="95000"/>
                </a:lnSpc>
                <a:spcBef>
                  <a:spcPct val="50000"/>
                </a:spcBef>
                <a:buClr>
                  <a:srgbClr val="ABA69F"/>
                </a:buClr>
              </a:pPr>
              <a:r>
                <a:rPr lang="en-US" sz="1600">
                  <a:solidFill>
                    <a:schemeClr val="bg1"/>
                  </a:solidFill>
                  <a:latin typeface="Futura Hv" pitchFamily="34" charset="0"/>
                </a:rPr>
                <a:t>Thermal </a:t>
              </a:r>
              <a:br>
                <a:rPr lang="en-US" sz="1600">
                  <a:solidFill>
                    <a:schemeClr val="bg1"/>
                  </a:solidFill>
                  <a:latin typeface="Futura Hv" pitchFamily="34" charset="0"/>
                </a:rPr>
              </a:br>
              <a:r>
                <a:rPr lang="en-US" sz="1600">
                  <a:solidFill>
                    <a:schemeClr val="bg1"/>
                  </a:solidFill>
                  <a:latin typeface="Futura Hv" pitchFamily="34" charset="0"/>
                </a:rPr>
                <a:t>Quick Assessment</a:t>
              </a:r>
            </a:p>
          </p:txBody>
        </p:sp>
      </p:grpSp>
      <p:grpSp>
        <p:nvGrpSpPr>
          <p:cNvPr id="3" name="Group 6"/>
          <p:cNvGrpSpPr>
            <a:grpSpLocks/>
          </p:cNvGrpSpPr>
          <p:nvPr/>
        </p:nvGrpSpPr>
        <p:grpSpPr bwMode="auto">
          <a:xfrm>
            <a:off x="3292475" y="1781175"/>
            <a:ext cx="2749550" cy="647700"/>
            <a:chOff x="2074" y="1234"/>
            <a:chExt cx="1721" cy="408"/>
          </a:xfrm>
        </p:grpSpPr>
        <p:sp>
          <p:nvSpPr>
            <p:cNvPr id="50203" name="Rectangle 7"/>
            <p:cNvSpPr>
              <a:spLocks noChangeArrowheads="1"/>
            </p:cNvSpPr>
            <p:nvPr/>
          </p:nvSpPr>
          <p:spPr bwMode="auto">
            <a:xfrm>
              <a:off x="2074" y="1277"/>
              <a:ext cx="1721" cy="289"/>
            </a:xfrm>
            <a:prstGeom prst="rect">
              <a:avLst/>
            </a:prstGeom>
            <a:solidFill>
              <a:srgbClr val="A23C06"/>
            </a:solidFill>
            <a:ln w="25400" algn="ctr">
              <a:noFill/>
              <a:miter lim="800000"/>
              <a:headEnd/>
              <a:tailEnd/>
            </a:ln>
          </p:spPr>
          <p:txBody>
            <a:bodyPr tIns="91440" bIns="91440" anchor="ctr">
              <a:spAutoFit/>
            </a:bodyPr>
            <a:lstStyle/>
            <a:p>
              <a:endParaRPr lang="en-US"/>
            </a:p>
          </p:txBody>
        </p:sp>
        <p:sp>
          <p:nvSpPr>
            <p:cNvPr id="50204" name="Text Box 8"/>
            <p:cNvSpPr txBox="1">
              <a:spLocks noChangeArrowheads="1"/>
            </p:cNvSpPr>
            <p:nvPr/>
          </p:nvSpPr>
          <p:spPr bwMode="auto">
            <a:xfrm>
              <a:off x="2090" y="1234"/>
              <a:ext cx="1658" cy="408"/>
            </a:xfrm>
            <a:prstGeom prst="rect">
              <a:avLst/>
            </a:prstGeom>
            <a:noFill/>
            <a:ln w="25400" algn="ctr">
              <a:noFill/>
              <a:miter lim="800000"/>
              <a:headEnd/>
              <a:tailEnd/>
            </a:ln>
          </p:spPr>
          <p:txBody>
            <a:bodyPr tIns="91440" bIns="91440" anchor="ctr">
              <a:spAutoFit/>
            </a:bodyPr>
            <a:lstStyle/>
            <a:p>
              <a:pPr algn="ctr">
                <a:lnSpc>
                  <a:spcPct val="95000"/>
                </a:lnSpc>
                <a:spcBef>
                  <a:spcPct val="50000"/>
                </a:spcBef>
                <a:buClr>
                  <a:srgbClr val="ABA69F"/>
                </a:buClr>
              </a:pPr>
              <a:r>
                <a:rPr lang="en-US" sz="1600">
                  <a:solidFill>
                    <a:schemeClr val="bg1"/>
                  </a:solidFill>
                  <a:latin typeface="Futura Hv" pitchFamily="34" charset="0"/>
                </a:rPr>
                <a:t>Thermal Intermediate Assessment</a:t>
              </a:r>
            </a:p>
          </p:txBody>
        </p:sp>
      </p:grpSp>
      <p:sp>
        <p:nvSpPr>
          <p:cNvPr id="50181" name="Rectangle 9"/>
          <p:cNvSpPr>
            <a:spLocks noChangeArrowheads="1"/>
          </p:cNvSpPr>
          <p:nvPr/>
        </p:nvSpPr>
        <p:spPr bwMode="auto">
          <a:xfrm>
            <a:off x="3292475" y="3214688"/>
            <a:ext cx="2749550" cy="366712"/>
          </a:xfrm>
          <a:prstGeom prst="rect">
            <a:avLst/>
          </a:prstGeom>
          <a:solidFill>
            <a:srgbClr val="CBC9BD"/>
          </a:solidFill>
          <a:ln w="9525" algn="ctr">
            <a:noFill/>
            <a:miter lim="800000"/>
            <a:headEnd/>
            <a:tailEnd/>
          </a:ln>
        </p:spPr>
        <p:txBody>
          <a:bodyPr anchor="ctr">
            <a:spAutoFit/>
          </a:bodyPr>
          <a:lstStyle/>
          <a:p>
            <a:endParaRPr lang="en-US"/>
          </a:p>
        </p:txBody>
      </p:sp>
      <p:pic>
        <p:nvPicPr>
          <p:cNvPr id="50182" name="Picture 10" descr="hot-cold screen"/>
          <p:cNvPicPr>
            <a:picLocks noChangeAspect="1" noChangeArrowheads="1"/>
          </p:cNvPicPr>
          <p:nvPr/>
        </p:nvPicPr>
        <p:blipFill>
          <a:blip r:embed="rId4"/>
          <a:srcRect/>
          <a:stretch>
            <a:fillRect/>
          </a:stretch>
        </p:blipFill>
        <p:spPr bwMode="auto">
          <a:xfrm>
            <a:off x="3632200" y="2662238"/>
            <a:ext cx="2162175" cy="1492250"/>
          </a:xfrm>
          <a:prstGeom prst="rect">
            <a:avLst/>
          </a:prstGeom>
          <a:noFill/>
          <a:ln w="9525">
            <a:noFill/>
            <a:miter lim="800000"/>
            <a:headEnd/>
            <a:tailEnd/>
          </a:ln>
        </p:spPr>
      </p:pic>
      <p:sp>
        <p:nvSpPr>
          <p:cNvPr id="50183" name="Rectangle 11"/>
          <p:cNvSpPr>
            <a:spLocks noChangeArrowheads="1"/>
          </p:cNvSpPr>
          <p:nvPr/>
        </p:nvSpPr>
        <p:spPr bwMode="auto">
          <a:xfrm>
            <a:off x="3292475" y="4843463"/>
            <a:ext cx="2754313" cy="366712"/>
          </a:xfrm>
          <a:prstGeom prst="rect">
            <a:avLst/>
          </a:prstGeom>
          <a:solidFill>
            <a:srgbClr val="CBC9BD">
              <a:alpha val="50195"/>
            </a:srgbClr>
          </a:solidFill>
          <a:ln w="9525" algn="ctr">
            <a:noFill/>
            <a:miter lim="800000"/>
            <a:headEnd/>
            <a:tailEnd/>
          </a:ln>
        </p:spPr>
        <p:txBody>
          <a:bodyPr anchor="ctr">
            <a:spAutoFit/>
          </a:bodyPr>
          <a:lstStyle/>
          <a:p>
            <a:endParaRPr lang="en-US"/>
          </a:p>
        </p:txBody>
      </p:sp>
      <p:sp>
        <p:nvSpPr>
          <p:cNvPr id="50184" name="Text Box 12"/>
          <p:cNvSpPr txBox="1">
            <a:spLocks noChangeArrowheads="1"/>
          </p:cNvSpPr>
          <p:nvPr/>
        </p:nvSpPr>
        <p:spPr bwMode="auto">
          <a:xfrm>
            <a:off x="3306763" y="4124325"/>
            <a:ext cx="2657475" cy="1746250"/>
          </a:xfrm>
          <a:prstGeom prst="rect">
            <a:avLst/>
          </a:prstGeom>
          <a:noFill/>
          <a:ln w="25400" algn="ctr">
            <a:noFill/>
            <a:miter lim="800000"/>
            <a:headEnd/>
            <a:tailEnd/>
          </a:ln>
        </p:spPr>
        <p:txBody>
          <a:bodyPr tIns="91440" bIns="91440" anchor="ctr">
            <a:spAutoFit/>
          </a:bodyPr>
          <a:lstStyle/>
          <a:p>
            <a:pPr marL="174625" indent="-174625">
              <a:lnSpc>
                <a:spcPct val="90000"/>
              </a:lnSpc>
              <a:spcBef>
                <a:spcPct val="45000"/>
              </a:spcBef>
              <a:buClr>
                <a:srgbClr val="ABA69F"/>
              </a:buClr>
              <a:buFontTx/>
              <a:buChar char="•"/>
            </a:pPr>
            <a:r>
              <a:rPr lang="en-US" sz="1900"/>
              <a:t>Data gathering above floor modeling</a:t>
            </a:r>
          </a:p>
          <a:p>
            <a:pPr marL="174625" indent="-174625">
              <a:lnSpc>
                <a:spcPct val="90000"/>
              </a:lnSpc>
              <a:spcBef>
                <a:spcPct val="45000"/>
              </a:spcBef>
              <a:buClr>
                <a:srgbClr val="ABA69F"/>
              </a:buClr>
              <a:buFontTx/>
              <a:buChar char="•"/>
            </a:pPr>
            <a:r>
              <a:rPr lang="en-US" sz="1900"/>
              <a:t>Thermal modeling</a:t>
            </a:r>
          </a:p>
          <a:p>
            <a:pPr marL="174625" indent="-174625">
              <a:lnSpc>
                <a:spcPct val="90000"/>
              </a:lnSpc>
              <a:spcBef>
                <a:spcPct val="45000"/>
              </a:spcBef>
              <a:buClr>
                <a:srgbClr val="ABA69F"/>
              </a:buClr>
              <a:buFontTx/>
              <a:buChar char="•"/>
            </a:pPr>
            <a:r>
              <a:rPr lang="en-US" sz="1900"/>
              <a:t>Extensive report and recommendations</a:t>
            </a:r>
          </a:p>
        </p:txBody>
      </p:sp>
      <p:grpSp>
        <p:nvGrpSpPr>
          <p:cNvPr id="4" name="Group 13"/>
          <p:cNvGrpSpPr>
            <a:grpSpLocks/>
          </p:cNvGrpSpPr>
          <p:nvPr/>
        </p:nvGrpSpPr>
        <p:grpSpPr bwMode="auto">
          <a:xfrm>
            <a:off x="6096000" y="1781175"/>
            <a:ext cx="2789238" cy="647700"/>
            <a:chOff x="3840" y="1234"/>
            <a:chExt cx="1748" cy="408"/>
          </a:xfrm>
        </p:grpSpPr>
        <p:sp>
          <p:nvSpPr>
            <p:cNvPr id="50201" name="Rectangle 14"/>
            <p:cNvSpPr>
              <a:spLocks noChangeArrowheads="1"/>
            </p:cNvSpPr>
            <p:nvPr/>
          </p:nvSpPr>
          <p:spPr bwMode="auto">
            <a:xfrm>
              <a:off x="3840" y="1277"/>
              <a:ext cx="1748" cy="289"/>
            </a:xfrm>
            <a:prstGeom prst="rect">
              <a:avLst/>
            </a:prstGeom>
            <a:solidFill>
              <a:srgbClr val="004874"/>
            </a:solidFill>
            <a:ln w="25400" algn="ctr">
              <a:noFill/>
              <a:miter lim="800000"/>
              <a:headEnd/>
              <a:tailEnd/>
            </a:ln>
          </p:spPr>
          <p:txBody>
            <a:bodyPr tIns="91440" bIns="91440" anchor="ctr">
              <a:spAutoFit/>
            </a:bodyPr>
            <a:lstStyle/>
            <a:p>
              <a:endParaRPr lang="en-US"/>
            </a:p>
          </p:txBody>
        </p:sp>
        <p:sp>
          <p:nvSpPr>
            <p:cNvPr id="50202" name="Text Box 15"/>
            <p:cNvSpPr txBox="1">
              <a:spLocks noChangeArrowheads="1"/>
            </p:cNvSpPr>
            <p:nvPr/>
          </p:nvSpPr>
          <p:spPr bwMode="auto">
            <a:xfrm>
              <a:off x="3883" y="1234"/>
              <a:ext cx="1695" cy="408"/>
            </a:xfrm>
            <a:prstGeom prst="rect">
              <a:avLst/>
            </a:prstGeom>
            <a:noFill/>
            <a:ln w="25400" algn="ctr">
              <a:noFill/>
              <a:miter lim="800000"/>
              <a:headEnd/>
              <a:tailEnd/>
            </a:ln>
          </p:spPr>
          <p:txBody>
            <a:bodyPr tIns="91440" bIns="91440" anchor="ctr">
              <a:spAutoFit/>
            </a:bodyPr>
            <a:lstStyle/>
            <a:p>
              <a:pPr algn="ctr">
                <a:lnSpc>
                  <a:spcPct val="95000"/>
                </a:lnSpc>
                <a:spcBef>
                  <a:spcPct val="50000"/>
                </a:spcBef>
                <a:buClr>
                  <a:srgbClr val="ABA69F"/>
                </a:buClr>
              </a:pPr>
              <a:r>
                <a:rPr lang="en-US" sz="1600">
                  <a:solidFill>
                    <a:schemeClr val="bg1"/>
                  </a:solidFill>
                  <a:latin typeface="Futura Hv" pitchFamily="34" charset="0"/>
                </a:rPr>
                <a:t>Thermal Comprehensive Assessment</a:t>
              </a:r>
            </a:p>
          </p:txBody>
        </p:sp>
      </p:grpSp>
      <p:grpSp>
        <p:nvGrpSpPr>
          <p:cNvPr id="5" name="Group 17"/>
          <p:cNvGrpSpPr>
            <a:grpSpLocks/>
          </p:cNvGrpSpPr>
          <p:nvPr/>
        </p:nvGrpSpPr>
        <p:grpSpPr bwMode="auto">
          <a:xfrm>
            <a:off x="6088063" y="2640013"/>
            <a:ext cx="2801937" cy="3279775"/>
            <a:chOff x="3835" y="1775"/>
            <a:chExt cx="1765" cy="2066"/>
          </a:xfrm>
        </p:grpSpPr>
        <p:sp>
          <p:nvSpPr>
            <p:cNvPr id="50196" name="Rectangle 18"/>
            <p:cNvSpPr>
              <a:spLocks noChangeArrowheads="1"/>
            </p:cNvSpPr>
            <p:nvPr/>
          </p:nvSpPr>
          <p:spPr bwMode="auto">
            <a:xfrm>
              <a:off x="3840" y="2137"/>
              <a:ext cx="1757" cy="231"/>
            </a:xfrm>
            <a:prstGeom prst="rect">
              <a:avLst/>
            </a:prstGeom>
            <a:solidFill>
              <a:srgbClr val="CBC9BD"/>
            </a:solidFill>
            <a:ln w="9525" algn="ctr">
              <a:noFill/>
              <a:miter lim="800000"/>
              <a:headEnd/>
              <a:tailEnd/>
            </a:ln>
          </p:spPr>
          <p:txBody>
            <a:bodyPr anchor="ctr">
              <a:spAutoFit/>
            </a:bodyPr>
            <a:lstStyle/>
            <a:p>
              <a:endParaRPr lang="en-US"/>
            </a:p>
          </p:txBody>
        </p:sp>
        <p:grpSp>
          <p:nvGrpSpPr>
            <p:cNvPr id="50197" name="Group 19"/>
            <p:cNvGrpSpPr>
              <a:grpSpLocks/>
            </p:cNvGrpSpPr>
            <p:nvPr/>
          </p:nvGrpSpPr>
          <p:grpSpPr bwMode="auto">
            <a:xfrm>
              <a:off x="3835" y="2741"/>
              <a:ext cx="1765" cy="1100"/>
              <a:chOff x="3835" y="2741"/>
              <a:chExt cx="1765" cy="1100"/>
            </a:xfrm>
          </p:grpSpPr>
          <p:sp>
            <p:nvSpPr>
              <p:cNvPr id="50199" name="Rectangle 20"/>
              <p:cNvSpPr>
                <a:spLocks noChangeArrowheads="1"/>
              </p:cNvSpPr>
              <p:nvPr/>
            </p:nvSpPr>
            <p:spPr bwMode="auto">
              <a:xfrm>
                <a:off x="3840" y="3163"/>
                <a:ext cx="1757" cy="231"/>
              </a:xfrm>
              <a:prstGeom prst="rect">
                <a:avLst/>
              </a:prstGeom>
              <a:solidFill>
                <a:srgbClr val="CBC9BD">
                  <a:alpha val="50195"/>
                </a:srgbClr>
              </a:solidFill>
              <a:ln w="9525" algn="ctr">
                <a:noFill/>
                <a:miter lim="800000"/>
                <a:headEnd/>
                <a:tailEnd/>
              </a:ln>
            </p:spPr>
            <p:txBody>
              <a:bodyPr anchor="ctr">
                <a:spAutoFit/>
              </a:bodyPr>
              <a:lstStyle/>
              <a:p>
                <a:endParaRPr lang="en-US"/>
              </a:p>
            </p:txBody>
          </p:sp>
          <p:sp>
            <p:nvSpPr>
              <p:cNvPr id="50200" name="Text Box 21"/>
              <p:cNvSpPr txBox="1">
                <a:spLocks noChangeArrowheads="1"/>
              </p:cNvSpPr>
              <p:nvPr/>
            </p:nvSpPr>
            <p:spPr bwMode="auto">
              <a:xfrm>
                <a:off x="3835" y="2741"/>
                <a:ext cx="1765" cy="1100"/>
              </a:xfrm>
              <a:prstGeom prst="rect">
                <a:avLst/>
              </a:prstGeom>
              <a:noFill/>
              <a:ln w="25400" algn="ctr">
                <a:noFill/>
                <a:miter lim="800000"/>
                <a:headEnd/>
                <a:tailEnd/>
              </a:ln>
            </p:spPr>
            <p:txBody>
              <a:bodyPr tIns="91440" bIns="91440" anchor="ctr">
                <a:spAutoFit/>
              </a:bodyPr>
              <a:lstStyle/>
              <a:p>
                <a:pPr marL="174625" indent="-174625">
                  <a:lnSpc>
                    <a:spcPct val="90000"/>
                  </a:lnSpc>
                  <a:spcBef>
                    <a:spcPct val="45000"/>
                  </a:spcBef>
                  <a:buClr>
                    <a:srgbClr val="ABA69F"/>
                  </a:buClr>
                  <a:buFontTx/>
                  <a:buChar char="•"/>
                </a:pPr>
                <a:r>
                  <a:rPr lang="en-US" sz="1900"/>
                  <a:t>3D under- and above- floor modeling</a:t>
                </a:r>
              </a:p>
              <a:p>
                <a:pPr marL="174625" indent="-174625">
                  <a:lnSpc>
                    <a:spcPct val="90000"/>
                  </a:lnSpc>
                  <a:spcBef>
                    <a:spcPct val="45000"/>
                  </a:spcBef>
                  <a:buClr>
                    <a:srgbClr val="ABA69F"/>
                  </a:buClr>
                  <a:buFontTx/>
                  <a:buChar char="•"/>
                </a:pPr>
                <a:r>
                  <a:rPr lang="en-US" sz="1900"/>
                  <a:t>Thermal prediction</a:t>
                </a:r>
              </a:p>
              <a:p>
                <a:pPr marL="174625" indent="-174625">
                  <a:lnSpc>
                    <a:spcPct val="90000"/>
                  </a:lnSpc>
                  <a:spcBef>
                    <a:spcPct val="45000"/>
                  </a:spcBef>
                  <a:buClr>
                    <a:srgbClr val="ABA69F"/>
                  </a:buClr>
                  <a:buFontTx/>
                  <a:buChar char="•"/>
                </a:pPr>
                <a:r>
                  <a:rPr lang="en-US" sz="1900"/>
                  <a:t>Comprehensive report and recommendations</a:t>
                </a:r>
              </a:p>
            </p:txBody>
          </p:sp>
        </p:grpSp>
        <p:pic>
          <p:nvPicPr>
            <p:cNvPr id="50198" name="Picture 22" descr="3Dmodel on blk 2"/>
            <p:cNvPicPr>
              <a:picLocks noChangeAspect="1" noChangeArrowheads="1"/>
            </p:cNvPicPr>
            <p:nvPr/>
          </p:nvPicPr>
          <p:blipFill>
            <a:blip r:embed="rId5"/>
            <a:srcRect/>
            <a:stretch>
              <a:fillRect/>
            </a:stretch>
          </p:blipFill>
          <p:spPr bwMode="auto">
            <a:xfrm>
              <a:off x="4140" y="1775"/>
              <a:ext cx="1145" cy="973"/>
            </a:xfrm>
            <a:prstGeom prst="rect">
              <a:avLst/>
            </a:prstGeom>
            <a:noFill/>
            <a:ln w="9525">
              <a:noFill/>
              <a:miter lim="800000"/>
              <a:headEnd/>
              <a:tailEnd/>
            </a:ln>
          </p:spPr>
        </p:pic>
      </p:grpSp>
      <p:grpSp>
        <p:nvGrpSpPr>
          <p:cNvPr id="7" name="Group 23"/>
          <p:cNvGrpSpPr>
            <a:grpSpLocks/>
          </p:cNvGrpSpPr>
          <p:nvPr/>
        </p:nvGrpSpPr>
        <p:grpSpPr bwMode="auto">
          <a:xfrm>
            <a:off x="533400" y="2632075"/>
            <a:ext cx="2709863" cy="3027363"/>
            <a:chOff x="336" y="1770"/>
            <a:chExt cx="1707" cy="1907"/>
          </a:xfrm>
        </p:grpSpPr>
        <p:grpSp>
          <p:nvGrpSpPr>
            <p:cNvPr id="50192" name="Group 24"/>
            <p:cNvGrpSpPr>
              <a:grpSpLocks/>
            </p:cNvGrpSpPr>
            <p:nvPr/>
          </p:nvGrpSpPr>
          <p:grpSpPr bwMode="auto">
            <a:xfrm>
              <a:off x="336" y="2741"/>
              <a:ext cx="1707" cy="936"/>
              <a:chOff x="336" y="2741"/>
              <a:chExt cx="1707" cy="936"/>
            </a:xfrm>
          </p:grpSpPr>
          <p:sp>
            <p:nvSpPr>
              <p:cNvPr id="50194" name="Rectangle 25"/>
              <p:cNvSpPr>
                <a:spLocks noChangeArrowheads="1"/>
              </p:cNvSpPr>
              <p:nvPr/>
            </p:nvSpPr>
            <p:spPr bwMode="auto">
              <a:xfrm>
                <a:off x="336" y="3163"/>
                <a:ext cx="1707" cy="231"/>
              </a:xfrm>
              <a:prstGeom prst="rect">
                <a:avLst/>
              </a:prstGeom>
              <a:solidFill>
                <a:srgbClr val="CBC9BD">
                  <a:alpha val="50195"/>
                </a:srgbClr>
              </a:solidFill>
              <a:ln w="9525" algn="ctr">
                <a:noFill/>
                <a:miter lim="800000"/>
                <a:headEnd/>
                <a:tailEnd/>
              </a:ln>
            </p:spPr>
            <p:txBody>
              <a:bodyPr anchor="ctr">
                <a:spAutoFit/>
              </a:bodyPr>
              <a:lstStyle/>
              <a:p>
                <a:endParaRPr lang="en-US"/>
              </a:p>
            </p:txBody>
          </p:sp>
          <p:sp>
            <p:nvSpPr>
              <p:cNvPr id="50195" name="Text Box 26"/>
              <p:cNvSpPr txBox="1">
                <a:spLocks noChangeArrowheads="1"/>
              </p:cNvSpPr>
              <p:nvPr/>
            </p:nvSpPr>
            <p:spPr bwMode="auto">
              <a:xfrm>
                <a:off x="348" y="2741"/>
                <a:ext cx="1639" cy="936"/>
              </a:xfrm>
              <a:prstGeom prst="rect">
                <a:avLst/>
              </a:prstGeom>
              <a:noFill/>
              <a:ln w="25400" algn="ctr">
                <a:noFill/>
                <a:miter lim="800000"/>
                <a:headEnd/>
                <a:tailEnd/>
              </a:ln>
            </p:spPr>
            <p:txBody>
              <a:bodyPr tIns="91440" bIns="91440" anchor="ctr">
                <a:spAutoFit/>
              </a:bodyPr>
              <a:lstStyle/>
              <a:p>
                <a:pPr marL="174625" indent="-174625">
                  <a:lnSpc>
                    <a:spcPct val="90000"/>
                  </a:lnSpc>
                  <a:spcBef>
                    <a:spcPct val="45000"/>
                  </a:spcBef>
                  <a:buClr>
                    <a:srgbClr val="ABA69F"/>
                  </a:buClr>
                  <a:buFontTx/>
                  <a:buChar char="•"/>
                </a:pPr>
                <a:r>
                  <a:rPr lang="en-US" sz="1900"/>
                  <a:t>Visual inspection</a:t>
                </a:r>
              </a:p>
              <a:p>
                <a:pPr marL="174625" indent="-174625">
                  <a:lnSpc>
                    <a:spcPct val="90000"/>
                  </a:lnSpc>
                  <a:spcBef>
                    <a:spcPct val="45000"/>
                  </a:spcBef>
                  <a:buClr>
                    <a:srgbClr val="ABA69F"/>
                  </a:buClr>
                  <a:buFontTx/>
                  <a:buChar char="•"/>
                </a:pPr>
                <a:r>
                  <a:rPr lang="en-US" sz="1900"/>
                  <a:t>Data measurements</a:t>
                </a:r>
              </a:p>
              <a:p>
                <a:pPr marL="174625" indent="-174625">
                  <a:lnSpc>
                    <a:spcPct val="90000"/>
                  </a:lnSpc>
                  <a:spcBef>
                    <a:spcPct val="45000"/>
                  </a:spcBef>
                  <a:buClr>
                    <a:srgbClr val="ABA69F"/>
                  </a:buClr>
                  <a:buFontTx/>
                  <a:buChar char="•"/>
                </a:pPr>
                <a:r>
                  <a:rPr lang="en-US" sz="1900"/>
                  <a:t>Basic report and recommendations</a:t>
                </a:r>
              </a:p>
            </p:txBody>
          </p:sp>
        </p:grpSp>
        <p:pic>
          <p:nvPicPr>
            <p:cNvPr id="50193" name="Picture 27" descr="Report-file-pen_pg13"/>
            <p:cNvPicPr>
              <a:picLocks noChangeAspect="1" noChangeArrowheads="1"/>
            </p:cNvPicPr>
            <p:nvPr/>
          </p:nvPicPr>
          <p:blipFill>
            <a:blip r:embed="rId6"/>
            <a:srcRect/>
            <a:stretch>
              <a:fillRect/>
            </a:stretch>
          </p:blipFill>
          <p:spPr bwMode="auto">
            <a:xfrm>
              <a:off x="336" y="1770"/>
              <a:ext cx="1707" cy="967"/>
            </a:xfrm>
            <a:prstGeom prst="rect">
              <a:avLst/>
            </a:prstGeom>
            <a:noFill/>
            <a:ln w="9525">
              <a:noFill/>
              <a:miter lim="800000"/>
              <a:headEnd/>
              <a:tailEnd/>
            </a:ln>
          </p:spPr>
        </p:pic>
      </p:grpSp>
    </p:spTree>
    <p:custDataLst>
      <p:tags r:id="rId1"/>
    </p:custData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1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Electrical-UNIT_7717"/>
          <p:cNvPicPr>
            <a:picLocks noChangeAspect="1" noChangeArrowheads="1"/>
          </p:cNvPicPr>
          <p:nvPr/>
        </p:nvPicPr>
        <p:blipFill>
          <a:blip r:embed="rId4"/>
          <a:srcRect r="-1244"/>
          <a:stretch>
            <a:fillRect/>
          </a:stretch>
        </p:blipFill>
        <p:spPr bwMode="auto">
          <a:xfrm>
            <a:off x="457200" y="3600450"/>
            <a:ext cx="3144838" cy="1301750"/>
          </a:xfrm>
          <a:prstGeom prst="rect">
            <a:avLst/>
          </a:prstGeom>
          <a:noFill/>
          <a:ln w="9525">
            <a:noFill/>
            <a:miter lim="800000"/>
            <a:headEnd/>
            <a:tailEnd/>
          </a:ln>
        </p:spPr>
      </p:pic>
      <p:pic>
        <p:nvPicPr>
          <p:cNvPr id="56323" name="Picture 3" descr="Floor-extension-Master_600px-cropped"/>
          <p:cNvPicPr>
            <a:picLocks noChangeAspect="1" noChangeArrowheads="1"/>
          </p:cNvPicPr>
          <p:nvPr/>
        </p:nvPicPr>
        <p:blipFill>
          <a:blip r:embed="rId5"/>
          <a:srcRect/>
          <a:stretch>
            <a:fillRect/>
          </a:stretch>
        </p:blipFill>
        <p:spPr bwMode="auto">
          <a:xfrm rot="-130092">
            <a:off x="1322388" y="4962525"/>
            <a:ext cx="2798762" cy="1257300"/>
          </a:xfrm>
          <a:prstGeom prst="rect">
            <a:avLst/>
          </a:prstGeom>
          <a:noFill/>
          <a:ln w="9525">
            <a:noFill/>
            <a:miter lim="800000"/>
            <a:headEnd/>
            <a:tailEnd/>
          </a:ln>
        </p:spPr>
      </p:pic>
      <p:sp>
        <p:nvSpPr>
          <p:cNvPr id="56324" name="Rectangle 4"/>
          <p:cNvSpPr>
            <a:spLocks noGrp="1" noChangeArrowheads="1"/>
          </p:cNvSpPr>
          <p:nvPr>
            <p:ph type="title"/>
          </p:nvPr>
        </p:nvSpPr>
        <p:spPr>
          <a:xfrm>
            <a:off x="398463" y="0"/>
            <a:ext cx="8345487" cy="922338"/>
          </a:xfrm>
        </p:spPr>
        <p:txBody>
          <a:bodyPr/>
          <a:lstStyle/>
          <a:p>
            <a:r>
              <a:rPr lang="en-US" smtClean="0"/>
              <a:t>Squeezing cost out of the energy envelope</a:t>
            </a:r>
          </a:p>
        </p:txBody>
      </p:sp>
      <p:pic>
        <p:nvPicPr>
          <p:cNvPr id="56325" name="Picture 5" descr="Bob-wChillers_MASTER_7706"/>
          <p:cNvPicPr>
            <a:picLocks noChangeAspect="1" noChangeArrowheads="1"/>
          </p:cNvPicPr>
          <p:nvPr/>
        </p:nvPicPr>
        <p:blipFill>
          <a:blip r:embed="rId6"/>
          <a:srcRect/>
          <a:stretch>
            <a:fillRect/>
          </a:stretch>
        </p:blipFill>
        <p:spPr bwMode="auto">
          <a:xfrm>
            <a:off x="436563" y="1758950"/>
            <a:ext cx="3048000" cy="1978025"/>
          </a:xfrm>
          <a:prstGeom prst="rect">
            <a:avLst/>
          </a:prstGeom>
          <a:noFill/>
          <a:ln w="9525">
            <a:noFill/>
            <a:miter lim="800000"/>
            <a:headEnd/>
            <a:tailEnd/>
          </a:ln>
        </p:spPr>
      </p:pic>
      <p:pic>
        <p:nvPicPr>
          <p:cNvPr id="56326" name="Picture 6" descr="CRAC7_edited_7688_1000px"/>
          <p:cNvPicPr>
            <a:picLocks noChangeAspect="1" noChangeArrowheads="1"/>
          </p:cNvPicPr>
          <p:nvPr/>
        </p:nvPicPr>
        <p:blipFill>
          <a:blip r:embed="rId7"/>
          <a:srcRect/>
          <a:stretch>
            <a:fillRect/>
          </a:stretch>
        </p:blipFill>
        <p:spPr bwMode="auto">
          <a:xfrm>
            <a:off x="1849438" y="3768725"/>
            <a:ext cx="1958975" cy="2165350"/>
          </a:xfrm>
          <a:prstGeom prst="rect">
            <a:avLst/>
          </a:prstGeom>
          <a:noFill/>
          <a:ln w="9525">
            <a:noFill/>
            <a:miter lim="800000"/>
            <a:headEnd/>
            <a:tailEnd/>
          </a:ln>
        </p:spPr>
      </p:pic>
      <p:sp>
        <p:nvSpPr>
          <p:cNvPr id="56327" name="Text Box 7"/>
          <p:cNvSpPr txBox="1">
            <a:spLocks noChangeArrowheads="1"/>
          </p:cNvSpPr>
          <p:nvPr/>
        </p:nvSpPr>
        <p:spPr bwMode="auto">
          <a:xfrm>
            <a:off x="446088" y="6142038"/>
            <a:ext cx="4805362" cy="396875"/>
          </a:xfrm>
          <a:prstGeom prst="rect">
            <a:avLst/>
          </a:prstGeom>
          <a:noFill/>
          <a:ln w="19050" algn="ctr">
            <a:noFill/>
            <a:miter lim="800000"/>
            <a:headEnd/>
            <a:tailEnd/>
          </a:ln>
        </p:spPr>
        <p:txBody>
          <a:bodyPr>
            <a:spAutoFit/>
          </a:bodyPr>
          <a:lstStyle/>
          <a:p>
            <a:pPr>
              <a:spcBef>
                <a:spcPct val="50000"/>
              </a:spcBef>
            </a:pPr>
            <a:r>
              <a:rPr lang="en-US" sz="1000"/>
              <a:t>Assuming a 60% savings consolidating servers, 45% savings consolidating storage and 45% remaining cooling savings from Thermal Zone Mapping &amp; DSC together.</a:t>
            </a:r>
          </a:p>
        </p:txBody>
      </p:sp>
      <p:pic>
        <p:nvPicPr>
          <p:cNvPr id="56328" name="Picture 8"/>
          <p:cNvPicPr>
            <a:picLocks noChangeAspect="1" noChangeArrowheads="1"/>
          </p:cNvPicPr>
          <p:nvPr/>
        </p:nvPicPr>
        <p:blipFill>
          <a:blip r:embed="rId8"/>
          <a:srcRect/>
          <a:stretch>
            <a:fillRect/>
          </a:stretch>
        </p:blipFill>
        <p:spPr bwMode="auto">
          <a:xfrm>
            <a:off x="7054850" y="1773238"/>
            <a:ext cx="1847850" cy="4321175"/>
          </a:xfrm>
          <a:prstGeom prst="rect">
            <a:avLst/>
          </a:prstGeom>
          <a:noFill/>
          <a:ln w="19050" algn="ctr">
            <a:noFill/>
            <a:miter lim="800000"/>
            <a:headEnd/>
            <a:tailEnd/>
          </a:ln>
        </p:spPr>
      </p:pic>
      <p:sp>
        <p:nvSpPr>
          <p:cNvPr id="56329" name="Rectangle 9"/>
          <p:cNvSpPr>
            <a:spLocks noChangeArrowheads="1"/>
          </p:cNvSpPr>
          <p:nvPr/>
        </p:nvSpPr>
        <p:spPr bwMode="auto">
          <a:xfrm>
            <a:off x="457200" y="1211263"/>
            <a:ext cx="4471988" cy="519112"/>
          </a:xfrm>
          <a:prstGeom prst="rect">
            <a:avLst/>
          </a:prstGeom>
          <a:noFill/>
          <a:ln w="19050" algn="ctr">
            <a:noFill/>
            <a:miter lim="800000"/>
            <a:headEnd/>
            <a:tailEnd/>
          </a:ln>
        </p:spPr>
        <p:txBody>
          <a:bodyPr wrap="none">
            <a:spAutoFit/>
          </a:bodyPr>
          <a:lstStyle/>
          <a:p>
            <a:pPr>
              <a:spcBef>
                <a:spcPct val="50000"/>
              </a:spcBef>
            </a:pPr>
            <a:r>
              <a:rPr lang="en-US" sz="2400">
                <a:solidFill>
                  <a:srgbClr val="7B7B79"/>
                </a:solidFill>
                <a:latin typeface="Futura Hv" pitchFamily="34" charset="0"/>
                <a:cs typeface="Arial" charset="0"/>
              </a:rPr>
              <a:t>Optimizing from </a:t>
            </a:r>
            <a:r>
              <a:rPr lang="en-US" sz="2800">
                <a:solidFill>
                  <a:srgbClr val="7B7B79"/>
                </a:solidFill>
                <a:latin typeface="Futura Hv" pitchFamily="34" charset="0"/>
                <a:cs typeface="Arial" charset="0"/>
              </a:rPr>
              <a:t>chip to chiller</a:t>
            </a:r>
          </a:p>
        </p:txBody>
      </p:sp>
      <p:grpSp>
        <p:nvGrpSpPr>
          <p:cNvPr id="56330" name="Group 10"/>
          <p:cNvGrpSpPr>
            <a:grpSpLocks/>
          </p:cNvGrpSpPr>
          <p:nvPr/>
        </p:nvGrpSpPr>
        <p:grpSpPr bwMode="auto">
          <a:xfrm>
            <a:off x="4908550" y="1882775"/>
            <a:ext cx="1733550" cy="1727200"/>
            <a:chOff x="2912" y="1242"/>
            <a:chExt cx="1092" cy="1088"/>
          </a:xfrm>
        </p:grpSpPr>
        <p:sp>
          <p:nvSpPr>
            <p:cNvPr id="56353" name="Freeform 11"/>
            <p:cNvSpPr>
              <a:spLocks/>
            </p:cNvSpPr>
            <p:nvPr/>
          </p:nvSpPr>
          <p:spPr bwMode="auto">
            <a:xfrm>
              <a:off x="2929" y="1369"/>
              <a:ext cx="1075" cy="961"/>
            </a:xfrm>
            <a:custGeom>
              <a:avLst/>
              <a:gdLst>
                <a:gd name="T0" fmla="*/ 0 w 328"/>
                <a:gd name="T1" fmla="*/ 167 h 293"/>
                <a:gd name="T2" fmla="*/ 162 w 328"/>
                <a:gd name="T3" fmla="*/ 292 h 293"/>
                <a:gd name="T4" fmla="*/ 328 w 328"/>
                <a:gd name="T5" fmla="*/ 127 h 293"/>
                <a:gd name="T6" fmla="*/ 268 w 328"/>
                <a:gd name="T7" fmla="*/ 0 h 293"/>
                <a:gd name="T8" fmla="*/ 162 w 328"/>
                <a:gd name="T9" fmla="*/ 127 h 293"/>
                <a:gd name="T10" fmla="*/ 0 w 328"/>
                <a:gd name="T11" fmla="*/ 167 h 293"/>
                <a:gd name="T12" fmla="*/ 0 60000 65536"/>
                <a:gd name="T13" fmla="*/ 0 60000 65536"/>
                <a:gd name="T14" fmla="*/ 0 60000 65536"/>
                <a:gd name="T15" fmla="*/ 0 60000 65536"/>
                <a:gd name="T16" fmla="*/ 0 60000 65536"/>
                <a:gd name="T17" fmla="*/ 0 60000 65536"/>
                <a:gd name="T18" fmla="*/ 0 w 328"/>
                <a:gd name="T19" fmla="*/ 0 h 293"/>
                <a:gd name="T20" fmla="*/ 328 w 328"/>
                <a:gd name="T21" fmla="*/ 293 h 293"/>
              </a:gdLst>
              <a:ahLst/>
              <a:cxnLst>
                <a:cxn ang="T12">
                  <a:pos x="T0" y="T1"/>
                </a:cxn>
                <a:cxn ang="T13">
                  <a:pos x="T2" y="T3"/>
                </a:cxn>
                <a:cxn ang="T14">
                  <a:pos x="T4" y="T5"/>
                </a:cxn>
                <a:cxn ang="T15">
                  <a:pos x="T6" y="T7"/>
                </a:cxn>
                <a:cxn ang="T16">
                  <a:pos x="T8" y="T9"/>
                </a:cxn>
                <a:cxn ang="T17">
                  <a:pos x="T10" y="T11"/>
                </a:cxn>
              </a:cxnLst>
              <a:rect l="T18" t="T19" r="T20" b="T21"/>
              <a:pathLst>
                <a:path w="328" h="293">
                  <a:moveTo>
                    <a:pt x="0" y="167"/>
                  </a:moveTo>
                  <a:cubicBezTo>
                    <a:pt x="19" y="241"/>
                    <a:pt x="85" y="292"/>
                    <a:pt x="162" y="292"/>
                  </a:cubicBezTo>
                  <a:cubicBezTo>
                    <a:pt x="253" y="293"/>
                    <a:pt x="328" y="218"/>
                    <a:pt x="328" y="127"/>
                  </a:cubicBezTo>
                  <a:cubicBezTo>
                    <a:pt x="328" y="78"/>
                    <a:pt x="306" y="31"/>
                    <a:pt x="268" y="0"/>
                  </a:cubicBezTo>
                  <a:lnTo>
                    <a:pt x="162" y="127"/>
                  </a:lnTo>
                  <a:lnTo>
                    <a:pt x="0" y="167"/>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56354" name="Freeform 12"/>
            <p:cNvSpPr>
              <a:spLocks/>
            </p:cNvSpPr>
            <p:nvPr/>
          </p:nvSpPr>
          <p:spPr bwMode="auto">
            <a:xfrm>
              <a:off x="2912" y="1242"/>
              <a:ext cx="748" cy="675"/>
            </a:xfrm>
            <a:custGeom>
              <a:avLst/>
              <a:gdLst>
                <a:gd name="T0" fmla="*/ 228 w 228"/>
                <a:gd name="T1" fmla="*/ 12 h 206"/>
                <a:gd name="T2" fmla="*/ 167 w 228"/>
                <a:gd name="T3" fmla="*/ 0 h 206"/>
                <a:gd name="T4" fmla="*/ 1 w 228"/>
                <a:gd name="T5" fmla="*/ 166 h 206"/>
                <a:gd name="T6" fmla="*/ 5 w 228"/>
                <a:gd name="T7" fmla="*/ 206 h 206"/>
                <a:gd name="T8" fmla="*/ 167 w 228"/>
                <a:gd name="T9" fmla="*/ 166 h 206"/>
                <a:gd name="T10" fmla="*/ 228 w 228"/>
                <a:gd name="T11" fmla="*/ 12 h 206"/>
                <a:gd name="T12" fmla="*/ 0 60000 65536"/>
                <a:gd name="T13" fmla="*/ 0 60000 65536"/>
                <a:gd name="T14" fmla="*/ 0 60000 65536"/>
                <a:gd name="T15" fmla="*/ 0 60000 65536"/>
                <a:gd name="T16" fmla="*/ 0 60000 65536"/>
                <a:gd name="T17" fmla="*/ 0 60000 65536"/>
                <a:gd name="T18" fmla="*/ 0 w 228"/>
                <a:gd name="T19" fmla="*/ 0 h 206"/>
                <a:gd name="T20" fmla="*/ 228 w 228"/>
                <a:gd name="T21" fmla="*/ 206 h 206"/>
              </a:gdLst>
              <a:ahLst/>
              <a:cxnLst>
                <a:cxn ang="T12">
                  <a:pos x="T0" y="T1"/>
                </a:cxn>
                <a:cxn ang="T13">
                  <a:pos x="T2" y="T3"/>
                </a:cxn>
                <a:cxn ang="T14">
                  <a:pos x="T4" y="T5"/>
                </a:cxn>
                <a:cxn ang="T15">
                  <a:pos x="T6" y="T7"/>
                </a:cxn>
                <a:cxn ang="T16">
                  <a:pos x="T8" y="T9"/>
                </a:cxn>
                <a:cxn ang="T17">
                  <a:pos x="T10" y="T11"/>
                </a:cxn>
              </a:cxnLst>
              <a:rect l="T18" t="T19" r="T20" b="T21"/>
              <a:pathLst>
                <a:path w="228" h="206">
                  <a:moveTo>
                    <a:pt x="228" y="12"/>
                  </a:moveTo>
                  <a:cubicBezTo>
                    <a:pt x="209" y="4"/>
                    <a:pt x="188" y="0"/>
                    <a:pt x="167" y="0"/>
                  </a:cubicBezTo>
                  <a:cubicBezTo>
                    <a:pt x="75" y="0"/>
                    <a:pt x="1" y="74"/>
                    <a:pt x="1" y="166"/>
                  </a:cubicBezTo>
                  <a:cubicBezTo>
                    <a:pt x="0" y="179"/>
                    <a:pt x="2" y="192"/>
                    <a:pt x="5" y="206"/>
                  </a:cubicBezTo>
                  <a:lnTo>
                    <a:pt x="167" y="166"/>
                  </a:lnTo>
                  <a:lnTo>
                    <a:pt x="228" y="12"/>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56355" name="Freeform 13"/>
            <p:cNvSpPr>
              <a:spLocks/>
            </p:cNvSpPr>
            <p:nvPr/>
          </p:nvSpPr>
          <p:spPr bwMode="auto">
            <a:xfrm>
              <a:off x="3460" y="1281"/>
              <a:ext cx="347" cy="505"/>
            </a:xfrm>
            <a:custGeom>
              <a:avLst/>
              <a:gdLst>
                <a:gd name="T0" fmla="*/ 106 w 106"/>
                <a:gd name="T1" fmla="*/ 27 h 154"/>
                <a:gd name="T2" fmla="*/ 61 w 106"/>
                <a:gd name="T3" fmla="*/ 0 h 154"/>
                <a:gd name="T4" fmla="*/ 0 w 106"/>
                <a:gd name="T5" fmla="*/ 154 h 154"/>
                <a:gd name="T6" fmla="*/ 106 w 106"/>
                <a:gd name="T7" fmla="*/ 27 h 154"/>
                <a:gd name="T8" fmla="*/ 0 60000 65536"/>
                <a:gd name="T9" fmla="*/ 0 60000 65536"/>
                <a:gd name="T10" fmla="*/ 0 60000 65536"/>
                <a:gd name="T11" fmla="*/ 0 60000 65536"/>
                <a:gd name="T12" fmla="*/ 0 w 106"/>
                <a:gd name="T13" fmla="*/ 0 h 154"/>
                <a:gd name="T14" fmla="*/ 106 w 106"/>
                <a:gd name="T15" fmla="*/ 154 h 154"/>
              </a:gdLst>
              <a:ahLst/>
              <a:cxnLst>
                <a:cxn ang="T8">
                  <a:pos x="T0" y="T1"/>
                </a:cxn>
                <a:cxn ang="T9">
                  <a:pos x="T2" y="T3"/>
                </a:cxn>
                <a:cxn ang="T10">
                  <a:pos x="T4" y="T5"/>
                </a:cxn>
                <a:cxn ang="T11">
                  <a:pos x="T6" y="T7"/>
                </a:cxn>
              </a:cxnLst>
              <a:rect l="T12" t="T13" r="T14" b="T15"/>
              <a:pathLst>
                <a:path w="106" h="154">
                  <a:moveTo>
                    <a:pt x="106" y="27"/>
                  </a:moveTo>
                  <a:cubicBezTo>
                    <a:pt x="93" y="15"/>
                    <a:pt x="78" y="6"/>
                    <a:pt x="61" y="0"/>
                  </a:cubicBezTo>
                  <a:lnTo>
                    <a:pt x="0" y="154"/>
                  </a:lnTo>
                  <a:lnTo>
                    <a:pt x="106" y="27"/>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56331" name="Text Box 14"/>
          <p:cNvSpPr txBox="1">
            <a:spLocks noChangeArrowheads="1"/>
          </p:cNvSpPr>
          <p:nvPr/>
        </p:nvSpPr>
        <p:spPr bwMode="auto">
          <a:xfrm>
            <a:off x="4743450" y="3630613"/>
            <a:ext cx="1158875" cy="587375"/>
          </a:xfrm>
          <a:prstGeom prst="rect">
            <a:avLst/>
          </a:prstGeom>
          <a:noFill/>
          <a:ln w="19050" algn="ctr">
            <a:noFill/>
            <a:miter lim="800000"/>
            <a:headEnd/>
            <a:tailEnd/>
          </a:ln>
        </p:spPr>
        <p:txBody>
          <a:bodyPr>
            <a:spAutoFit/>
          </a:bodyPr>
          <a:lstStyle/>
          <a:p>
            <a:pPr>
              <a:lnSpc>
                <a:spcPct val="90000"/>
              </a:lnSpc>
            </a:pPr>
            <a:r>
              <a:rPr lang="en-US" sz="1200">
                <a:latin typeface="Futura Hv" pitchFamily="34" charset="0"/>
              </a:rPr>
              <a:t>Storage &amp; Server Consolidation</a:t>
            </a:r>
          </a:p>
        </p:txBody>
      </p:sp>
      <p:sp>
        <p:nvSpPr>
          <p:cNvPr id="56332" name="Text Box 15"/>
          <p:cNvSpPr txBox="1">
            <a:spLocks noChangeArrowheads="1"/>
          </p:cNvSpPr>
          <p:nvPr/>
        </p:nvSpPr>
        <p:spPr bwMode="auto">
          <a:xfrm>
            <a:off x="5099050" y="1524000"/>
            <a:ext cx="1333500" cy="457200"/>
          </a:xfrm>
          <a:prstGeom prst="rect">
            <a:avLst/>
          </a:prstGeom>
          <a:noFill/>
          <a:ln w="19050" algn="ctr">
            <a:noFill/>
            <a:miter lim="800000"/>
            <a:headEnd/>
            <a:tailEnd/>
          </a:ln>
        </p:spPr>
        <p:txBody>
          <a:bodyPr wrap="none">
            <a:spAutoFit/>
          </a:bodyPr>
          <a:lstStyle/>
          <a:p>
            <a:pPr algn="ctr">
              <a:spcBef>
                <a:spcPct val="50000"/>
              </a:spcBef>
            </a:pPr>
            <a:r>
              <a:rPr lang="en-US" sz="2400">
                <a:solidFill>
                  <a:schemeClr val="accent1"/>
                </a:solidFill>
                <a:latin typeface="Futura Hv" pitchFamily="34" charset="0"/>
              </a:rPr>
              <a:t>10 mWh</a:t>
            </a:r>
          </a:p>
        </p:txBody>
      </p:sp>
      <p:sp>
        <p:nvSpPr>
          <p:cNvPr id="56333" name="Text Box 16"/>
          <p:cNvSpPr txBox="1">
            <a:spLocks noChangeArrowheads="1"/>
          </p:cNvSpPr>
          <p:nvPr/>
        </p:nvSpPr>
        <p:spPr bwMode="auto">
          <a:xfrm>
            <a:off x="5151438" y="5776913"/>
            <a:ext cx="1422400" cy="457200"/>
          </a:xfrm>
          <a:prstGeom prst="rect">
            <a:avLst/>
          </a:prstGeom>
          <a:noFill/>
          <a:ln w="19050" algn="ctr">
            <a:noFill/>
            <a:miter lim="800000"/>
            <a:headEnd/>
            <a:tailEnd/>
          </a:ln>
        </p:spPr>
        <p:txBody>
          <a:bodyPr wrap="none">
            <a:spAutoFit/>
          </a:bodyPr>
          <a:lstStyle/>
          <a:p>
            <a:pPr algn="ctr">
              <a:spcBef>
                <a:spcPct val="50000"/>
              </a:spcBef>
            </a:pPr>
            <a:r>
              <a:rPr lang="en-US" sz="2400">
                <a:solidFill>
                  <a:schemeClr val="accent1"/>
                </a:solidFill>
                <a:latin typeface="Futura Hv" pitchFamily="34" charset="0"/>
              </a:rPr>
              <a:t>3.3 mWh</a:t>
            </a:r>
          </a:p>
        </p:txBody>
      </p:sp>
      <p:sp>
        <p:nvSpPr>
          <p:cNvPr id="56334" name="Text Box 17"/>
          <p:cNvSpPr txBox="1">
            <a:spLocks noChangeArrowheads="1"/>
          </p:cNvSpPr>
          <p:nvPr/>
        </p:nvSpPr>
        <p:spPr bwMode="auto">
          <a:xfrm>
            <a:off x="6049963" y="3465513"/>
            <a:ext cx="915987" cy="752475"/>
          </a:xfrm>
          <a:prstGeom prst="rect">
            <a:avLst/>
          </a:prstGeom>
          <a:noFill/>
          <a:ln w="19050" algn="ctr">
            <a:noFill/>
            <a:miter lim="800000"/>
            <a:headEnd/>
            <a:tailEnd/>
          </a:ln>
        </p:spPr>
        <p:txBody>
          <a:bodyPr>
            <a:spAutoFit/>
          </a:bodyPr>
          <a:lstStyle/>
          <a:p>
            <a:pPr algn="r">
              <a:lnSpc>
                <a:spcPct val="90000"/>
              </a:lnSpc>
            </a:pPr>
            <a:r>
              <a:rPr lang="en-US" sz="1200">
                <a:latin typeface="Futura Hv" pitchFamily="34" charset="0"/>
              </a:rPr>
              <a:t>Dynamic Smart Cooling</a:t>
            </a:r>
            <a:br>
              <a:rPr lang="en-US" sz="1200">
                <a:latin typeface="Futura Hv" pitchFamily="34" charset="0"/>
              </a:rPr>
            </a:br>
            <a:r>
              <a:rPr lang="en-US" sz="1200">
                <a:latin typeface="Futura Hv" pitchFamily="34" charset="0"/>
              </a:rPr>
              <a:t>&amp; Services</a:t>
            </a:r>
          </a:p>
        </p:txBody>
      </p:sp>
      <p:sp>
        <p:nvSpPr>
          <p:cNvPr id="56335" name="Text Box 18"/>
          <p:cNvSpPr txBox="1">
            <a:spLocks noChangeArrowheads="1"/>
          </p:cNvSpPr>
          <p:nvPr/>
        </p:nvSpPr>
        <p:spPr bwMode="auto">
          <a:xfrm>
            <a:off x="5106988" y="5065713"/>
            <a:ext cx="1393825" cy="609600"/>
          </a:xfrm>
          <a:prstGeom prst="rect">
            <a:avLst/>
          </a:prstGeom>
          <a:noFill/>
          <a:ln w="19050" algn="ctr">
            <a:noFill/>
            <a:miter lim="800000"/>
            <a:headEnd/>
            <a:tailEnd/>
          </a:ln>
        </p:spPr>
        <p:txBody>
          <a:bodyPr>
            <a:spAutoFit/>
          </a:bodyPr>
          <a:lstStyle/>
          <a:p>
            <a:pPr>
              <a:lnSpc>
                <a:spcPct val="85000"/>
              </a:lnSpc>
              <a:tabLst>
                <a:tab pos="284163" algn="l"/>
              </a:tabLst>
            </a:pPr>
            <a:r>
              <a:rPr lang="en-US" sz="2000">
                <a:solidFill>
                  <a:schemeClr val="bg1"/>
                </a:solidFill>
                <a:latin typeface="Futura Hv" pitchFamily="34" charset="0"/>
              </a:rPr>
              <a:t> 33% </a:t>
            </a:r>
            <a:br>
              <a:rPr lang="en-US" sz="2000">
                <a:solidFill>
                  <a:schemeClr val="bg1"/>
                </a:solidFill>
                <a:latin typeface="Futura Hv" pitchFamily="34" charset="0"/>
              </a:rPr>
            </a:br>
            <a:r>
              <a:rPr lang="en-US" sz="2000">
                <a:solidFill>
                  <a:schemeClr val="bg1"/>
                </a:solidFill>
                <a:latin typeface="Futura Hv" pitchFamily="34" charset="0"/>
              </a:rPr>
              <a:t>	Savings</a:t>
            </a:r>
          </a:p>
        </p:txBody>
      </p:sp>
      <p:sp>
        <p:nvSpPr>
          <p:cNvPr id="56336" name="Text Box 19"/>
          <p:cNvSpPr txBox="1">
            <a:spLocks noChangeArrowheads="1"/>
          </p:cNvSpPr>
          <p:nvPr/>
        </p:nvSpPr>
        <p:spPr bwMode="auto">
          <a:xfrm>
            <a:off x="5006975" y="2519363"/>
            <a:ext cx="693738" cy="228600"/>
          </a:xfrm>
          <a:prstGeom prst="rect">
            <a:avLst/>
          </a:prstGeom>
          <a:solidFill>
            <a:schemeClr val="bg2">
              <a:alpha val="50195"/>
            </a:schemeClr>
          </a:solidFill>
          <a:ln w="19050" algn="ctr">
            <a:noFill/>
            <a:miter lim="800000"/>
            <a:headEnd/>
            <a:tailEnd/>
          </a:ln>
        </p:spPr>
        <p:txBody>
          <a:bodyPr lIns="0" tIns="0" rIns="0" bIns="0">
            <a:spAutoFit/>
          </a:bodyPr>
          <a:lstStyle/>
          <a:p>
            <a:pPr>
              <a:spcBef>
                <a:spcPct val="50000"/>
              </a:spcBef>
            </a:pPr>
            <a:r>
              <a:rPr lang="en-US" sz="1500">
                <a:latin typeface="Futura Hv" pitchFamily="34" charset="0"/>
              </a:rPr>
              <a:t>35 kWh</a:t>
            </a:r>
          </a:p>
        </p:txBody>
      </p:sp>
      <p:sp>
        <p:nvSpPr>
          <p:cNvPr id="56337" name="Text Box 20"/>
          <p:cNvSpPr txBox="1">
            <a:spLocks noChangeArrowheads="1"/>
          </p:cNvSpPr>
          <p:nvPr/>
        </p:nvSpPr>
        <p:spPr bwMode="auto">
          <a:xfrm>
            <a:off x="5868988" y="2733675"/>
            <a:ext cx="693737" cy="228600"/>
          </a:xfrm>
          <a:prstGeom prst="rect">
            <a:avLst/>
          </a:prstGeom>
          <a:solidFill>
            <a:schemeClr val="bg2">
              <a:alpha val="50195"/>
            </a:schemeClr>
          </a:solidFill>
          <a:ln w="19050" algn="ctr">
            <a:noFill/>
            <a:miter lim="800000"/>
            <a:headEnd/>
            <a:tailEnd/>
          </a:ln>
        </p:spPr>
        <p:txBody>
          <a:bodyPr lIns="0" tIns="0" rIns="0" bIns="0">
            <a:spAutoFit/>
          </a:bodyPr>
          <a:lstStyle/>
          <a:p>
            <a:pPr>
              <a:spcBef>
                <a:spcPct val="50000"/>
              </a:spcBef>
            </a:pPr>
            <a:r>
              <a:rPr lang="en-US" sz="1500">
                <a:latin typeface="Futura Hv" pitchFamily="34" charset="0"/>
              </a:rPr>
              <a:t>60 kWh</a:t>
            </a:r>
          </a:p>
        </p:txBody>
      </p:sp>
      <p:sp>
        <p:nvSpPr>
          <p:cNvPr id="56338" name="Text Box 21"/>
          <p:cNvSpPr txBox="1">
            <a:spLocks noChangeArrowheads="1"/>
          </p:cNvSpPr>
          <p:nvPr/>
        </p:nvSpPr>
        <p:spPr bwMode="auto">
          <a:xfrm>
            <a:off x="5343525" y="2935288"/>
            <a:ext cx="766763"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56339" name="Text Box 22"/>
          <p:cNvSpPr txBox="1">
            <a:spLocks noChangeArrowheads="1"/>
          </p:cNvSpPr>
          <p:nvPr/>
        </p:nvSpPr>
        <p:spPr bwMode="auto">
          <a:xfrm>
            <a:off x="5084763" y="2038350"/>
            <a:ext cx="1006475" cy="517525"/>
          </a:xfrm>
          <a:prstGeom prst="rect">
            <a:avLst/>
          </a:prstGeom>
          <a:noFill/>
          <a:ln w="19050" algn="ctr">
            <a:noFill/>
            <a:miter lim="800000"/>
            <a:headEnd/>
            <a:tailEnd/>
          </a:ln>
        </p:spPr>
        <p:txBody>
          <a:bodyPr>
            <a:spAutoFit/>
          </a:bodyPr>
          <a:lstStyle/>
          <a:p>
            <a:pPr algn="ctr">
              <a:spcBef>
                <a:spcPct val="50000"/>
              </a:spcBef>
            </a:pPr>
            <a:r>
              <a:rPr lang="en-US" sz="1400">
                <a:solidFill>
                  <a:schemeClr val="bg1"/>
                </a:solidFill>
                <a:latin typeface="Futura Hv" pitchFamily="34" charset="0"/>
              </a:rPr>
              <a:t>Powering IT</a:t>
            </a:r>
          </a:p>
        </p:txBody>
      </p:sp>
      <p:sp>
        <p:nvSpPr>
          <p:cNvPr id="56340" name="Rectangle 23"/>
          <p:cNvSpPr>
            <a:spLocks noChangeArrowheads="1"/>
          </p:cNvSpPr>
          <p:nvPr/>
        </p:nvSpPr>
        <p:spPr bwMode="auto">
          <a:xfrm>
            <a:off x="6203950" y="1878013"/>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grpSp>
        <p:nvGrpSpPr>
          <p:cNvPr id="56341" name="Group 24"/>
          <p:cNvGrpSpPr>
            <a:grpSpLocks/>
          </p:cNvGrpSpPr>
          <p:nvPr/>
        </p:nvGrpSpPr>
        <p:grpSpPr bwMode="auto">
          <a:xfrm>
            <a:off x="4670425" y="2601913"/>
            <a:ext cx="909638" cy="2063750"/>
            <a:chOff x="2942" y="1639"/>
            <a:chExt cx="573" cy="1300"/>
          </a:xfrm>
        </p:grpSpPr>
        <p:sp>
          <p:nvSpPr>
            <p:cNvPr id="56351" name="AutoShape 25"/>
            <p:cNvSpPr>
              <a:spLocks noChangeArrowheads="1"/>
            </p:cNvSpPr>
            <p:nvPr/>
          </p:nvSpPr>
          <p:spPr bwMode="auto">
            <a:xfrm rot="6990349">
              <a:off x="3376" y="2801"/>
              <a:ext cx="143" cy="134"/>
            </a:xfrm>
            <a:prstGeom prst="triangle">
              <a:avLst>
                <a:gd name="adj" fmla="val 50000"/>
              </a:avLst>
            </a:prstGeom>
            <a:solidFill>
              <a:schemeClr val="hlink"/>
            </a:solidFill>
            <a:ln w="12700" algn="ctr">
              <a:solidFill>
                <a:schemeClr val="tx1"/>
              </a:solidFill>
              <a:miter lim="800000"/>
              <a:headEnd/>
              <a:tailEnd/>
            </a:ln>
          </p:spPr>
          <p:txBody>
            <a:bodyPr wrap="none" anchor="ctr">
              <a:spAutoFit/>
            </a:bodyPr>
            <a:lstStyle/>
            <a:p>
              <a:endParaRPr lang="en-US"/>
            </a:p>
          </p:txBody>
        </p:sp>
        <p:sp>
          <p:nvSpPr>
            <p:cNvPr id="56352" name="Freeform 26"/>
            <p:cNvSpPr>
              <a:spLocks/>
            </p:cNvSpPr>
            <p:nvPr/>
          </p:nvSpPr>
          <p:spPr bwMode="auto">
            <a:xfrm>
              <a:off x="2942" y="1639"/>
              <a:ext cx="516" cy="1235"/>
            </a:xfrm>
            <a:custGeom>
              <a:avLst/>
              <a:gdLst>
                <a:gd name="T0" fmla="*/ 193 w 516"/>
                <a:gd name="T1" fmla="*/ 0 h 1235"/>
                <a:gd name="T2" fmla="*/ 27 w 516"/>
                <a:gd name="T3" fmla="*/ 433 h 1235"/>
                <a:gd name="T4" fmla="*/ 81 w 516"/>
                <a:gd name="T5" fmla="*/ 995 h 1235"/>
                <a:gd name="T6" fmla="*/ 516 w 516"/>
                <a:gd name="T7" fmla="*/ 1235 h 1235"/>
                <a:gd name="T8" fmla="*/ 0 60000 65536"/>
                <a:gd name="T9" fmla="*/ 0 60000 65536"/>
                <a:gd name="T10" fmla="*/ 0 60000 65536"/>
                <a:gd name="T11" fmla="*/ 0 60000 65536"/>
                <a:gd name="T12" fmla="*/ 0 w 516"/>
                <a:gd name="T13" fmla="*/ 0 h 1235"/>
                <a:gd name="T14" fmla="*/ 516 w 516"/>
                <a:gd name="T15" fmla="*/ 1235 h 1235"/>
              </a:gdLst>
              <a:ahLst/>
              <a:cxnLst>
                <a:cxn ang="T8">
                  <a:pos x="T0" y="T1"/>
                </a:cxn>
                <a:cxn ang="T9">
                  <a:pos x="T2" y="T3"/>
                </a:cxn>
                <a:cxn ang="T10">
                  <a:pos x="T4" y="T5"/>
                </a:cxn>
                <a:cxn ang="T11">
                  <a:pos x="T6" y="T7"/>
                </a:cxn>
              </a:cxnLst>
              <a:rect l="T12" t="T13" r="T14" b="T15"/>
              <a:pathLst>
                <a:path w="516" h="1235">
                  <a:moveTo>
                    <a:pt x="193" y="0"/>
                  </a:moveTo>
                  <a:cubicBezTo>
                    <a:pt x="165" y="72"/>
                    <a:pt x="46" y="267"/>
                    <a:pt x="27" y="433"/>
                  </a:cubicBezTo>
                  <a:cubicBezTo>
                    <a:pt x="8" y="599"/>
                    <a:pt x="0" y="861"/>
                    <a:pt x="81" y="995"/>
                  </a:cubicBezTo>
                  <a:cubicBezTo>
                    <a:pt x="162" y="1129"/>
                    <a:pt x="426" y="1185"/>
                    <a:pt x="516" y="1235"/>
                  </a:cubicBezTo>
                </a:path>
              </a:pathLst>
            </a:custGeom>
            <a:noFill/>
            <a:ln w="63500">
              <a:solidFill>
                <a:schemeClr val="hlink"/>
              </a:solidFill>
              <a:round/>
              <a:headEnd/>
              <a:tailEnd/>
            </a:ln>
          </p:spPr>
          <p:txBody>
            <a:bodyPr wrap="none">
              <a:spAutoFit/>
            </a:bodyPr>
            <a:lstStyle/>
            <a:p>
              <a:endParaRPr lang="en-US"/>
            </a:p>
          </p:txBody>
        </p:sp>
      </p:grpSp>
      <p:grpSp>
        <p:nvGrpSpPr>
          <p:cNvPr id="56342" name="Group 27"/>
          <p:cNvGrpSpPr>
            <a:grpSpLocks/>
          </p:cNvGrpSpPr>
          <p:nvPr/>
        </p:nvGrpSpPr>
        <p:grpSpPr bwMode="auto">
          <a:xfrm>
            <a:off x="6342063" y="3062288"/>
            <a:ext cx="700087" cy="1838325"/>
            <a:chOff x="3995" y="1929"/>
            <a:chExt cx="441" cy="1158"/>
          </a:xfrm>
        </p:grpSpPr>
        <p:sp>
          <p:nvSpPr>
            <p:cNvPr id="56349" name="AutoShape 28"/>
            <p:cNvSpPr>
              <a:spLocks noChangeArrowheads="1"/>
            </p:cNvSpPr>
            <p:nvPr/>
          </p:nvSpPr>
          <p:spPr bwMode="auto">
            <a:xfrm rot="-7819006">
              <a:off x="3990" y="2949"/>
              <a:ext cx="143" cy="134"/>
            </a:xfrm>
            <a:prstGeom prst="triangle">
              <a:avLst>
                <a:gd name="adj" fmla="val 47213"/>
              </a:avLst>
            </a:prstGeom>
            <a:solidFill>
              <a:schemeClr val="accent1"/>
            </a:solidFill>
            <a:ln w="12700" algn="ctr">
              <a:solidFill>
                <a:schemeClr val="tx1"/>
              </a:solidFill>
              <a:miter lim="800000"/>
              <a:headEnd/>
              <a:tailEnd/>
            </a:ln>
          </p:spPr>
          <p:txBody>
            <a:bodyPr wrap="none" anchor="ctr">
              <a:spAutoFit/>
            </a:bodyPr>
            <a:lstStyle/>
            <a:p>
              <a:endParaRPr lang="en-US"/>
            </a:p>
          </p:txBody>
        </p:sp>
        <p:sp>
          <p:nvSpPr>
            <p:cNvPr id="56350" name="Freeform 29"/>
            <p:cNvSpPr>
              <a:spLocks/>
            </p:cNvSpPr>
            <p:nvPr/>
          </p:nvSpPr>
          <p:spPr bwMode="auto">
            <a:xfrm>
              <a:off x="4080" y="1929"/>
              <a:ext cx="356" cy="1088"/>
            </a:xfrm>
            <a:custGeom>
              <a:avLst/>
              <a:gdLst>
                <a:gd name="T0" fmla="*/ 15 w 356"/>
                <a:gd name="T1" fmla="*/ 0 h 1088"/>
                <a:gd name="T2" fmla="*/ 353 w 356"/>
                <a:gd name="T3" fmla="*/ 474 h 1088"/>
                <a:gd name="T4" fmla="*/ 0 w 356"/>
                <a:gd name="T5" fmla="*/ 1088 h 1088"/>
                <a:gd name="T6" fmla="*/ 0 60000 65536"/>
                <a:gd name="T7" fmla="*/ 0 60000 65536"/>
                <a:gd name="T8" fmla="*/ 0 60000 65536"/>
                <a:gd name="T9" fmla="*/ 0 w 356"/>
                <a:gd name="T10" fmla="*/ 0 h 1088"/>
                <a:gd name="T11" fmla="*/ 356 w 356"/>
                <a:gd name="T12" fmla="*/ 1088 h 1088"/>
              </a:gdLst>
              <a:ahLst/>
              <a:cxnLst>
                <a:cxn ang="T6">
                  <a:pos x="T0" y="T1"/>
                </a:cxn>
                <a:cxn ang="T7">
                  <a:pos x="T2" y="T3"/>
                </a:cxn>
                <a:cxn ang="T8">
                  <a:pos x="T4" y="T5"/>
                </a:cxn>
              </a:cxnLst>
              <a:rect l="T9" t="T10" r="T11" b="T12"/>
              <a:pathLst>
                <a:path w="356" h="1088">
                  <a:moveTo>
                    <a:pt x="15" y="0"/>
                  </a:moveTo>
                  <a:cubicBezTo>
                    <a:pt x="72" y="79"/>
                    <a:pt x="356" y="293"/>
                    <a:pt x="353" y="474"/>
                  </a:cubicBezTo>
                  <a:cubicBezTo>
                    <a:pt x="350" y="655"/>
                    <a:pt x="74" y="960"/>
                    <a:pt x="0" y="1088"/>
                  </a:cubicBezTo>
                </a:path>
              </a:pathLst>
            </a:custGeom>
            <a:noFill/>
            <a:ln w="63500">
              <a:solidFill>
                <a:schemeClr val="accent1"/>
              </a:solidFill>
              <a:round/>
              <a:headEnd/>
              <a:tailEnd/>
            </a:ln>
          </p:spPr>
          <p:txBody>
            <a:bodyPr wrap="none">
              <a:spAutoFit/>
            </a:bodyPr>
            <a:lstStyle/>
            <a:p>
              <a:endParaRPr lang="en-US"/>
            </a:p>
          </p:txBody>
        </p:sp>
      </p:grpSp>
      <p:grpSp>
        <p:nvGrpSpPr>
          <p:cNvPr id="56343" name="Group 31"/>
          <p:cNvGrpSpPr>
            <a:grpSpLocks/>
          </p:cNvGrpSpPr>
          <p:nvPr/>
        </p:nvGrpSpPr>
        <p:grpSpPr bwMode="auto">
          <a:xfrm>
            <a:off x="5189538" y="4543425"/>
            <a:ext cx="1274762" cy="1230313"/>
            <a:chOff x="2462" y="1331"/>
            <a:chExt cx="1141" cy="1140"/>
          </a:xfrm>
        </p:grpSpPr>
        <p:sp>
          <p:nvSpPr>
            <p:cNvPr id="56345" name="Freeform 32"/>
            <p:cNvSpPr>
              <a:spLocks/>
            </p:cNvSpPr>
            <p:nvPr/>
          </p:nvSpPr>
          <p:spPr bwMode="auto">
            <a:xfrm>
              <a:off x="2884" y="1462"/>
              <a:ext cx="719" cy="1009"/>
            </a:xfrm>
            <a:custGeom>
              <a:avLst/>
              <a:gdLst>
                <a:gd name="T0" fmla="*/ 0 w 208"/>
                <a:gd name="T1" fmla="*/ 286 h 292"/>
                <a:gd name="T2" fmla="*/ 43 w 208"/>
                <a:gd name="T3" fmla="*/ 291 h 292"/>
                <a:gd name="T4" fmla="*/ 208 w 208"/>
                <a:gd name="T5" fmla="*/ 127 h 292"/>
                <a:gd name="T6" fmla="*/ 148 w 208"/>
                <a:gd name="T7" fmla="*/ 0 h 292"/>
                <a:gd name="T8" fmla="*/ 43 w 208"/>
                <a:gd name="T9" fmla="*/ 127 h 292"/>
                <a:gd name="T10" fmla="*/ 0 w 208"/>
                <a:gd name="T11" fmla="*/ 286 h 292"/>
                <a:gd name="T12" fmla="*/ 0 60000 65536"/>
                <a:gd name="T13" fmla="*/ 0 60000 65536"/>
                <a:gd name="T14" fmla="*/ 0 60000 65536"/>
                <a:gd name="T15" fmla="*/ 0 60000 65536"/>
                <a:gd name="T16" fmla="*/ 0 60000 65536"/>
                <a:gd name="T17" fmla="*/ 0 60000 65536"/>
                <a:gd name="T18" fmla="*/ 0 w 208"/>
                <a:gd name="T19" fmla="*/ 0 h 292"/>
                <a:gd name="T20" fmla="*/ 208 w 208"/>
                <a:gd name="T21" fmla="*/ 292 h 292"/>
              </a:gdLst>
              <a:ahLst/>
              <a:cxnLst>
                <a:cxn ang="T12">
                  <a:pos x="T0" y="T1"/>
                </a:cxn>
                <a:cxn ang="T13">
                  <a:pos x="T2" y="T3"/>
                </a:cxn>
                <a:cxn ang="T14">
                  <a:pos x="T4" y="T5"/>
                </a:cxn>
                <a:cxn ang="T15">
                  <a:pos x="T6" y="T7"/>
                </a:cxn>
                <a:cxn ang="T16">
                  <a:pos x="T8" y="T9"/>
                </a:cxn>
                <a:cxn ang="T17">
                  <a:pos x="T10" y="T11"/>
                </a:cxn>
              </a:cxnLst>
              <a:rect l="T18" t="T19" r="T20" b="T21"/>
              <a:pathLst>
                <a:path w="208" h="292">
                  <a:moveTo>
                    <a:pt x="0" y="286"/>
                  </a:moveTo>
                  <a:cubicBezTo>
                    <a:pt x="14" y="290"/>
                    <a:pt x="29" y="291"/>
                    <a:pt x="43" y="291"/>
                  </a:cubicBezTo>
                  <a:cubicBezTo>
                    <a:pt x="134" y="292"/>
                    <a:pt x="208" y="218"/>
                    <a:pt x="208" y="127"/>
                  </a:cubicBezTo>
                  <a:cubicBezTo>
                    <a:pt x="208" y="78"/>
                    <a:pt x="186" y="31"/>
                    <a:pt x="148" y="0"/>
                  </a:cubicBezTo>
                  <a:lnTo>
                    <a:pt x="43" y="127"/>
                  </a:lnTo>
                  <a:lnTo>
                    <a:pt x="0" y="286"/>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56346" name="Freeform 33"/>
            <p:cNvSpPr>
              <a:spLocks/>
            </p:cNvSpPr>
            <p:nvPr/>
          </p:nvSpPr>
          <p:spPr bwMode="auto">
            <a:xfrm>
              <a:off x="2462" y="1687"/>
              <a:ext cx="571" cy="763"/>
            </a:xfrm>
            <a:custGeom>
              <a:avLst/>
              <a:gdLst>
                <a:gd name="T0" fmla="*/ 12 w 165"/>
                <a:gd name="T1" fmla="*/ 0 h 221"/>
                <a:gd name="T2" fmla="*/ 1 w 165"/>
                <a:gd name="T3" fmla="*/ 62 h 221"/>
                <a:gd name="T4" fmla="*/ 122 w 165"/>
                <a:gd name="T5" fmla="*/ 221 h 221"/>
                <a:gd name="T6" fmla="*/ 165 w 165"/>
                <a:gd name="T7" fmla="*/ 62 h 221"/>
                <a:gd name="T8" fmla="*/ 12 w 165"/>
                <a:gd name="T9" fmla="*/ 0 h 221"/>
                <a:gd name="T10" fmla="*/ 0 60000 65536"/>
                <a:gd name="T11" fmla="*/ 0 60000 65536"/>
                <a:gd name="T12" fmla="*/ 0 60000 65536"/>
                <a:gd name="T13" fmla="*/ 0 60000 65536"/>
                <a:gd name="T14" fmla="*/ 0 60000 65536"/>
                <a:gd name="T15" fmla="*/ 0 w 165"/>
                <a:gd name="T16" fmla="*/ 0 h 221"/>
                <a:gd name="T17" fmla="*/ 165 w 165"/>
                <a:gd name="T18" fmla="*/ 221 h 221"/>
              </a:gdLst>
              <a:ahLst/>
              <a:cxnLst>
                <a:cxn ang="T10">
                  <a:pos x="T0" y="T1"/>
                </a:cxn>
                <a:cxn ang="T11">
                  <a:pos x="T2" y="T3"/>
                </a:cxn>
                <a:cxn ang="T12">
                  <a:pos x="T4" y="T5"/>
                </a:cxn>
                <a:cxn ang="T13">
                  <a:pos x="T6" y="T7"/>
                </a:cxn>
                <a:cxn ang="T14">
                  <a:pos x="T8" y="T9"/>
                </a:cxn>
              </a:cxnLst>
              <a:rect l="T15" t="T16" r="T17" b="T18"/>
              <a:pathLst>
                <a:path w="165" h="221">
                  <a:moveTo>
                    <a:pt x="12" y="0"/>
                  </a:moveTo>
                  <a:cubicBezTo>
                    <a:pt x="5" y="20"/>
                    <a:pt x="1" y="41"/>
                    <a:pt x="1" y="62"/>
                  </a:cubicBezTo>
                  <a:cubicBezTo>
                    <a:pt x="0" y="136"/>
                    <a:pt x="50" y="201"/>
                    <a:pt x="122" y="221"/>
                  </a:cubicBezTo>
                  <a:lnTo>
                    <a:pt x="165" y="62"/>
                  </a:lnTo>
                  <a:lnTo>
                    <a:pt x="12" y="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56347" name="Freeform 34"/>
            <p:cNvSpPr>
              <a:spLocks/>
            </p:cNvSpPr>
            <p:nvPr/>
          </p:nvSpPr>
          <p:spPr bwMode="auto">
            <a:xfrm>
              <a:off x="2504" y="1331"/>
              <a:ext cx="739" cy="570"/>
            </a:xfrm>
            <a:custGeom>
              <a:avLst/>
              <a:gdLst>
                <a:gd name="T0" fmla="*/ 214 w 214"/>
                <a:gd name="T1" fmla="*/ 12 h 165"/>
                <a:gd name="T2" fmla="*/ 153 w 214"/>
                <a:gd name="T3" fmla="*/ 1 h 165"/>
                <a:gd name="T4" fmla="*/ 0 w 214"/>
                <a:gd name="T5" fmla="*/ 103 h 165"/>
                <a:gd name="T6" fmla="*/ 153 w 214"/>
                <a:gd name="T7" fmla="*/ 165 h 165"/>
                <a:gd name="T8" fmla="*/ 214 w 214"/>
                <a:gd name="T9" fmla="*/ 12 h 165"/>
                <a:gd name="T10" fmla="*/ 0 60000 65536"/>
                <a:gd name="T11" fmla="*/ 0 60000 65536"/>
                <a:gd name="T12" fmla="*/ 0 60000 65536"/>
                <a:gd name="T13" fmla="*/ 0 60000 65536"/>
                <a:gd name="T14" fmla="*/ 0 60000 65536"/>
                <a:gd name="T15" fmla="*/ 0 w 214"/>
                <a:gd name="T16" fmla="*/ 0 h 165"/>
                <a:gd name="T17" fmla="*/ 214 w 214"/>
                <a:gd name="T18" fmla="*/ 165 h 165"/>
              </a:gdLst>
              <a:ahLst/>
              <a:cxnLst>
                <a:cxn ang="T10">
                  <a:pos x="T0" y="T1"/>
                </a:cxn>
                <a:cxn ang="T11">
                  <a:pos x="T2" y="T3"/>
                </a:cxn>
                <a:cxn ang="T12">
                  <a:pos x="T4" y="T5"/>
                </a:cxn>
                <a:cxn ang="T13">
                  <a:pos x="T6" y="T7"/>
                </a:cxn>
                <a:cxn ang="T14">
                  <a:pos x="T8" y="T9"/>
                </a:cxn>
              </a:cxnLst>
              <a:rect l="T15" t="T16" r="T17" b="T18"/>
              <a:pathLst>
                <a:path w="214" h="165">
                  <a:moveTo>
                    <a:pt x="214" y="12"/>
                  </a:moveTo>
                  <a:cubicBezTo>
                    <a:pt x="194" y="4"/>
                    <a:pt x="174" y="1"/>
                    <a:pt x="153" y="1"/>
                  </a:cubicBezTo>
                  <a:cubicBezTo>
                    <a:pt x="86" y="0"/>
                    <a:pt x="26" y="41"/>
                    <a:pt x="0" y="103"/>
                  </a:cubicBezTo>
                  <a:lnTo>
                    <a:pt x="153" y="165"/>
                  </a:lnTo>
                  <a:lnTo>
                    <a:pt x="214" y="12"/>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56348" name="Freeform 35"/>
            <p:cNvSpPr>
              <a:spLocks/>
            </p:cNvSpPr>
            <p:nvPr/>
          </p:nvSpPr>
          <p:spPr bwMode="auto">
            <a:xfrm>
              <a:off x="3033" y="1372"/>
              <a:ext cx="362" cy="529"/>
            </a:xfrm>
            <a:custGeom>
              <a:avLst/>
              <a:gdLst>
                <a:gd name="T0" fmla="*/ 105 w 105"/>
                <a:gd name="T1" fmla="*/ 26 h 153"/>
                <a:gd name="T2" fmla="*/ 61 w 105"/>
                <a:gd name="T3" fmla="*/ 0 h 153"/>
                <a:gd name="T4" fmla="*/ 0 w 105"/>
                <a:gd name="T5" fmla="*/ 153 h 153"/>
                <a:gd name="T6" fmla="*/ 105 w 105"/>
                <a:gd name="T7" fmla="*/ 26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56344" name="Rectangle 36"/>
          <p:cNvSpPr>
            <a:spLocks noChangeArrowheads="1"/>
          </p:cNvSpPr>
          <p:nvPr/>
        </p:nvSpPr>
        <p:spPr bwMode="auto">
          <a:xfrm>
            <a:off x="5246688" y="5126038"/>
            <a:ext cx="512762"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Savings</a:t>
            </a:r>
            <a:endParaRPr lang="en-US" sz="1200"/>
          </a:p>
        </p:txBody>
      </p:sp>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482" name="Object 2"/>
          <p:cNvGraphicFramePr>
            <a:graphicFrameLocks noChangeAspect="1"/>
          </p:cNvGraphicFramePr>
          <p:nvPr>
            <p:ph sz="half" idx="1"/>
          </p:nvPr>
        </p:nvGraphicFramePr>
        <p:xfrm>
          <a:off x="225425" y="1668463"/>
          <a:ext cx="5322888" cy="2384425"/>
        </p:xfrm>
        <a:graphic>
          <a:graphicData uri="http://schemas.openxmlformats.org/presentationml/2006/ole">
            <p:oleObj spid="_x0000_s276482" name="Chart" r:id="rId3" imgW="5486519" imgH="2457390" progId="Excel.Chart.8">
              <p:embed/>
            </p:oleObj>
          </a:graphicData>
        </a:graphic>
      </p:graphicFrame>
      <p:sp>
        <p:nvSpPr>
          <p:cNvPr id="276483" name="Rectangle 3"/>
          <p:cNvSpPr>
            <a:spLocks noGrp="1" noChangeArrowheads="1"/>
          </p:cNvSpPr>
          <p:nvPr>
            <p:ph type="title"/>
          </p:nvPr>
        </p:nvSpPr>
        <p:spPr>
          <a:xfrm>
            <a:off x="414338" y="311150"/>
            <a:ext cx="7797800" cy="687388"/>
          </a:xfrm>
        </p:spPr>
        <p:txBody>
          <a:bodyPr/>
          <a:lstStyle/>
          <a:p>
            <a:r>
              <a:rPr lang="en-US" sz="2800" smtClean="0"/>
              <a:t>Smart Cooling Results</a:t>
            </a:r>
          </a:p>
        </p:txBody>
      </p:sp>
      <p:graphicFrame>
        <p:nvGraphicFramePr>
          <p:cNvPr id="276484" name="Object 4"/>
          <p:cNvGraphicFramePr>
            <a:graphicFrameLocks noChangeAspect="1"/>
          </p:cNvGraphicFramePr>
          <p:nvPr>
            <p:ph sz="half" idx="2"/>
          </p:nvPr>
        </p:nvGraphicFramePr>
        <p:xfrm>
          <a:off x="3457575" y="3738563"/>
          <a:ext cx="5543550" cy="3006725"/>
        </p:xfrm>
        <a:graphic>
          <a:graphicData uri="http://schemas.openxmlformats.org/presentationml/2006/ole">
            <p:oleObj spid="_x0000_s276484" name="Chart" r:id="rId4" imgW="4372051" imgH="2371649" progId="Excel.Chart.8">
              <p:embed/>
            </p:oleObj>
          </a:graphicData>
        </a:graphic>
      </p:graphicFrame>
      <p:sp>
        <p:nvSpPr>
          <p:cNvPr id="276485" name="Text Box 5"/>
          <p:cNvSpPr txBox="1">
            <a:spLocks noChangeArrowheads="1"/>
          </p:cNvSpPr>
          <p:nvPr/>
        </p:nvSpPr>
        <p:spPr bwMode="auto">
          <a:xfrm>
            <a:off x="7712075" y="4813300"/>
            <a:ext cx="542925" cy="274638"/>
          </a:xfrm>
          <a:prstGeom prst="rect">
            <a:avLst/>
          </a:prstGeom>
          <a:noFill/>
          <a:ln w="9525">
            <a:noFill/>
            <a:miter lim="800000"/>
            <a:headEnd/>
            <a:tailEnd/>
          </a:ln>
          <a:effectLst/>
        </p:spPr>
        <p:txBody>
          <a:bodyPr wrap="none">
            <a:spAutoFit/>
          </a:bodyPr>
          <a:lstStyle/>
          <a:p>
            <a:pPr algn="ctr"/>
            <a:r>
              <a:rPr lang="en-US" sz="1200" b="1"/>
              <a:t>50%</a:t>
            </a:r>
          </a:p>
        </p:txBody>
      </p:sp>
      <p:sp>
        <p:nvSpPr>
          <p:cNvPr id="276486" name="Text Box 6"/>
          <p:cNvSpPr txBox="1">
            <a:spLocks noChangeArrowheads="1"/>
          </p:cNvSpPr>
          <p:nvPr/>
        </p:nvSpPr>
        <p:spPr bwMode="auto">
          <a:xfrm>
            <a:off x="3201988" y="1927225"/>
            <a:ext cx="542925" cy="274638"/>
          </a:xfrm>
          <a:prstGeom prst="rect">
            <a:avLst/>
          </a:prstGeom>
          <a:noFill/>
          <a:ln w="9525">
            <a:noFill/>
            <a:miter lim="800000"/>
            <a:headEnd/>
            <a:tailEnd/>
          </a:ln>
          <a:effectLst/>
        </p:spPr>
        <p:txBody>
          <a:bodyPr wrap="none">
            <a:spAutoFit/>
          </a:bodyPr>
          <a:lstStyle/>
          <a:p>
            <a:pPr algn="ctr"/>
            <a:r>
              <a:rPr lang="en-US" sz="1200" b="1"/>
              <a:t>30%</a:t>
            </a:r>
          </a:p>
        </p:txBody>
      </p:sp>
      <p:sp>
        <p:nvSpPr>
          <p:cNvPr id="276487" name="Text Box 7"/>
          <p:cNvSpPr txBox="1">
            <a:spLocks noChangeArrowheads="1"/>
          </p:cNvSpPr>
          <p:nvPr/>
        </p:nvSpPr>
        <p:spPr bwMode="auto">
          <a:xfrm>
            <a:off x="3687763" y="1992313"/>
            <a:ext cx="542925" cy="274637"/>
          </a:xfrm>
          <a:prstGeom prst="rect">
            <a:avLst/>
          </a:prstGeom>
          <a:noFill/>
          <a:ln w="9525">
            <a:noFill/>
            <a:miter lim="800000"/>
            <a:headEnd/>
            <a:tailEnd/>
          </a:ln>
          <a:effectLst/>
        </p:spPr>
        <p:txBody>
          <a:bodyPr wrap="none">
            <a:spAutoFit/>
          </a:bodyPr>
          <a:lstStyle/>
          <a:p>
            <a:pPr algn="ctr"/>
            <a:r>
              <a:rPr lang="en-US" sz="1200" b="1"/>
              <a:t>45%</a:t>
            </a:r>
          </a:p>
        </p:txBody>
      </p:sp>
      <p:sp>
        <p:nvSpPr>
          <p:cNvPr id="276488" name="Text Box 8"/>
          <p:cNvSpPr txBox="1">
            <a:spLocks noChangeArrowheads="1"/>
          </p:cNvSpPr>
          <p:nvPr/>
        </p:nvSpPr>
        <p:spPr bwMode="auto">
          <a:xfrm>
            <a:off x="2379663" y="1897063"/>
            <a:ext cx="542925" cy="274637"/>
          </a:xfrm>
          <a:prstGeom prst="rect">
            <a:avLst/>
          </a:prstGeom>
          <a:noFill/>
          <a:ln w="9525">
            <a:noFill/>
            <a:miter lim="800000"/>
            <a:headEnd/>
            <a:tailEnd/>
          </a:ln>
          <a:effectLst/>
        </p:spPr>
        <p:txBody>
          <a:bodyPr>
            <a:spAutoFit/>
          </a:bodyPr>
          <a:lstStyle/>
          <a:p>
            <a:pPr algn="ctr"/>
            <a:r>
              <a:rPr lang="en-US" sz="1200" b="1"/>
              <a:t>20%</a:t>
            </a:r>
          </a:p>
        </p:txBody>
      </p:sp>
      <p:sp>
        <p:nvSpPr>
          <p:cNvPr id="276489" name="Text Box 9"/>
          <p:cNvSpPr txBox="1">
            <a:spLocks noChangeArrowheads="1"/>
          </p:cNvSpPr>
          <p:nvPr/>
        </p:nvSpPr>
        <p:spPr bwMode="auto">
          <a:xfrm>
            <a:off x="6870700" y="4875213"/>
            <a:ext cx="542925" cy="274637"/>
          </a:xfrm>
          <a:prstGeom prst="rect">
            <a:avLst/>
          </a:prstGeom>
          <a:noFill/>
          <a:ln w="9525">
            <a:noFill/>
            <a:miter lim="800000"/>
            <a:headEnd/>
            <a:tailEnd/>
          </a:ln>
          <a:effectLst/>
        </p:spPr>
        <p:txBody>
          <a:bodyPr wrap="none">
            <a:spAutoFit/>
          </a:bodyPr>
          <a:lstStyle/>
          <a:p>
            <a:pPr algn="ctr"/>
            <a:r>
              <a:rPr lang="en-US" sz="1200" b="1"/>
              <a:t>25%</a:t>
            </a:r>
          </a:p>
        </p:txBody>
      </p:sp>
      <p:sp>
        <p:nvSpPr>
          <p:cNvPr id="276490" name="Text Box 10"/>
          <p:cNvSpPr txBox="1">
            <a:spLocks noChangeArrowheads="1"/>
          </p:cNvSpPr>
          <p:nvPr/>
        </p:nvSpPr>
        <p:spPr bwMode="auto">
          <a:xfrm>
            <a:off x="8601075" y="4795838"/>
            <a:ext cx="542925" cy="274637"/>
          </a:xfrm>
          <a:prstGeom prst="rect">
            <a:avLst/>
          </a:prstGeom>
          <a:noFill/>
          <a:ln w="9525">
            <a:noFill/>
            <a:miter lim="800000"/>
            <a:headEnd/>
            <a:tailEnd/>
          </a:ln>
          <a:effectLst/>
        </p:spPr>
        <p:txBody>
          <a:bodyPr wrap="none">
            <a:spAutoFit/>
          </a:bodyPr>
          <a:lstStyle/>
          <a:p>
            <a:pPr algn="ctr"/>
            <a:r>
              <a:rPr lang="en-US" sz="1200" b="1"/>
              <a:t>85%</a:t>
            </a:r>
          </a:p>
        </p:txBody>
      </p:sp>
      <p:sp>
        <p:nvSpPr>
          <p:cNvPr id="276491" name="Text Box 11"/>
          <p:cNvSpPr txBox="1">
            <a:spLocks noChangeArrowheads="1"/>
          </p:cNvSpPr>
          <p:nvPr/>
        </p:nvSpPr>
        <p:spPr bwMode="auto">
          <a:xfrm>
            <a:off x="1287463" y="1444625"/>
            <a:ext cx="2816225" cy="336550"/>
          </a:xfrm>
          <a:prstGeom prst="rect">
            <a:avLst/>
          </a:prstGeom>
          <a:noFill/>
          <a:ln w="9525">
            <a:noFill/>
            <a:miter lim="800000"/>
            <a:headEnd/>
            <a:tailEnd/>
          </a:ln>
          <a:effectLst/>
        </p:spPr>
        <p:txBody>
          <a:bodyPr wrap="none">
            <a:spAutoFit/>
          </a:bodyPr>
          <a:lstStyle/>
          <a:p>
            <a:pPr algn="ctr"/>
            <a:r>
              <a:rPr lang="en-US" sz="1600" b="1"/>
              <a:t>Potential energy savings</a:t>
            </a:r>
          </a:p>
        </p:txBody>
      </p:sp>
      <p:sp>
        <p:nvSpPr>
          <p:cNvPr id="276492" name="Text Box 12"/>
          <p:cNvSpPr txBox="1">
            <a:spLocks noChangeArrowheads="1"/>
          </p:cNvSpPr>
          <p:nvPr/>
        </p:nvSpPr>
        <p:spPr bwMode="auto">
          <a:xfrm>
            <a:off x="5581650" y="3589338"/>
            <a:ext cx="3122613" cy="336550"/>
          </a:xfrm>
          <a:prstGeom prst="rect">
            <a:avLst/>
          </a:prstGeom>
          <a:noFill/>
          <a:ln w="9525">
            <a:noFill/>
            <a:miter lim="800000"/>
            <a:headEnd/>
            <a:tailEnd/>
          </a:ln>
          <a:effectLst/>
        </p:spPr>
        <p:txBody>
          <a:bodyPr wrap="none">
            <a:spAutoFit/>
          </a:bodyPr>
          <a:lstStyle/>
          <a:p>
            <a:pPr algn="ctr"/>
            <a:r>
              <a:rPr lang="en-US" sz="1600" b="1"/>
              <a:t>Potential capacity increases</a:t>
            </a:r>
          </a:p>
        </p:txBody>
      </p:sp>
      <p:sp>
        <p:nvSpPr>
          <p:cNvPr id="276493" name="Text Box 13"/>
          <p:cNvSpPr txBox="1">
            <a:spLocks noChangeArrowheads="1"/>
          </p:cNvSpPr>
          <p:nvPr/>
        </p:nvSpPr>
        <p:spPr bwMode="auto">
          <a:xfrm>
            <a:off x="6264275" y="1892300"/>
            <a:ext cx="2732088" cy="825500"/>
          </a:xfrm>
          <a:prstGeom prst="rect">
            <a:avLst/>
          </a:prstGeom>
          <a:noFill/>
          <a:ln w="9525">
            <a:noFill/>
            <a:miter lim="800000"/>
            <a:headEnd/>
            <a:tailEnd/>
          </a:ln>
          <a:effectLst/>
        </p:spPr>
        <p:txBody>
          <a:bodyPr>
            <a:spAutoFit/>
          </a:bodyPr>
          <a:lstStyle/>
          <a:p>
            <a:pPr algn="r"/>
            <a:r>
              <a:rPr lang="en-US" sz="1600" b="1">
                <a:solidFill>
                  <a:srgbClr val="0000FF"/>
                </a:solidFill>
              </a:rPr>
              <a:t>Optimization</a:t>
            </a:r>
          </a:p>
          <a:p>
            <a:pPr algn="r"/>
            <a:r>
              <a:rPr lang="en-US" sz="1600" b="1">
                <a:solidFill>
                  <a:srgbClr val="0000FF"/>
                </a:solidFill>
              </a:rPr>
              <a:t>can significantly impact data center capacity</a:t>
            </a:r>
          </a:p>
        </p:txBody>
      </p:sp>
      <p:sp>
        <p:nvSpPr>
          <p:cNvPr id="276494" name="Text Box 14"/>
          <p:cNvSpPr txBox="1">
            <a:spLocks noChangeArrowheads="1"/>
          </p:cNvSpPr>
          <p:nvPr/>
        </p:nvSpPr>
        <p:spPr bwMode="auto">
          <a:xfrm>
            <a:off x="473075" y="4595813"/>
            <a:ext cx="2811463" cy="825500"/>
          </a:xfrm>
          <a:prstGeom prst="rect">
            <a:avLst/>
          </a:prstGeom>
          <a:noFill/>
          <a:ln w="9525">
            <a:noFill/>
            <a:miter lim="800000"/>
            <a:headEnd/>
            <a:tailEnd/>
          </a:ln>
          <a:effectLst/>
        </p:spPr>
        <p:txBody>
          <a:bodyPr>
            <a:spAutoFit/>
          </a:bodyPr>
          <a:lstStyle/>
          <a:p>
            <a:r>
              <a:rPr lang="en-US" sz="1600" b="1">
                <a:solidFill>
                  <a:srgbClr val="0000FF"/>
                </a:solidFill>
              </a:rPr>
              <a:t>Optimization can significantly impact </a:t>
            </a:r>
          </a:p>
          <a:p>
            <a:r>
              <a:rPr lang="en-US" sz="1600" b="1">
                <a:solidFill>
                  <a:srgbClr val="0000FF"/>
                </a:solidFill>
              </a:rPr>
              <a:t>energy usage </a:t>
            </a:r>
          </a:p>
        </p:txBody>
      </p:sp>
      <p:sp>
        <p:nvSpPr>
          <p:cNvPr id="276495" name="AutoShape 15"/>
          <p:cNvSpPr>
            <a:spLocks noChangeArrowheads="1"/>
          </p:cNvSpPr>
          <p:nvPr/>
        </p:nvSpPr>
        <p:spPr bwMode="auto">
          <a:xfrm>
            <a:off x="1239838" y="4037013"/>
            <a:ext cx="846137" cy="500062"/>
          </a:xfrm>
          <a:prstGeom prst="upArrow">
            <a:avLst>
              <a:gd name="adj1" fmla="val 50000"/>
              <a:gd name="adj2" fmla="val 25000"/>
            </a:avLst>
          </a:prstGeom>
          <a:solidFill>
            <a:srgbClr val="0000FF"/>
          </a:solidFill>
          <a:ln w="9525">
            <a:solidFill>
              <a:srgbClr val="0000FF"/>
            </a:solidFill>
            <a:miter lim="800000"/>
            <a:headEnd/>
            <a:tailEnd/>
          </a:ln>
          <a:effectLst/>
        </p:spPr>
        <p:txBody>
          <a:bodyPr wrap="none" anchor="ctr"/>
          <a:lstStyle/>
          <a:p>
            <a:endParaRPr lang="en-US"/>
          </a:p>
        </p:txBody>
      </p:sp>
      <p:sp>
        <p:nvSpPr>
          <p:cNvPr id="276496" name="AutoShape 16"/>
          <p:cNvSpPr>
            <a:spLocks noChangeArrowheads="1"/>
          </p:cNvSpPr>
          <p:nvPr/>
        </p:nvSpPr>
        <p:spPr bwMode="auto">
          <a:xfrm rot="10800000">
            <a:off x="7069138" y="2814638"/>
            <a:ext cx="846137" cy="500062"/>
          </a:xfrm>
          <a:prstGeom prst="upArrow">
            <a:avLst>
              <a:gd name="adj1" fmla="val 50000"/>
              <a:gd name="adj2" fmla="val 25000"/>
            </a:avLst>
          </a:prstGeom>
          <a:solidFill>
            <a:srgbClr val="0000FF"/>
          </a:solidFill>
          <a:ln w="9525">
            <a:solidFill>
              <a:srgbClr val="0000FF"/>
            </a:solidFill>
            <a:miter lim="800000"/>
            <a:headEnd/>
            <a:tailEnd/>
          </a:ln>
          <a:effectLst/>
        </p:spPr>
        <p:txBody>
          <a:bodyPr wrap="none" anchor="ctr"/>
          <a:lstStyle/>
          <a:p>
            <a:endParaRPr lang="en-US"/>
          </a:p>
        </p:txBody>
      </p:sp>
      <p:sp>
        <p:nvSpPr>
          <p:cNvPr id="276497" name="Text Box 17"/>
          <p:cNvSpPr txBox="1">
            <a:spLocks noChangeArrowheads="1"/>
          </p:cNvSpPr>
          <p:nvPr/>
        </p:nvSpPr>
        <p:spPr bwMode="auto">
          <a:xfrm>
            <a:off x="8067675" y="6496050"/>
            <a:ext cx="638175" cy="274638"/>
          </a:xfrm>
          <a:prstGeom prst="rect">
            <a:avLst/>
          </a:prstGeom>
          <a:noFill/>
          <a:ln w="9525">
            <a:noFill/>
            <a:miter lim="800000"/>
            <a:headEnd/>
            <a:tailEnd/>
          </a:ln>
          <a:effectLst/>
        </p:spPr>
        <p:txBody>
          <a:bodyPr wrap="none">
            <a:spAutoFit/>
          </a:bodyPr>
          <a:lstStyle/>
          <a:p>
            <a:pPr algn="ctr"/>
            <a:r>
              <a:rPr lang="en-US" sz="1200">
                <a:latin typeface="Futura Hv" pitchFamily="34" charset="0"/>
              </a:rPr>
              <a:t>or DSC</a:t>
            </a:r>
          </a:p>
        </p:txBody>
      </p:sp>
      <p:grpSp>
        <p:nvGrpSpPr>
          <p:cNvPr id="276498" name="Group 18"/>
          <p:cNvGrpSpPr>
            <a:grpSpLocks/>
          </p:cNvGrpSpPr>
          <p:nvPr/>
        </p:nvGrpSpPr>
        <p:grpSpPr bwMode="auto">
          <a:xfrm>
            <a:off x="5410200" y="5872163"/>
            <a:ext cx="3805238" cy="985837"/>
            <a:chOff x="3363" y="3699"/>
            <a:chExt cx="2397" cy="621"/>
          </a:xfrm>
        </p:grpSpPr>
        <p:sp>
          <p:nvSpPr>
            <p:cNvPr id="276499" name="Rectangle 19"/>
            <p:cNvSpPr>
              <a:spLocks noChangeArrowheads="1"/>
            </p:cNvSpPr>
            <p:nvPr/>
          </p:nvSpPr>
          <p:spPr bwMode="auto">
            <a:xfrm>
              <a:off x="3363" y="3739"/>
              <a:ext cx="2206" cy="581"/>
            </a:xfrm>
            <a:prstGeom prst="rect">
              <a:avLst/>
            </a:prstGeom>
            <a:solidFill>
              <a:schemeClr val="bg1"/>
            </a:solidFill>
            <a:ln w="9525">
              <a:noFill/>
              <a:miter lim="800000"/>
              <a:headEnd/>
              <a:tailEnd/>
            </a:ln>
            <a:effectLst/>
          </p:spPr>
          <p:txBody>
            <a:bodyPr wrap="none" anchor="ctr"/>
            <a:lstStyle/>
            <a:p>
              <a:endParaRPr lang="en-US"/>
            </a:p>
          </p:txBody>
        </p:sp>
        <p:sp>
          <p:nvSpPr>
            <p:cNvPr id="276500" name="Text Box 20"/>
            <p:cNvSpPr txBox="1">
              <a:spLocks noChangeArrowheads="1"/>
            </p:cNvSpPr>
            <p:nvPr/>
          </p:nvSpPr>
          <p:spPr bwMode="auto">
            <a:xfrm>
              <a:off x="3430" y="3714"/>
              <a:ext cx="363" cy="154"/>
            </a:xfrm>
            <a:prstGeom prst="rect">
              <a:avLst/>
            </a:prstGeom>
            <a:noFill/>
            <a:ln w="9525">
              <a:noFill/>
              <a:miter lim="800000"/>
              <a:headEnd/>
              <a:tailEnd/>
            </a:ln>
            <a:effectLst/>
          </p:spPr>
          <p:txBody>
            <a:bodyPr wrap="none">
              <a:spAutoFit/>
            </a:bodyPr>
            <a:lstStyle/>
            <a:p>
              <a:r>
                <a:rPr lang="en-US" sz="1000"/>
                <a:t>Typical</a:t>
              </a:r>
            </a:p>
          </p:txBody>
        </p:sp>
        <p:sp>
          <p:nvSpPr>
            <p:cNvPr id="276501" name="Text Box 21"/>
            <p:cNvSpPr txBox="1">
              <a:spLocks noChangeArrowheads="1"/>
            </p:cNvSpPr>
            <p:nvPr/>
          </p:nvSpPr>
          <p:spPr bwMode="auto">
            <a:xfrm>
              <a:off x="3997" y="3699"/>
              <a:ext cx="551" cy="250"/>
            </a:xfrm>
            <a:prstGeom prst="rect">
              <a:avLst/>
            </a:prstGeom>
            <a:noFill/>
            <a:ln w="9525">
              <a:noFill/>
              <a:miter lim="800000"/>
              <a:headEnd/>
              <a:tailEnd/>
            </a:ln>
            <a:effectLst/>
          </p:spPr>
          <p:txBody>
            <a:bodyPr>
              <a:spAutoFit/>
            </a:bodyPr>
            <a:lstStyle/>
            <a:p>
              <a:r>
                <a:rPr lang="en-US" sz="1000"/>
                <a:t>Best Practices</a:t>
              </a:r>
            </a:p>
          </p:txBody>
        </p:sp>
        <p:sp>
          <p:nvSpPr>
            <p:cNvPr id="276502" name="Text Box 22"/>
            <p:cNvSpPr txBox="1">
              <a:spLocks noChangeArrowheads="1"/>
            </p:cNvSpPr>
            <p:nvPr/>
          </p:nvSpPr>
          <p:spPr bwMode="auto">
            <a:xfrm>
              <a:off x="4500" y="3699"/>
              <a:ext cx="684" cy="250"/>
            </a:xfrm>
            <a:prstGeom prst="rect">
              <a:avLst/>
            </a:prstGeom>
            <a:noFill/>
            <a:ln w="9525">
              <a:noFill/>
              <a:miter lim="800000"/>
              <a:headEnd/>
              <a:tailEnd/>
            </a:ln>
            <a:effectLst/>
          </p:spPr>
          <p:txBody>
            <a:bodyPr>
              <a:spAutoFit/>
            </a:bodyPr>
            <a:lstStyle/>
            <a:p>
              <a:r>
                <a:rPr lang="en-US" sz="1000"/>
                <a:t>Static Smart Cooling</a:t>
              </a:r>
            </a:p>
          </p:txBody>
        </p:sp>
        <p:sp>
          <p:nvSpPr>
            <p:cNvPr id="276503" name="Text Box 23"/>
            <p:cNvSpPr txBox="1">
              <a:spLocks noChangeArrowheads="1"/>
            </p:cNvSpPr>
            <p:nvPr/>
          </p:nvSpPr>
          <p:spPr bwMode="auto">
            <a:xfrm>
              <a:off x="5076" y="3699"/>
              <a:ext cx="684" cy="346"/>
            </a:xfrm>
            <a:prstGeom prst="rect">
              <a:avLst/>
            </a:prstGeom>
            <a:noFill/>
            <a:ln w="9525">
              <a:noFill/>
              <a:miter lim="800000"/>
              <a:headEnd/>
              <a:tailEnd/>
            </a:ln>
            <a:effectLst/>
          </p:spPr>
          <p:txBody>
            <a:bodyPr>
              <a:spAutoFit/>
            </a:bodyPr>
            <a:lstStyle/>
            <a:p>
              <a:r>
                <a:rPr lang="en-US" sz="1000"/>
                <a:t>HP labs prototypes/ future</a:t>
              </a:r>
            </a:p>
          </p:txBody>
        </p:sp>
      </p:grpSp>
      <p:grpSp>
        <p:nvGrpSpPr>
          <p:cNvPr id="276504" name="Group 24"/>
          <p:cNvGrpSpPr>
            <a:grpSpLocks/>
          </p:cNvGrpSpPr>
          <p:nvPr/>
        </p:nvGrpSpPr>
        <p:grpSpPr bwMode="auto">
          <a:xfrm>
            <a:off x="962025" y="3354388"/>
            <a:ext cx="3805238" cy="584200"/>
            <a:chOff x="488" y="2104"/>
            <a:chExt cx="2397" cy="368"/>
          </a:xfrm>
        </p:grpSpPr>
        <p:sp>
          <p:nvSpPr>
            <p:cNvPr id="276505" name="Rectangle 25"/>
            <p:cNvSpPr>
              <a:spLocks noChangeArrowheads="1"/>
            </p:cNvSpPr>
            <p:nvPr/>
          </p:nvSpPr>
          <p:spPr bwMode="auto">
            <a:xfrm>
              <a:off x="488" y="2144"/>
              <a:ext cx="2206" cy="328"/>
            </a:xfrm>
            <a:prstGeom prst="rect">
              <a:avLst/>
            </a:prstGeom>
            <a:solidFill>
              <a:schemeClr val="bg1"/>
            </a:solidFill>
            <a:ln w="9525">
              <a:noFill/>
              <a:miter lim="800000"/>
              <a:headEnd/>
              <a:tailEnd/>
            </a:ln>
            <a:effectLst/>
          </p:spPr>
          <p:txBody>
            <a:bodyPr wrap="none" anchor="ctr"/>
            <a:lstStyle/>
            <a:p>
              <a:endParaRPr lang="en-US"/>
            </a:p>
          </p:txBody>
        </p:sp>
        <p:sp>
          <p:nvSpPr>
            <p:cNvPr id="276506" name="Text Box 26"/>
            <p:cNvSpPr txBox="1">
              <a:spLocks noChangeArrowheads="1"/>
            </p:cNvSpPr>
            <p:nvPr/>
          </p:nvSpPr>
          <p:spPr bwMode="auto">
            <a:xfrm>
              <a:off x="555" y="2119"/>
              <a:ext cx="363" cy="154"/>
            </a:xfrm>
            <a:prstGeom prst="rect">
              <a:avLst/>
            </a:prstGeom>
            <a:noFill/>
            <a:ln w="9525">
              <a:noFill/>
              <a:miter lim="800000"/>
              <a:headEnd/>
              <a:tailEnd/>
            </a:ln>
            <a:effectLst/>
          </p:spPr>
          <p:txBody>
            <a:bodyPr wrap="none">
              <a:spAutoFit/>
            </a:bodyPr>
            <a:lstStyle/>
            <a:p>
              <a:r>
                <a:rPr lang="en-US" sz="1000"/>
                <a:t>Typical</a:t>
              </a:r>
            </a:p>
          </p:txBody>
        </p:sp>
        <p:sp>
          <p:nvSpPr>
            <p:cNvPr id="276507" name="Text Box 27"/>
            <p:cNvSpPr txBox="1">
              <a:spLocks noChangeArrowheads="1"/>
            </p:cNvSpPr>
            <p:nvPr/>
          </p:nvSpPr>
          <p:spPr bwMode="auto">
            <a:xfrm>
              <a:off x="1122" y="2104"/>
              <a:ext cx="551" cy="250"/>
            </a:xfrm>
            <a:prstGeom prst="rect">
              <a:avLst/>
            </a:prstGeom>
            <a:noFill/>
            <a:ln w="9525">
              <a:noFill/>
              <a:miter lim="800000"/>
              <a:headEnd/>
              <a:tailEnd/>
            </a:ln>
            <a:effectLst/>
          </p:spPr>
          <p:txBody>
            <a:bodyPr>
              <a:spAutoFit/>
            </a:bodyPr>
            <a:lstStyle/>
            <a:p>
              <a:r>
                <a:rPr lang="en-US" sz="1000"/>
                <a:t>Best Practices</a:t>
              </a:r>
            </a:p>
          </p:txBody>
        </p:sp>
        <p:sp>
          <p:nvSpPr>
            <p:cNvPr id="276508" name="Text Box 28"/>
            <p:cNvSpPr txBox="1">
              <a:spLocks noChangeArrowheads="1"/>
            </p:cNvSpPr>
            <p:nvPr/>
          </p:nvSpPr>
          <p:spPr bwMode="auto">
            <a:xfrm>
              <a:off x="1625" y="2104"/>
              <a:ext cx="684" cy="250"/>
            </a:xfrm>
            <a:prstGeom prst="rect">
              <a:avLst/>
            </a:prstGeom>
            <a:noFill/>
            <a:ln w="9525">
              <a:noFill/>
              <a:miter lim="800000"/>
              <a:headEnd/>
              <a:tailEnd/>
            </a:ln>
            <a:effectLst/>
          </p:spPr>
          <p:txBody>
            <a:bodyPr>
              <a:spAutoFit/>
            </a:bodyPr>
            <a:lstStyle/>
            <a:p>
              <a:r>
                <a:rPr lang="en-US" sz="1000"/>
                <a:t>Static Smart Cooling</a:t>
              </a:r>
            </a:p>
          </p:txBody>
        </p:sp>
        <p:sp>
          <p:nvSpPr>
            <p:cNvPr id="276509" name="Text Box 29"/>
            <p:cNvSpPr txBox="1">
              <a:spLocks noChangeArrowheads="1"/>
            </p:cNvSpPr>
            <p:nvPr/>
          </p:nvSpPr>
          <p:spPr bwMode="auto">
            <a:xfrm>
              <a:off x="2201" y="2104"/>
              <a:ext cx="684" cy="346"/>
            </a:xfrm>
            <a:prstGeom prst="rect">
              <a:avLst/>
            </a:prstGeom>
            <a:noFill/>
            <a:ln w="9525">
              <a:noFill/>
              <a:miter lim="800000"/>
              <a:headEnd/>
              <a:tailEnd/>
            </a:ln>
            <a:effectLst/>
          </p:spPr>
          <p:txBody>
            <a:bodyPr>
              <a:spAutoFit/>
            </a:bodyPr>
            <a:lstStyle/>
            <a:p>
              <a:r>
                <a:rPr lang="en-US" sz="1000"/>
                <a:t>HP labs prototypes/ future</a:t>
              </a:r>
            </a:p>
          </p:txBody>
        </p:sp>
      </p:grpSp>
      <p:sp>
        <p:nvSpPr>
          <p:cNvPr id="276510" name="Line 30"/>
          <p:cNvSpPr>
            <a:spLocks noChangeShapeType="1"/>
          </p:cNvSpPr>
          <p:nvPr/>
        </p:nvSpPr>
        <p:spPr bwMode="auto">
          <a:xfrm flipV="1">
            <a:off x="1927225" y="1443038"/>
            <a:ext cx="4954588" cy="4868862"/>
          </a:xfrm>
          <a:prstGeom prst="line">
            <a:avLst/>
          </a:prstGeom>
          <a:noFill/>
          <a:ln w="76200">
            <a:solidFill>
              <a:srgbClr val="0000FF"/>
            </a:solidFill>
            <a:round/>
            <a:headEnd/>
            <a:tailEnd/>
          </a:ln>
          <a:effectLst/>
        </p:spPr>
        <p:txBody>
          <a:bodyPr wrap="none" anchor="ctr"/>
          <a:lstStyle/>
          <a:p>
            <a:endParaRPr lang="en-US"/>
          </a:p>
        </p:txBody>
      </p:sp>
      <p:sp>
        <p:nvSpPr>
          <p:cNvPr id="276511" name="Rectangle 31"/>
          <p:cNvSpPr>
            <a:spLocks noChangeArrowheads="1"/>
          </p:cNvSpPr>
          <p:nvPr/>
        </p:nvSpPr>
        <p:spPr bwMode="auto">
          <a:xfrm>
            <a:off x="2066925" y="2108200"/>
            <a:ext cx="323850" cy="635000"/>
          </a:xfrm>
          <a:prstGeom prst="rect">
            <a:avLst/>
          </a:prstGeom>
          <a:solidFill>
            <a:srgbClr val="FFFF00"/>
          </a:solidFill>
          <a:ln w="19050">
            <a:solidFill>
              <a:schemeClr val="tx1"/>
            </a:solidFill>
            <a:miter lim="800000"/>
            <a:headEnd/>
            <a:tailEnd/>
          </a:ln>
          <a:effectLst/>
        </p:spPr>
        <p:txBody>
          <a:bodyPr anchor="ctr">
            <a:spAutoFit/>
          </a:bodyPr>
          <a:lstStyle/>
          <a:p>
            <a:endParaRPr lang="en-US"/>
          </a:p>
        </p:txBody>
      </p:sp>
      <p:sp>
        <p:nvSpPr>
          <p:cNvPr id="276512" name="Rectangle 32"/>
          <p:cNvSpPr>
            <a:spLocks noChangeArrowheads="1"/>
          </p:cNvSpPr>
          <p:nvPr/>
        </p:nvSpPr>
        <p:spPr bwMode="auto">
          <a:xfrm>
            <a:off x="2911475" y="2187575"/>
            <a:ext cx="338138" cy="561975"/>
          </a:xfrm>
          <a:prstGeom prst="rect">
            <a:avLst/>
          </a:prstGeom>
          <a:solidFill>
            <a:srgbClr val="FFFF00"/>
          </a:solidFill>
          <a:ln w="19050">
            <a:solidFill>
              <a:schemeClr val="tx1"/>
            </a:solidFill>
            <a:miter lim="800000"/>
            <a:headEnd/>
            <a:tailEnd/>
          </a:ln>
          <a:effectLst/>
        </p:spPr>
        <p:txBody>
          <a:bodyPr anchor="ctr">
            <a:spAutoFit/>
          </a:bodyPr>
          <a:lstStyle/>
          <a:p>
            <a:endParaRPr lang="en-US"/>
          </a:p>
        </p:txBody>
      </p:sp>
      <p:sp>
        <p:nvSpPr>
          <p:cNvPr id="276513" name="Rectangle 33"/>
          <p:cNvSpPr>
            <a:spLocks noChangeArrowheads="1"/>
          </p:cNvSpPr>
          <p:nvPr/>
        </p:nvSpPr>
        <p:spPr bwMode="auto">
          <a:xfrm>
            <a:off x="3756025" y="2339975"/>
            <a:ext cx="338138" cy="414338"/>
          </a:xfrm>
          <a:prstGeom prst="rect">
            <a:avLst/>
          </a:prstGeom>
          <a:solidFill>
            <a:srgbClr val="FFFF00"/>
          </a:solidFill>
          <a:ln w="19050">
            <a:solidFill>
              <a:schemeClr val="tx1"/>
            </a:solidFill>
            <a:miter lim="800000"/>
            <a:headEnd/>
            <a:tailEnd/>
          </a:ln>
          <a:effectLst/>
        </p:spPr>
        <p:txBody>
          <a:bodyPr anchor="ctr">
            <a:spAutoFit/>
          </a:bodyPr>
          <a:lstStyle/>
          <a:p>
            <a:endParaRPr lang="en-US"/>
          </a:p>
        </p:txBody>
      </p:sp>
      <p:sp>
        <p:nvSpPr>
          <p:cNvPr id="276514" name="Rectangle 34"/>
          <p:cNvSpPr>
            <a:spLocks noChangeArrowheads="1"/>
          </p:cNvSpPr>
          <p:nvPr/>
        </p:nvSpPr>
        <p:spPr bwMode="auto">
          <a:xfrm>
            <a:off x="254000" y="6440488"/>
            <a:ext cx="8334375" cy="274637"/>
          </a:xfrm>
          <a:prstGeom prst="rect">
            <a:avLst/>
          </a:prstGeom>
          <a:solidFill>
            <a:schemeClr val="bg1"/>
          </a:solidFill>
          <a:ln w="9525">
            <a:noFill/>
            <a:miter lim="800000"/>
            <a:headEnd/>
            <a:tailEnd/>
          </a:ln>
          <a:effectLst/>
        </p:spPr>
        <p:txBody>
          <a:bodyPr wrap="none" anchor="ctr">
            <a:spAutoFit/>
          </a:bodyPr>
          <a:lstStyle/>
          <a:p>
            <a:r>
              <a:rPr lang="en-US" sz="1200">
                <a:latin typeface="Arial Narrow" pitchFamily="34" charset="0"/>
              </a:rPr>
              <a:t>Malone, C., C. Belady, "</a:t>
            </a:r>
            <a:r>
              <a:rPr lang="en-US" sz="1200">
                <a:latin typeface="Arial Narrow" pitchFamily="34" charset="0"/>
                <a:hlinkClick r:id="rId5"/>
              </a:rPr>
              <a:t>Metrics to characterize Data Center &amp; IT Equipment Energy Use</a:t>
            </a:r>
            <a:r>
              <a:rPr lang="en-US" sz="1200">
                <a:latin typeface="Arial Narrow" pitchFamily="34" charset="0"/>
              </a:rPr>
              <a:t>," Digital Power Forum, Richardson, TX (September 2006) </a:t>
            </a:r>
          </a:p>
        </p:txBody>
      </p:sp>
      <p:sp>
        <p:nvSpPr>
          <p:cNvPr id="276515" name="Rectangle 35" descr="Wide downward diagonal"/>
          <p:cNvSpPr>
            <a:spLocks noChangeArrowheads="1"/>
          </p:cNvSpPr>
          <p:nvPr/>
        </p:nvSpPr>
        <p:spPr bwMode="auto">
          <a:xfrm>
            <a:off x="6619875" y="4983163"/>
            <a:ext cx="323850" cy="222250"/>
          </a:xfrm>
          <a:prstGeom prst="rect">
            <a:avLst/>
          </a:prstGeom>
          <a:pattFill prst="wdDnDiag">
            <a:fgClr>
              <a:srgbClr val="99CCFF"/>
            </a:fgClr>
            <a:bgClr>
              <a:schemeClr val="bg1"/>
            </a:bgClr>
          </a:pattFill>
          <a:ln w="19050">
            <a:solidFill>
              <a:schemeClr val="tx1"/>
            </a:solidFill>
            <a:miter lim="800000"/>
            <a:headEnd/>
            <a:tailEnd/>
          </a:ln>
          <a:effectLst/>
        </p:spPr>
        <p:txBody>
          <a:bodyPr anchor="ctr">
            <a:spAutoFit/>
          </a:bodyPr>
          <a:lstStyle/>
          <a:p>
            <a:endParaRPr lang="en-US"/>
          </a:p>
        </p:txBody>
      </p:sp>
      <p:sp>
        <p:nvSpPr>
          <p:cNvPr id="276516" name="Rectangle 36" descr="Wide downward diagonal"/>
          <p:cNvSpPr>
            <a:spLocks noChangeArrowheads="1"/>
          </p:cNvSpPr>
          <p:nvPr/>
        </p:nvSpPr>
        <p:spPr bwMode="auto">
          <a:xfrm>
            <a:off x="7421563" y="4870450"/>
            <a:ext cx="339725" cy="311150"/>
          </a:xfrm>
          <a:prstGeom prst="rect">
            <a:avLst/>
          </a:prstGeom>
          <a:pattFill prst="wdDnDiag">
            <a:fgClr>
              <a:srgbClr val="99CCFF"/>
            </a:fgClr>
            <a:bgClr>
              <a:schemeClr val="bg1"/>
            </a:bgClr>
          </a:pattFill>
          <a:ln w="19050">
            <a:solidFill>
              <a:schemeClr val="tx1"/>
            </a:solidFill>
            <a:miter lim="800000"/>
            <a:headEnd/>
            <a:tailEnd/>
          </a:ln>
          <a:effectLst/>
        </p:spPr>
        <p:txBody>
          <a:bodyPr anchor="ctr">
            <a:spAutoFit/>
          </a:bodyPr>
          <a:lstStyle/>
          <a:p>
            <a:endParaRPr lang="en-US"/>
          </a:p>
        </p:txBody>
      </p:sp>
      <p:sp>
        <p:nvSpPr>
          <p:cNvPr id="276517" name="Rectangle 37" descr="Wide downward diagonal"/>
          <p:cNvSpPr>
            <a:spLocks noChangeArrowheads="1"/>
          </p:cNvSpPr>
          <p:nvPr/>
        </p:nvSpPr>
        <p:spPr bwMode="auto">
          <a:xfrm>
            <a:off x="8237538" y="4635500"/>
            <a:ext cx="325437" cy="534988"/>
          </a:xfrm>
          <a:prstGeom prst="rect">
            <a:avLst/>
          </a:prstGeom>
          <a:pattFill prst="wdDnDiag">
            <a:fgClr>
              <a:srgbClr val="99CCFF"/>
            </a:fgClr>
            <a:bgClr>
              <a:schemeClr val="bg1"/>
            </a:bgClr>
          </a:pattFill>
          <a:ln w="19050">
            <a:solidFill>
              <a:schemeClr val="tx1"/>
            </a:solidFill>
            <a:miter lim="800000"/>
            <a:headEnd/>
            <a:tailEnd/>
          </a:ln>
          <a:effectLst/>
        </p:spPr>
        <p:txBody>
          <a:bodyPr anchor="ctr">
            <a:spAutoFit/>
          </a:bodyPr>
          <a:lstStyle/>
          <a:p>
            <a:endParaRPr lang="en-US"/>
          </a:p>
        </p:txBody>
      </p:sp>
      <p:sp>
        <p:nvSpPr>
          <p:cNvPr id="276518" name="Rectangle 38"/>
          <p:cNvSpPr>
            <a:spLocks noChangeArrowheads="1"/>
          </p:cNvSpPr>
          <p:nvPr/>
        </p:nvSpPr>
        <p:spPr bwMode="auto">
          <a:xfrm>
            <a:off x="7426325" y="4090988"/>
            <a:ext cx="338138" cy="649287"/>
          </a:xfrm>
          <a:prstGeom prst="rect">
            <a:avLst/>
          </a:prstGeom>
          <a:solidFill>
            <a:srgbClr val="FFFF00"/>
          </a:solidFill>
          <a:ln w="19050">
            <a:solidFill>
              <a:schemeClr val="tx1"/>
            </a:solidFill>
            <a:miter lim="800000"/>
            <a:headEnd/>
            <a:tailEnd/>
          </a:ln>
          <a:effectLst/>
        </p:spPr>
        <p:txBody>
          <a:bodyPr anchor="ctr">
            <a:spAutoFit/>
          </a:bodyPr>
          <a:lstStyle/>
          <a:p>
            <a:endParaRPr lang="en-US"/>
          </a:p>
        </p:txBody>
      </p:sp>
      <p:sp>
        <p:nvSpPr>
          <p:cNvPr id="276519" name="Rectangle 39"/>
          <p:cNvSpPr>
            <a:spLocks noChangeArrowheads="1"/>
          </p:cNvSpPr>
          <p:nvPr/>
        </p:nvSpPr>
        <p:spPr bwMode="auto">
          <a:xfrm>
            <a:off x="7429500" y="4748213"/>
            <a:ext cx="338138" cy="130175"/>
          </a:xfrm>
          <a:prstGeom prst="rect">
            <a:avLst/>
          </a:prstGeom>
          <a:solidFill>
            <a:srgbClr val="FF0000"/>
          </a:solidFill>
          <a:ln w="19050">
            <a:solidFill>
              <a:schemeClr val="tx1"/>
            </a:solidFill>
            <a:miter lim="800000"/>
            <a:headEnd/>
            <a:tailEnd/>
          </a:ln>
          <a:effectLst/>
        </p:spPr>
        <p:txBody>
          <a:bodyPr anchor="ctr">
            <a:spAutoFit/>
          </a:bodyPr>
          <a:lstStyle/>
          <a:p>
            <a:endParaRPr lang="en-US"/>
          </a:p>
        </p:txBody>
      </p:sp>
      <p:sp>
        <p:nvSpPr>
          <p:cNvPr id="276520" name="Rectangle 40"/>
          <p:cNvSpPr>
            <a:spLocks noChangeArrowheads="1"/>
          </p:cNvSpPr>
          <p:nvPr/>
        </p:nvSpPr>
        <p:spPr bwMode="auto">
          <a:xfrm>
            <a:off x="8231188" y="4502150"/>
            <a:ext cx="323850" cy="130175"/>
          </a:xfrm>
          <a:prstGeom prst="rect">
            <a:avLst/>
          </a:prstGeom>
          <a:solidFill>
            <a:srgbClr val="FF0000"/>
          </a:solidFill>
          <a:ln w="19050">
            <a:solidFill>
              <a:schemeClr val="tx1"/>
            </a:solidFill>
            <a:miter lim="800000"/>
            <a:headEnd/>
            <a:tailEnd/>
          </a:ln>
          <a:effectLst/>
        </p:spPr>
        <p:txBody>
          <a:bodyPr anchor="ctr">
            <a:spAutoFit/>
          </a:bodyPr>
          <a:lstStyle/>
          <a:p>
            <a:endParaRPr lang="en-US"/>
          </a:p>
        </p:txBody>
      </p:sp>
      <p:sp>
        <p:nvSpPr>
          <p:cNvPr id="276521" name="Rectangle 41"/>
          <p:cNvSpPr>
            <a:spLocks noChangeArrowheads="1"/>
          </p:cNvSpPr>
          <p:nvPr/>
        </p:nvSpPr>
        <p:spPr bwMode="auto">
          <a:xfrm>
            <a:off x="8242300" y="4078288"/>
            <a:ext cx="323850" cy="428625"/>
          </a:xfrm>
          <a:prstGeom prst="rect">
            <a:avLst/>
          </a:prstGeom>
          <a:solidFill>
            <a:srgbClr val="FFFF00"/>
          </a:solidFill>
          <a:ln w="19050">
            <a:solidFill>
              <a:schemeClr val="tx1"/>
            </a:solidFill>
            <a:miter lim="800000"/>
            <a:headEnd/>
            <a:tailEnd/>
          </a:ln>
          <a:effectLst/>
        </p:spPr>
        <p:txBody>
          <a:bodyPr anchor="ctr">
            <a:spAutoFit/>
          </a:bodyPr>
          <a:lstStyle/>
          <a:p>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4988" y="0"/>
            <a:ext cx="8245475" cy="1143000"/>
          </a:xfrm>
        </p:spPr>
        <p:txBody>
          <a:bodyPr/>
          <a:lstStyle/>
          <a:p>
            <a:r>
              <a:rPr lang="en-US" altLang="zh-TW" sz="2800" smtClean="0">
                <a:ea typeface="PMingLiU" pitchFamily="18" charset="-120"/>
              </a:rPr>
              <a:t>Optimizing Through Virtualization</a:t>
            </a:r>
          </a:p>
        </p:txBody>
      </p:sp>
      <p:sp>
        <p:nvSpPr>
          <p:cNvPr id="29699" name="Rectangle 3"/>
          <p:cNvSpPr>
            <a:spLocks noChangeArrowheads="1"/>
          </p:cNvSpPr>
          <p:nvPr/>
        </p:nvSpPr>
        <p:spPr bwMode="auto">
          <a:xfrm>
            <a:off x="457200" y="1206500"/>
            <a:ext cx="4186238" cy="457200"/>
          </a:xfrm>
          <a:prstGeom prst="rect">
            <a:avLst/>
          </a:prstGeom>
          <a:noFill/>
          <a:ln w="19050" algn="ctr">
            <a:noFill/>
            <a:miter lim="800000"/>
            <a:headEnd/>
            <a:tailEnd/>
          </a:ln>
        </p:spPr>
        <p:txBody>
          <a:bodyPr wrap="none">
            <a:spAutoFit/>
          </a:bodyPr>
          <a:lstStyle/>
          <a:p>
            <a:pPr>
              <a:spcBef>
                <a:spcPct val="50000"/>
              </a:spcBef>
            </a:pPr>
            <a:r>
              <a:rPr lang="en-US" altLang="zh-TW" sz="2400">
                <a:solidFill>
                  <a:srgbClr val="7B7B79"/>
                </a:solidFill>
                <a:latin typeface="Futura Hv" pitchFamily="34" charset="0"/>
                <a:ea typeface="PMingLiU" pitchFamily="18" charset="-120"/>
                <a:cs typeface="Arial" charset="0"/>
              </a:rPr>
              <a:t>Optimizing from chip to chiller</a:t>
            </a:r>
          </a:p>
        </p:txBody>
      </p:sp>
      <p:sp>
        <p:nvSpPr>
          <p:cNvPr id="29700" name="Text Box 4"/>
          <p:cNvSpPr txBox="1">
            <a:spLocks noChangeArrowheads="1"/>
          </p:cNvSpPr>
          <p:nvPr/>
        </p:nvSpPr>
        <p:spPr bwMode="auto">
          <a:xfrm>
            <a:off x="352425" y="6059488"/>
            <a:ext cx="4511675" cy="639762"/>
          </a:xfrm>
          <a:prstGeom prst="rect">
            <a:avLst/>
          </a:prstGeom>
          <a:noFill/>
          <a:ln w="9525">
            <a:noFill/>
            <a:miter lim="800000"/>
            <a:headEnd/>
            <a:tailEnd/>
          </a:ln>
        </p:spPr>
        <p:txBody>
          <a:bodyPr lIns="91423" tIns="45712" rIns="91423" bIns="45712" anchor="b">
            <a:spAutoFit/>
          </a:bodyPr>
          <a:lstStyle/>
          <a:p>
            <a:r>
              <a:rPr lang="en-US" altLang="zh-TW" sz="1200">
                <a:ea typeface="PMingLiU" pitchFamily="18" charset="-120"/>
              </a:rPr>
              <a:t>*</a:t>
            </a:r>
            <a:r>
              <a:rPr lang="en-US" sz="1200"/>
              <a:t>Computerworld “Low-Cost Data Center Locations” by Robert L. Scheier, September 3, 2007 page 2.</a:t>
            </a:r>
          </a:p>
          <a:p>
            <a:endParaRPr lang="en-US" altLang="zh-TW" sz="1200">
              <a:ea typeface="PMingLiU" pitchFamily="18" charset="-120"/>
            </a:endParaRPr>
          </a:p>
        </p:txBody>
      </p:sp>
      <p:grpSp>
        <p:nvGrpSpPr>
          <p:cNvPr id="29701" name="Group 5"/>
          <p:cNvGrpSpPr>
            <a:grpSpLocks/>
          </p:cNvGrpSpPr>
          <p:nvPr/>
        </p:nvGrpSpPr>
        <p:grpSpPr bwMode="auto">
          <a:xfrm>
            <a:off x="298450" y="4043363"/>
            <a:ext cx="1811338" cy="1809750"/>
            <a:chOff x="2462" y="1331"/>
            <a:chExt cx="1141" cy="1140"/>
          </a:xfrm>
        </p:grpSpPr>
        <p:sp>
          <p:nvSpPr>
            <p:cNvPr id="29713" name="Freeform 6"/>
            <p:cNvSpPr>
              <a:spLocks/>
            </p:cNvSpPr>
            <p:nvPr/>
          </p:nvSpPr>
          <p:spPr bwMode="auto">
            <a:xfrm>
              <a:off x="2884" y="1462"/>
              <a:ext cx="719" cy="1009"/>
            </a:xfrm>
            <a:custGeom>
              <a:avLst/>
              <a:gdLst>
                <a:gd name="T0" fmla="*/ 0 w 208"/>
                <a:gd name="T1" fmla="*/ 286 h 292"/>
                <a:gd name="T2" fmla="*/ 43 w 208"/>
                <a:gd name="T3" fmla="*/ 291 h 292"/>
                <a:gd name="T4" fmla="*/ 208 w 208"/>
                <a:gd name="T5" fmla="*/ 127 h 292"/>
                <a:gd name="T6" fmla="*/ 148 w 208"/>
                <a:gd name="T7" fmla="*/ 0 h 292"/>
                <a:gd name="T8" fmla="*/ 43 w 208"/>
                <a:gd name="T9" fmla="*/ 127 h 292"/>
                <a:gd name="T10" fmla="*/ 0 w 208"/>
                <a:gd name="T11" fmla="*/ 286 h 292"/>
                <a:gd name="T12" fmla="*/ 0 60000 65536"/>
                <a:gd name="T13" fmla="*/ 0 60000 65536"/>
                <a:gd name="T14" fmla="*/ 0 60000 65536"/>
                <a:gd name="T15" fmla="*/ 0 60000 65536"/>
                <a:gd name="T16" fmla="*/ 0 60000 65536"/>
                <a:gd name="T17" fmla="*/ 0 60000 65536"/>
                <a:gd name="T18" fmla="*/ 0 w 208"/>
                <a:gd name="T19" fmla="*/ 0 h 292"/>
                <a:gd name="T20" fmla="*/ 208 w 208"/>
                <a:gd name="T21" fmla="*/ 292 h 292"/>
              </a:gdLst>
              <a:ahLst/>
              <a:cxnLst>
                <a:cxn ang="T12">
                  <a:pos x="T0" y="T1"/>
                </a:cxn>
                <a:cxn ang="T13">
                  <a:pos x="T2" y="T3"/>
                </a:cxn>
                <a:cxn ang="T14">
                  <a:pos x="T4" y="T5"/>
                </a:cxn>
                <a:cxn ang="T15">
                  <a:pos x="T6" y="T7"/>
                </a:cxn>
                <a:cxn ang="T16">
                  <a:pos x="T8" y="T9"/>
                </a:cxn>
                <a:cxn ang="T17">
                  <a:pos x="T10" y="T11"/>
                </a:cxn>
              </a:cxnLst>
              <a:rect l="T18" t="T19" r="T20" b="T21"/>
              <a:pathLst>
                <a:path w="208" h="292">
                  <a:moveTo>
                    <a:pt x="0" y="286"/>
                  </a:moveTo>
                  <a:cubicBezTo>
                    <a:pt x="14" y="290"/>
                    <a:pt x="29" y="291"/>
                    <a:pt x="43" y="291"/>
                  </a:cubicBezTo>
                  <a:cubicBezTo>
                    <a:pt x="134" y="292"/>
                    <a:pt x="208" y="218"/>
                    <a:pt x="208" y="127"/>
                  </a:cubicBezTo>
                  <a:cubicBezTo>
                    <a:pt x="208" y="78"/>
                    <a:pt x="186" y="31"/>
                    <a:pt x="148" y="0"/>
                  </a:cubicBezTo>
                  <a:lnTo>
                    <a:pt x="43" y="127"/>
                  </a:lnTo>
                  <a:lnTo>
                    <a:pt x="0" y="286"/>
                  </a:lnTo>
                  <a:close/>
                </a:path>
              </a:pathLst>
            </a:custGeom>
            <a:gradFill rotWithShape="1">
              <a:gsLst>
                <a:gs pos="0">
                  <a:srgbClr val="0071B4"/>
                </a:gs>
                <a:gs pos="100000">
                  <a:srgbClr val="003453"/>
                </a:gs>
              </a:gsLst>
              <a:path path="rect">
                <a:fillToRect l="50000" t="50000" r="50000" b="50000"/>
              </a:path>
            </a:gradFill>
            <a:ln w="9525">
              <a:noFill/>
              <a:round/>
              <a:headEnd/>
              <a:tailEnd/>
            </a:ln>
          </p:spPr>
          <p:txBody>
            <a:bodyPr/>
            <a:lstStyle/>
            <a:p>
              <a:endParaRPr lang="en-US"/>
            </a:p>
          </p:txBody>
        </p:sp>
        <p:sp>
          <p:nvSpPr>
            <p:cNvPr id="29714" name="Freeform 7"/>
            <p:cNvSpPr>
              <a:spLocks/>
            </p:cNvSpPr>
            <p:nvPr/>
          </p:nvSpPr>
          <p:spPr bwMode="auto">
            <a:xfrm>
              <a:off x="2462" y="1687"/>
              <a:ext cx="571" cy="763"/>
            </a:xfrm>
            <a:custGeom>
              <a:avLst/>
              <a:gdLst>
                <a:gd name="T0" fmla="*/ 12 w 165"/>
                <a:gd name="T1" fmla="*/ 0 h 221"/>
                <a:gd name="T2" fmla="*/ 1 w 165"/>
                <a:gd name="T3" fmla="*/ 62 h 221"/>
                <a:gd name="T4" fmla="*/ 122 w 165"/>
                <a:gd name="T5" fmla="*/ 221 h 221"/>
                <a:gd name="T6" fmla="*/ 165 w 165"/>
                <a:gd name="T7" fmla="*/ 62 h 221"/>
                <a:gd name="T8" fmla="*/ 12 w 165"/>
                <a:gd name="T9" fmla="*/ 0 h 221"/>
                <a:gd name="T10" fmla="*/ 0 60000 65536"/>
                <a:gd name="T11" fmla="*/ 0 60000 65536"/>
                <a:gd name="T12" fmla="*/ 0 60000 65536"/>
                <a:gd name="T13" fmla="*/ 0 60000 65536"/>
                <a:gd name="T14" fmla="*/ 0 60000 65536"/>
                <a:gd name="T15" fmla="*/ 0 w 165"/>
                <a:gd name="T16" fmla="*/ 0 h 221"/>
                <a:gd name="T17" fmla="*/ 165 w 165"/>
                <a:gd name="T18" fmla="*/ 221 h 221"/>
              </a:gdLst>
              <a:ahLst/>
              <a:cxnLst>
                <a:cxn ang="T10">
                  <a:pos x="T0" y="T1"/>
                </a:cxn>
                <a:cxn ang="T11">
                  <a:pos x="T2" y="T3"/>
                </a:cxn>
                <a:cxn ang="T12">
                  <a:pos x="T4" y="T5"/>
                </a:cxn>
                <a:cxn ang="T13">
                  <a:pos x="T6" y="T7"/>
                </a:cxn>
                <a:cxn ang="T14">
                  <a:pos x="T8" y="T9"/>
                </a:cxn>
              </a:cxnLst>
              <a:rect l="T15" t="T16" r="T17" b="T18"/>
              <a:pathLst>
                <a:path w="165" h="221">
                  <a:moveTo>
                    <a:pt x="12" y="0"/>
                  </a:moveTo>
                  <a:cubicBezTo>
                    <a:pt x="5" y="20"/>
                    <a:pt x="1" y="41"/>
                    <a:pt x="1" y="62"/>
                  </a:cubicBezTo>
                  <a:cubicBezTo>
                    <a:pt x="0" y="136"/>
                    <a:pt x="50" y="201"/>
                    <a:pt x="122" y="221"/>
                  </a:cubicBezTo>
                  <a:lnTo>
                    <a:pt x="165" y="62"/>
                  </a:lnTo>
                  <a:lnTo>
                    <a:pt x="12" y="0"/>
                  </a:lnTo>
                  <a:close/>
                </a:path>
              </a:pathLst>
            </a:custGeom>
            <a:gradFill rotWithShape="1">
              <a:gsLst>
                <a:gs pos="0">
                  <a:srgbClr val="64B900"/>
                </a:gs>
                <a:gs pos="100000">
                  <a:srgbClr val="2E5600"/>
                </a:gs>
              </a:gsLst>
              <a:path path="rect">
                <a:fillToRect l="50000" t="50000" r="50000" b="50000"/>
              </a:path>
            </a:gradFill>
            <a:ln w="9525">
              <a:noFill/>
              <a:round/>
              <a:headEnd/>
              <a:tailEnd/>
            </a:ln>
          </p:spPr>
          <p:txBody>
            <a:bodyPr/>
            <a:lstStyle/>
            <a:p>
              <a:endParaRPr lang="en-US"/>
            </a:p>
          </p:txBody>
        </p:sp>
        <p:sp>
          <p:nvSpPr>
            <p:cNvPr id="29715" name="Freeform 8"/>
            <p:cNvSpPr>
              <a:spLocks/>
            </p:cNvSpPr>
            <p:nvPr/>
          </p:nvSpPr>
          <p:spPr bwMode="auto">
            <a:xfrm>
              <a:off x="2504" y="1331"/>
              <a:ext cx="739" cy="570"/>
            </a:xfrm>
            <a:custGeom>
              <a:avLst/>
              <a:gdLst>
                <a:gd name="T0" fmla="*/ 214 w 214"/>
                <a:gd name="T1" fmla="*/ 12 h 165"/>
                <a:gd name="T2" fmla="*/ 153 w 214"/>
                <a:gd name="T3" fmla="*/ 1 h 165"/>
                <a:gd name="T4" fmla="*/ 0 w 214"/>
                <a:gd name="T5" fmla="*/ 103 h 165"/>
                <a:gd name="T6" fmla="*/ 153 w 214"/>
                <a:gd name="T7" fmla="*/ 165 h 165"/>
                <a:gd name="T8" fmla="*/ 214 w 214"/>
                <a:gd name="T9" fmla="*/ 12 h 165"/>
                <a:gd name="T10" fmla="*/ 0 60000 65536"/>
                <a:gd name="T11" fmla="*/ 0 60000 65536"/>
                <a:gd name="T12" fmla="*/ 0 60000 65536"/>
                <a:gd name="T13" fmla="*/ 0 60000 65536"/>
                <a:gd name="T14" fmla="*/ 0 60000 65536"/>
                <a:gd name="T15" fmla="*/ 0 w 214"/>
                <a:gd name="T16" fmla="*/ 0 h 165"/>
                <a:gd name="T17" fmla="*/ 214 w 214"/>
                <a:gd name="T18" fmla="*/ 165 h 165"/>
              </a:gdLst>
              <a:ahLst/>
              <a:cxnLst>
                <a:cxn ang="T10">
                  <a:pos x="T0" y="T1"/>
                </a:cxn>
                <a:cxn ang="T11">
                  <a:pos x="T2" y="T3"/>
                </a:cxn>
                <a:cxn ang="T12">
                  <a:pos x="T4" y="T5"/>
                </a:cxn>
                <a:cxn ang="T13">
                  <a:pos x="T6" y="T7"/>
                </a:cxn>
                <a:cxn ang="T14">
                  <a:pos x="T8" y="T9"/>
                </a:cxn>
              </a:cxnLst>
              <a:rect l="T15" t="T16" r="T17" b="T18"/>
              <a:pathLst>
                <a:path w="214" h="165">
                  <a:moveTo>
                    <a:pt x="214" y="12"/>
                  </a:moveTo>
                  <a:cubicBezTo>
                    <a:pt x="194" y="4"/>
                    <a:pt x="174" y="1"/>
                    <a:pt x="153" y="1"/>
                  </a:cubicBezTo>
                  <a:cubicBezTo>
                    <a:pt x="86" y="0"/>
                    <a:pt x="26" y="41"/>
                    <a:pt x="0" y="103"/>
                  </a:cubicBezTo>
                  <a:lnTo>
                    <a:pt x="153" y="165"/>
                  </a:lnTo>
                  <a:lnTo>
                    <a:pt x="214" y="12"/>
                  </a:lnTo>
                  <a:close/>
                </a:path>
              </a:pathLst>
            </a:custGeom>
            <a:gradFill rotWithShape="1">
              <a:gsLst>
                <a:gs pos="0">
                  <a:srgbClr val="EB5F01"/>
                </a:gs>
                <a:gs pos="100000">
                  <a:srgbClr val="6D2C00"/>
                </a:gs>
              </a:gsLst>
              <a:path path="rect">
                <a:fillToRect l="50000" t="50000" r="50000" b="50000"/>
              </a:path>
            </a:gradFill>
            <a:ln w="9525">
              <a:noFill/>
              <a:round/>
              <a:headEnd/>
              <a:tailEnd/>
            </a:ln>
          </p:spPr>
          <p:txBody>
            <a:bodyPr/>
            <a:lstStyle/>
            <a:p>
              <a:endParaRPr lang="en-US"/>
            </a:p>
          </p:txBody>
        </p:sp>
        <p:sp>
          <p:nvSpPr>
            <p:cNvPr id="29716" name="Freeform 9"/>
            <p:cNvSpPr>
              <a:spLocks/>
            </p:cNvSpPr>
            <p:nvPr/>
          </p:nvSpPr>
          <p:spPr bwMode="auto">
            <a:xfrm>
              <a:off x="3033" y="1372"/>
              <a:ext cx="362" cy="529"/>
            </a:xfrm>
            <a:custGeom>
              <a:avLst/>
              <a:gdLst>
                <a:gd name="T0" fmla="*/ 105 w 105"/>
                <a:gd name="T1" fmla="*/ 26 h 153"/>
                <a:gd name="T2" fmla="*/ 61 w 105"/>
                <a:gd name="T3" fmla="*/ 0 h 153"/>
                <a:gd name="T4" fmla="*/ 0 w 105"/>
                <a:gd name="T5" fmla="*/ 153 h 153"/>
                <a:gd name="T6" fmla="*/ 105 w 105"/>
                <a:gd name="T7" fmla="*/ 26 h 153"/>
                <a:gd name="T8" fmla="*/ 0 60000 65536"/>
                <a:gd name="T9" fmla="*/ 0 60000 65536"/>
                <a:gd name="T10" fmla="*/ 0 60000 65536"/>
                <a:gd name="T11" fmla="*/ 0 60000 65536"/>
                <a:gd name="T12" fmla="*/ 0 w 105"/>
                <a:gd name="T13" fmla="*/ 0 h 153"/>
                <a:gd name="T14" fmla="*/ 105 w 105"/>
                <a:gd name="T15" fmla="*/ 153 h 153"/>
              </a:gdLst>
              <a:ahLst/>
              <a:cxnLst>
                <a:cxn ang="T8">
                  <a:pos x="T0" y="T1"/>
                </a:cxn>
                <a:cxn ang="T9">
                  <a:pos x="T2" y="T3"/>
                </a:cxn>
                <a:cxn ang="T10">
                  <a:pos x="T4" y="T5"/>
                </a:cxn>
                <a:cxn ang="T11">
                  <a:pos x="T6" y="T7"/>
                </a:cxn>
              </a:cxnLst>
              <a:rect l="T12" t="T13" r="T14" b="T15"/>
              <a:pathLst>
                <a:path w="105" h="153">
                  <a:moveTo>
                    <a:pt x="105" y="26"/>
                  </a:moveTo>
                  <a:cubicBezTo>
                    <a:pt x="92" y="15"/>
                    <a:pt x="77" y="6"/>
                    <a:pt x="61" y="0"/>
                  </a:cubicBezTo>
                  <a:lnTo>
                    <a:pt x="0" y="153"/>
                  </a:lnTo>
                  <a:lnTo>
                    <a:pt x="105" y="26"/>
                  </a:lnTo>
                  <a:close/>
                </a:path>
              </a:pathLst>
            </a:custGeom>
            <a:gradFill rotWithShape="1">
              <a:gsLst>
                <a:gs pos="0">
                  <a:srgbClr val="CC0066"/>
                </a:gs>
                <a:gs pos="100000">
                  <a:srgbClr val="5E002F"/>
                </a:gs>
              </a:gsLst>
              <a:path path="rect">
                <a:fillToRect l="50000" t="50000" r="50000" b="50000"/>
              </a:path>
            </a:gradFill>
            <a:ln w="9525">
              <a:noFill/>
              <a:round/>
              <a:headEnd/>
              <a:tailEnd/>
            </a:ln>
          </p:spPr>
          <p:txBody>
            <a:bodyPr/>
            <a:lstStyle/>
            <a:p>
              <a:endParaRPr lang="en-US"/>
            </a:p>
          </p:txBody>
        </p:sp>
      </p:grpSp>
      <p:sp>
        <p:nvSpPr>
          <p:cNvPr id="29702" name="Line 10"/>
          <p:cNvSpPr>
            <a:spLocks noChangeShapeType="1"/>
          </p:cNvSpPr>
          <p:nvPr/>
        </p:nvSpPr>
        <p:spPr bwMode="auto">
          <a:xfrm flipH="1">
            <a:off x="396875" y="3457575"/>
            <a:ext cx="515938" cy="1349375"/>
          </a:xfrm>
          <a:prstGeom prst="line">
            <a:avLst/>
          </a:prstGeom>
          <a:noFill/>
          <a:ln w="19050">
            <a:solidFill>
              <a:schemeClr val="tx1"/>
            </a:solidFill>
            <a:round/>
            <a:headEnd/>
            <a:tailEnd type="triangle" w="med" len="med"/>
          </a:ln>
        </p:spPr>
        <p:txBody>
          <a:bodyPr>
            <a:spAutoFit/>
          </a:bodyPr>
          <a:lstStyle/>
          <a:p>
            <a:endParaRPr lang="en-US"/>
          </a:p>
        </p:txBody>
      </p:sp>
      <p:sp>
        <p:nvSpPr>
          <p:cNvPr id="29703" name="Rectangle 11"/>
          <p:cNvSpPr>
            <a:spLocks noChangeArrowheads="1"/>
          </p:cNvSpPr>
          <p:nvPr/>
        </p:nvSpPr>
        <p:spPr bwMode="auto">
          <a:xfrm>
            <a:off x="284163" y="2381250"/>
            <a:ext cx="1908175" cy="1157288"/>
          </a:xfrm>
          <a:prstGeom prst="rect">
            <a:avLst/>
          </a:prstGeom>
          <a:solidFill>
            <a:schemeClr val="accent1">
              <a:alpha val="25098"/>
            </a:schemeClr>
          </a:solidFill>
          <a:ln w="12700" algn="ctr">
            <a:solidFill>
              <a:schemeClr val="tx1"/>
            </a:solidFill>
            <a:miter lim="800000"/>
            <a:headEnd/>
            <a:tailEnd/>
          </a:ln>
        </p:spPr>
        <p:txBody>
          <a:bodyPr anchor="ctr">
            <a:spAutoFit/>
          </a:bodyPr>
          <a:lstStyle/>
          <a:p>
            <a:endParaRPr lang="en-US"/>
          </a:p>
        </p:txBody>
      </p:sp>
      <p:sp>
        <p:nvSpPr>
          <p:cNvPr id="29704" name="Text Box 12"/>
          <p:cNvSpPr txBox="1">
            <a:spLocks noChangeArrowheads="1"/>
          </p:cNvSpPr>
          <p:nvPr/>
        </p:nvSpPr>
        <p:spPr bwMode="auto">
          <a:xfrm>
            <a:off x="361950" y="2441575"/>
            <a:ext cx="1830388" cy="1006475"/>
          </a:xfrm>
          <a:prstGeom prst="rect">
            <a:avLst/>
          </a:prstGeom>
          <a:noFill/>
          <a:ln w="19050" algn="ctr">
            <a:noFill/>
            <a:miter lim="800000"/>
            <a:headEnd/>
            <a:tailEnd/>
          </a:ln>
        </p:spPr>
        <p:txBody>
          <a:bodyPr>
            <a:spAutoFit/>
          </a:bodyPr>
          <a:lstStyle/>
          <a:p>
            <a:pPr>
              <a:spcBef>
                <a:spcPct val="50000"/>
              </a:spcBef>
            </a:pPr>
            <a:r>
              <a:rPr lang="en-US" sz="1500">
                <a:latin typeface="Futura Hv" pitchFamily="34" charset="0"/>
              </a:rPr>
              <a:t>Virtualization cuts Data Center power bill by 30% to 40%.</a:t>
            </a:r>
            <a:r>
              <a:rPr lang="en-US" sz="1500" baseline="30000">
                <a:latin typeface="Futura Hv" pitchFamily="34" charset="0"/>
              </a:rPr>
              <a:t>*</a:t>
            </a:r>
            <a:endParaRPr lang="en-US" sz="1500">
              <a:latin typeface="Futura Hv" pitchFamily="34" charset="0"/>
            </a:endParaRPr>
          </a:p>
        </p:txBody>
      </p:sp>
      <p:sp>
        <p:nvSpPr>
          <p:cNvPr id="29705" name="Text Box 13"/>
          <p:cNvSpPr txBox="1">
            <a:spLocks noChangeArrowheads="1"/>
          </p:cNvSpPr>
          <p:nvPr/>
        </p:nvSpPr>
        <p:spPr bwMode="auto">
          <a:xfrm>
            <a:off x="1292225" y="4984750"/>
            <a:ext cx="766763" cy="517525"/>
          </a:xfrm>
          <a:prstGeom prst="rect">
            <a:avLst/>
          </a:prstGeom>
          <a:noFill/>
          <a:ln w="19050" algn="ctr">
            <a:noFill/>
            <a:miter lim="800000"/>
            <a:headEnd/>
            <a:tailEnd/>
          </a:ln>
        </p:spPr>
        <p:txBody>
          <a:bodyPr wrap="none">
            <a:spAutoFit/>
          </a:bodyPr>
          <a:lstStyle/>
          <a:p>
            <a:pPr algn="ctr">
              <a:spcBef>
                <a:spcPct val="50000"/>
              </a:spcBef>
            </a:pPr>
            <a:r>
              <a:rPr lang="en-US" sz="1400">
                <a:solidFill>
                  <a:schemeClr val="bg1"/>
                </a:solidFill>
                <a:latin typeface="Futura Hv" pitchFamily="34" charset="0"/>
              </a:rPr>
              <a:t>Cooling</a:t>
            </a:r>
            <a:br>
              <a:rPr lang="en-US" sz="1400">
                <a:solidFill>
                  <a:schemeClr val="bg1"/>
                </a:solidFill>
                <a:latin typeface="Futura Hv" pitchFamily="34" charset="0"/>
              </a:rPr>
            </a:br>
            <a:r>
              <a:rPr lang="en-US" sz="1400">
                <a:solidFill>
                  <a:schemeClr val="bg1"/>
                </a:solidFill>
                <a:latin typeface="Futura Hv" pitchFamily="34" charset="0"/>
              </a:rPr>
              <a:t>IT</a:t>
            </a:r>
          </a:p>
        </p:txBody>
      </p:sp>
      <p:sp>
        <p:nvSpPr>
          <p:cNvPr id="29706" name="Text Box 14"/>
          <p:cNvSpPr txBox="1">
            <a:spLocks noChangeArrowheads="1"/>
          </p:cNvSpPr>
          <p:nvPr/>
        </p:nvSpPr>
        <p:spPr bwMode="auto">
          <a:xfrm>
            <a:off x="487363" y="4260850"/>
            <a:ext cx="1006475" cy="517525"/>
          </a:xfrm>
          <a:prstGeom prst="rect">
            <a:avLst/>
          </a:prstGeom>
          <a:noFill/>
          <a:ln w="19050" algn="ctr">
            <a:noFill/>
            <a:miter lim="800000"/>
            <a:headEnd/>
            <a:tailEnd/>
          </a:ln>
        </p:spPr>
        <p:txBody>
          <a:bodyPr>
            <a:spAutoFit/>
          </a:bodyPr>
          <a:lstStyle/>
          <a:p>
            <a:pPr algn="ctr">
              <a:spcBef>
                <a:spcPct val="50000"/>
              </a:spcBef>
            </a:pPr>
            <a:r>
              <a:rPr lang="en-US" sz="1400">
                <a:solidFill>
                  <a:schemeClr val="bg1"/>
                </a:solidFill>
                <a:latin typeface="Futura Hv" pitchFamily="34" charset="0"/>
              </a:rPr>
              <a:t>Powering IT</a:t>
            </a:r>
          </a:p>
        </p:txBody>
      </p:sp>
      <p:sp>
        <p:nvSpPr>
          <p:cNvPr id="29707" name="Text Box 15"/>
          <p:cNvSpPr txBox="1">
            <a:spLocks noChangeArrowheads="1"/>
          </p:cNvSpPr>
          <p:nvPr/>
        </p:nvSpPr>
        <p:spPr bwMode="auto">
          <a:xfrm>
            <a:off x="312738" y="4959350"/>
            <a:ext cx="820737" cy="320675"/>
          </a:xfrm>
          <a:prstGeom prst="rect">
            <a:avLst/>
          </a:prstGeom>
          <a:noFill/>
          <a:ln w="19050" algn="ctr">
            <a:noFill/>
            <a:miter lim="800000"/>
            <a:headEnd/>
            <a:tailEnd/>
          </a:ln>
        </p:spPr>
        <p:txBody>
          <a:bodyPr wrap="none">
            <a:spAutoFit/>
          </a:bodyPr>
          <a:lstStyle/>
          <a:p>
            <a:pPr>
              <a:spcBef>
                <a:spcPct val="50000"/>
              </a:spcBef>
            </a:pPr>
            <a:r>
              <a:rPr lang="en-US" sz="1500">
                <a:solidFill>
                  <a:schemeClr val="bg1"/>
                </a:solidFill>
                <a:latin typeface="Futura Hv" pitchFamily="34" charset="0"/>
              </a:rPr>
              <a:t>Savings</a:t>
            </a:r>
          </a:p>
        </p:txBody>
      </p:sp>
      <p:sp>
        <p:nvSpPr>
          <p:cNvPr id="29708" name="Rectangle 16"/>
          <p:cNvSpPr>
            <a:spLocks noChangeArrowheads="1"/>
          </p:cNvSpPr>
          <p:nvPr/>
        </p:nvSpPr>
        <p:spPr bwMode="auto">
          <a:xfrm rot="-3975067">
            <a:off x="1137444" y="4280694"/>
            <a:ext cx="742950" cy="182562"/>
          </a:xfrm>
          <a:prstGeom prst="rect">
            <a:avLst/>
          </a:prstGeom>
          <a:noFill/>
          <a:ln w="9525">
            <a:noFill/>
            <a:miter lim="800000"/>
            <a:headEnd/>
            <a:tailEnd/>
          </a:ln>
        </p:spPr>
        <p:txBody>
          <a:bodyPr wrap="none" lIns="0" tIns="0" rIns="0" bIns="0">
            <a:spAutoFit/>
          </a:bodyPr>
          <a:lstStyle/>
          <a:p>
            <a:pPr>
              <a:spcBef>
                <a:spcPct val="50000"/>
              </a:spcBef>
            </a:pPr>
            <a:r>
              <a:rPr lang="en-US" sz="1200">
                <a:solidFill>
                  <a:srgbClr val="000000"/>
                </a:solidFill>
              </a:rPr>
              <a:t>Conversion</a:t>
            </a:r>
            <a:endParaRPr lang="en-US" sz="1200"/>
          </a:p>
        </p:txBody>
      </p:sp>
      <p:sp>
        <p:nvSpPr>
          <p:cNvPr id="29709" name="Rectangle 17"/>
          <p:cNvSpPr>
            <a:spLocks noChangeArrowheads="1"/>
          </p:cNvSpPr>
          <p:nvPr/>
        </p:nvSpPr>
        <p:spPr bwMode="auto">
          <a:xfrm>
            <a:off x="2657475" y="2820988"/>
            <a:ext cx="3070225" cy="2511425"/>
          </a:xfrm>
          <a:prstGeom prst="rect">
            <a:avLst/>
          </a:prstGeom>
          <a:solidFill>
            <a:srgbClr val="66FF99"/>
          </a:solidFill>
          <a:ln w="19050" algn="ctr">
            <a:solidFill>
              <a:schemeClr val="tx1"/>
            </a:solidFill>
            <a:miter lim="800000"/>
            <a:headEnd/>
            <a:tailEnd/>
          </a:ln>
        </p:spPr>
        <p:txBody>
          <a:bodyPr anchor="ctr">
            <a:spAutoFit/>
          </a:bodyPr>
          <a:lstStyle/>
          <a:p>
            <a:pPr>
              <a:spcBef>
                <a:spcPct val="50000"/>
              </a:spcBef>
              <a:buFontTx/>
              <a:buChar char="•"/>
            </a:pPr>
            <a:r>
              <a:rPr lang="en-US" sz="1500" i="1"/>
              <a:t>Consolidate multiple servers at low capacity to fewer servers operating at high capacity</a:t>
            </a:r>
          </a:p>
          <a:p>
            <a:pPr lvl="1">
              <a:spcBef>
                <a:spcPct val="50000"/>
              </a:spcBef>
              <a:buFontTx/>
              <a:buChar char="•"/>
            </a:pPr>
            <a:r>
              <a:rPr lang="en-US" sz="1500" i="1"/>
              <a:t>Leveraging Fans, Hard Drives, Memory, and I/O</a:t>
            </a:r>
          </a:p>
          <a:p>
            <a:pPr>
              <a:spcBef>
                <a:spcPct val="50000"/>
              </a:spcBef>
              <a:buFontTx/>
              <a:buChar char="•"/>
            </a:pPr>
            <a:r>
              <a:rPr lang="en-US" sz="1500" i="1"/>
              <a:t>Power Supply higher efficiency at increases utilization</a:t>
            </a:r>
          </a:p>
          <a:p>
            <a:pPr>
              <a:spcBef>
                <a:spcPct val="50000"/>
              </a:spcBef>
              <a:buFontTx/>
              <a:buChar char="•"/>
            </a:pPr>
            <a:r>
              <a:rPr lang="en-US" sz="1500" i="1"/>
              <a:t>Even distribution of consolidated resources in data centers</a:t>
            </a:r>
          </a:p>
        </p:txBody>
      </p:sp>
      <p:sp>
        <p:nvSpPr>
          <p:cNvPr id="29710" name="Rectangle 18"/>
          <p:cNvSpPr>
            <a:spLocks noChangeArrowheads="1"/>
          </p:cNvSpPr>
          <p:nvPr/>
        </p:nvSpPr>
        <p:spPr bwMode="auto">
          <a:xfrm>
            <a:off x="5889625" y="2935288"/>
            <a:ext cx="3070225" cy="2282825"/>
          </a:xfrm>
          <a:prstGeom prst="rect">
            <a:avLst/>
          </a:prstGeom>
          <a:solidFill>
            <a:srgbClr val="66FF99"/>
          </a:solidFill>
          <a:ln w="19050" algn="ctr">
            <a:solidFill>
              <a:schemeClr val="tx1"/>
            </a:solidFill>
            <a:miter lim="800000"/>
            <a:headEnd/>
            <a:tailEnd/>
          </a:ln>
        </p:spPr>
        <p:txBody>
          <a:bodyPr anchor="ctr">
            <a:spAutoFit/>
          </a:bodyPr>
          <a:lstStyle/>
          <a:p>
            <a:pPr>
              <a:spcBef>
                <a:spcPct val="50000"/>
              </a:spcBef>
              <a:buFontTx/>
              <a:buChar char="•"/>
            </a:pPr>
            <a:r>
              <a:rPr lang="en-US" sz="1500" i="1"/>
              <a:t>ProLiant Essentials Virtual Machine Management Pack and VMware</a:t>
            </a:r>
          </a:p>
          <a:p>
            <a:pPr>
              <a:spcBef>
                <a:spcPct val="50000"/>
              </a:spcBef>
              <a:buFontTx/>
              <a:buChar char="•"/>
            </a:pPr>
            <a:r>
              <a:rPr lang="en-US" sz="1500" i="1"/>
              <a:t>Virtual Connect for BladeSystem</a:t>
            </a:r>
          </a:p>
          <a:p>
            <a:pPr>
              <a:spcBef>
                <a:spcPct val="50000"/>
              </a:spcBef>
              <a:buFontTx/>
              <a:buChar char="•"/>
            </a:pPr>
            <a:r>
              <a:rPr lang="en-US" sz="1500" i="1"/>
              <a:t>Virtual Server Environment (VSE) &amp; Integrity Virtual Machine</a:t>
            </a:r>
          </a:p>
          <a:p>
            <a:pPr>
              <a:spcBef>
                <a:spcPct val="50000"/>
              </a:spcBef>
              <a:buFontTx/>
              <a:buChar char="•"/>
            </a:pPr>
            <a:r>
              <a:rPr lang="en-US" sz="1500" i="1"/>
              <a:t>Storage Virtualization with Thin Provisioning</a:t>
            </a:r>
          </a:p>
        </p:txBody>
      </p:sp>
      <p:sp>
        <p:nvSpPr>
          <p:cNvPr id="29711" name="Rectangle 19"/>
          <p:cNvSpPr>
            <a:spLocks noChangeArrowheads="1"/>
          </p:cNvSpPr>
          <p:nvPr/>
        </p:nvSpPr>
        <p:spPr bwMode="auto">
          <a:xfrm>
            <a:off x="2655888" y="2470150"/>
            <a:ext cx="3068637" cy="339725"/>
          </a:xfrm>
          <a:prstGeom prst="rect">
            <a:avLst/>
          </a:prstGeom>
          <a:solidFill>
            <a:srgbClr val="00FF00"/>
          </a:solidFill>
          <a:ln w="19050" algn="ctr">
            <a:solidFill>
              <a:schemeClr val="tx1"/>
            </a:solidFill>
            <a:miter lim="800000"/>
            <a:headEnd/>
            <a:tailEnd/>
          </a:ln>
        </p:spPr>
        <p:txBody>
          <a:bodyPr anchor="ctr">
            <a:spAutoFit/>
          </a:bodyPr>
          <a:lstStyle/>
          <a:p>
            <a:pPr algn="ctr">
              <a:spcBef>
                <a:spcPct val="50000"/>
              </a:spcBef>
            </a:pPr>
            <a:r>
              <a:rPr lang="en-US" sz="1500" i="1"/>
              <a:t>What Drives Savings?                 </a:t>
            </a:r>
          </a:p>
        </p:txBody>
      </p:sp>
      <p:sp>
        <p:nvSpPr>
          <p:cNvPr id="29712" name="Rectangle 20"/>
          <p:cNvSpPr>
            <a:spLocks noChangeArrowheads="1"/>
          </p:cNvSpPr>
          <p:nvPr/>
        </p:nvSpPr>
        <p:spPr bwMode="auto">
          <a:xfrm>
            <a:off x="5894388" y="2470150"/>
            <a:ext cx="3065462" cy="339725"/>
          </a:xfrm>
          <a:prstGeom prst="rect">
            <a:avLst/>
          </a:prstGeom>
          <a:solidFill>
            <a:srgbClr val="00FF00"/>
          </a:solidFill>
          <a:ln w="19050" algn="ctr">
            <a:solidFill>
              <a:schemeClr val="tx1"/>
            </a:solidFill>
            <a:miter lim="800000"/>
            <a:headEnd/>
            <a:tailEnd/>
          </a:ln>
        </p:spPr>
        <p:txBody>
          <a:bodyPr anchor="ctr">
            <a:spAutoFit/>
          </a:bodyPr>
          <a:lstStyle/>
          <a:p>
            <a:pPr algn="ctr">
              <a:spcBef>
                <a:spcPct val="50000"/>
              </a:spcBef>
            </a:pPr>
            <a:r>
              <a:rPr lang="en-US" sz="1500" i="1"/>
              <a:t>What is Offers                          </a:t>
            </a:r>
          </a:p>
        </p:txBody>
      </p:sp>
    </p:spTree>
    <p:custDataLst>
      <p:tags r:id="rId1"/>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ChangeArrowheads="1"/>
          </p:cNvSpPr>
          <p:nvPr/>
        </p:nvSpPr>
        <p:spPr bwMode="auto">
          <a:xfrm>
            <a:off x="4803775" y="2879725"/>
            <a:ext cx="4081463" cy="3263900"/>
          </a:xfrm>
          <a:prstGeom prst="rect">
            <a:avLst/>
          </a:prstGeom>
          <a:solidFill>
            <a:srgbClr val="DDDCD5"/>
          </a:solidFill>
          <a:ln w="19050">
            <a:noFill/>
            <a:miter lim="800000"/>
            <a:headEnd/>
            <a:tailEnd/>
          </a:ln>
          <a:effectLst/>
        </p:spPr>
        <p:txBody>
          <a:bodyPr anchor="ctr">
            <a:spAutoFit/>
          </a:bodyPr>
          <a:lstStyle/>
          <a:p>
            <a:endParaRPr lang="en-US"/>
          </a:p>
        </p:txBody>
      </p:sp>
      <p:sp>
        <p:nvSpPr>
          <p:cNvPr id="279555" name="Rectangle 3"/>
          <p:cNvSpPr>
            <a:spLocks noChangeArrowheads="1"/>
          </p:cNvSpPr>
          <p:nvPr/>
        </p:nvSpPr>
        <p:spPr bwMode="auto">
          <a:xfrm>
            <a:off x="7673975" y="4492625"/>
            <a:ext cx="736600" cy="582613"/>
          </a:xfrm>
          <a:prstGeom prst="rect">
            <a:avLst/>
          </a:prstGeom>
          <a:solidFill>
            <a:srgbClr val="0098F6"/>
          </a:solidFill>
          <a:ln w="25400">
            <a:solidFill>
              <a:srgbClr val="0098F6"/>
            </a:solidFill>
            <a:miter lim="800000"/>
            <a:headEnd/>
            <a:tailEnd type="none" w="lg" len="sm"/>
          </a:ln>
          <a:effectLst/>
        </p:spPr>
        <p:txBody>
          <a:bodyPr tIns="91440" bIns="91440" anchor="ctr">
            <a:spAutoFit/>
          </a:bodyPr>
          <a:lstStyle/>
          <a:p>
            <a:endParaRPr lang="en-US"/>
          </a:p>
        </p:txBody>
      </p:sp>
      <p:sp>
        <p:nvSpPr>
          <p:cNvPr id="279556" name="Rectangle 4"/>
          <p:cNvSpPr>
            <a:spLocks noChangeArrowheads="1"/>
          </p:cNvSpPr>
          <p:nvPr/>
        </p:nvSpPr>
        <p:spPr bwMode="auto">
          <a:xfrm>
            <a:off x="538163" y="2879725"/>
            <a:ext cx="4081462" cy="3263900"/>
          </a:xfrm>
          <a:prstGeom prst="rect">
            <a:avLst/>
          </a:prstGeom>
          <a:solidFill>
            <a:srgbClr val="DDDCD5"/>
          </a:solidFill>
          <a:ln w="19050">
            <a:noFill/>
            <a:miter lim="800000"/>
            <a:headEnd/>
            <a:tailEnd/>
          </a:ln>
          <a:effectLst/>
        </p:spPr>
        <p:txBody>
          <a:bodyPr anchor="ctr">
            <a:spAutoFit/>
          </a:bodyPr>
          <a:lstStyle/>
          <a:p>
            <a:endParaRPr lang="en-US"/>
          </a:p>
        </p:txBody>
      </p:sp>
      <p:sp>
        <p:nvSpPr>
          <p:cNvPr id="279557" name="Rectangle 5"/>
          <p:cNvSpPr>
            <a:spLocks noChangeArrowheads="1"/>
          </p:cNvSpPr>
          <p:nvPr/>
        </p:nvSpPr>
        <p:spPr bwMode="auto">
          <a:xfrm>
            <a:off x="538163" y="2141538"/>
            <a:ext cx="4081462" cy="668337"/>
          </a:xfrm>
          <a:prstGeom prst="rect">
            <a:avLst/>
          </a:prstGeom>
          <a:solidFill>
            <a:schemeClr val="accent1"/>
          </a:solidFill>
          <a:ln w="19050">
            <a:noFill/>
            <a:miter lim="800000"/>
            <a:headEnd/>
            <a:tailEnd/>
          </a:ln>
          <a:effectLst/>
        </p:spPr>
        <p:txBody>
          <a:bodyPr anchor="ctr">
            <a:spAutoFit/>
          </a:bodyPr>
          <a:lstStyle/>
          <a:p>
            <a:endParaRPr lang="en-US"/>
          </a:p>
        </p:txBody>
      </p:sp>
      <p:sp>
        <p:nvSpPr>
          <p:cNvPr id="279558" name="Rectangle 6"/>
          <p:cNvSpPr>
            <a:spLocks noChangeArrowheads="1"/>
          </p:cNvSpPr>
          <p:nvPr/>
        </p:nvSpPr>
        <p:spPr bwMode="auto">
          <a:xfrm>
            <a:off x="881063" y="2090738"/>
            <a:ext cx="3332162" cy="709612"/>
          </a:xfrm>
          <a:prstGeom prst="rect">
            <a:avLst/>
          </a:prstGeom>
          <a:noFill/>
          <a:ln w="9525">
            <a:noFill/>
            <a:miter lim="800000"/>
            <a:headEnd/>
            <a:tailEnd/>
          </a:ln>
          <a:effectLst/>
        </p:spPr>
        <p:txBody>
          <a:bodyPr anchor="b"/>
          <a:lstStyle/>
          <a:p>
            <a:pPr algn="ctr" eaLnBrk="0" hangingPunct="0">
              <a:lnSpc>
                <a:spcPct val="105000"/>
              </a:lnSpc>
            </a:pPr>
            <a:r>
              <a:rPr lang="en-US">
                <a:solidFill>
                  <a:schemeClr val="bg1"/>
                </a:solidFill>
              </a:rPr>
              <a:t>Server consolidation</a:t>
            </a:r>
            <a:r>
              <a:rPr lang="en-US" sz="2400">
                <a:solidFill>
                  <a:schemeClr val="bg1"/>
                </a:solidFill>
              </a:rPr>
              <a:t/>
            </a:r>
            <a:br>
              <a:rPr lang="en-US" sz="2400">
                <a:solidFill>
                  <a:schemeClr val="bg1"/>
                </a:solidFill>
              </a:rPr>
            </a:br>
            <a:r>
              <a:rPr lang="en-US" sz="1200">
                <a:solidFill>
                  <a:schemeClr val="bg1"/>
                </a:solidFill>
              </a:rPr>
              <a:t>50-100+% increase in utilization</a:t>
            </a:r>
            <a:endParaRPr lang="en-US" b="1">
              <a:solidFill>
                <a:schemeClr val="bg1"/>
              </a:solidFill>
            </a:endParaRPr>
          </a:p>
        </p:txBody>
      </p:sp>
      <p:sp>
        <p:nvSpPr>
          <p:cNvPr id="279559" name="Text Box 7"/>
          <p:cNvSpPr txBox="1">
            <a:spLocks noChangeArrowheads="1"/>
          </p:cNvSpPr>
          <p:nvPr/>
        </p:nvSpPr>
        <p:spPr bwMode="auto">
          <a:xfrm>
            <a:off x="569913" y="4135438"/>
            <a:ext cx="1155700" cy="274637"/>
          </a:xfrm>
          <a:prstGeom prst="rect">
            <a:avLst/>
          </a:prstGeom>
          <a:noFill/>
          <a:ln w="19050">
            <a:noFill/>
            <a:miter lim="800000"/>
            <a:headEnd/>
            <a:tailEnd/>
          </a:ln>
          <a:effectLst/>
        </p:spPr>
        <p:txBody>
          <a:bodyPr wrap="none">
            <a:spAutoFit/>
          </a:bodyPr>
          <a:lstStyle/>
          <a:p>
            <a:pPr marL="169863" indent="-169863">
              <a:spcBef>
                <a:spcPct val="50000"/>
              </a:spcBef>
              <a:buClr>
                <a:srgbClr val="ABA69F"/>
              </a:buClr>
              <a:buFontTx/>
              <a:buChar char="•"/>
            </a:pPr>
            <a:r>
              <a:rPr lang="en-US" sz="1200"/>
              <a:t>DNS/DHCP</a:t>
            </a:r>
          </a:p>
        </p:txBody>
      </p:sp>
      <p:sp>
        <p:nvSpPr>
          <p:cNvPr id="279560" name="Text Box 8"/>
          <p:cNvSpPr txBox="1">
            <a:spLocks noChangeArrowheads="1"/>
          </p:cNvSpPr>
          <p:nvPr/>
        </p:nvSpPr>
        <p:spPr bwMode="auto">
          <a:xfrm>
            <a:off x="569913" y="4657725"/>
            <a:ext cx="1076325" cy="274638"/>
          </a:xfrm>
          <a:prstGeom prst="rect">
            <a:avLst/>
          </a:prstGeom>
          <a:noFill/>
          <a:ln w="19050">
            <a:noFill/>
            <a:miter lim="800000"/>
            <a:headEnd/>
            <a:tailEnd/>
          </a:ln>
          <a:effectLst/>
        </p:spPr>
        <p:txBody>
          <a:bodyPr wrap="none">
            <a:spAutoFit/>
          </a:bodyPr>
          <a:lstStyle/>
          <a:p>
            <a:pPr marL="169863" indent="-169863">
              <a:spcBef>
                <a:spcPct val="50000"/>
              </a:spcBef>
              <a:buClr>
                <a:srgbClr val="ABA69F"/>
              </a:buClr>
              <a:buFontTx/>
              <a:buChar char="•"/>
            </a:pPr>
            <a:r>
              <a:rPr lang="en-US" sz="1200"/>
              <a:t>Print server</a:t>
            </a:r>
          </a:p>
        </p:txBody>
      </p:sp>
      <p:sp>
        <p:nvSpPr>
          <p:cNvPr id="279561" name="Text Box 9"/>
          <p:cNvSpPr txBox="1">
            <a:spLocks noChangeArrowheads="1"/>
          </p:cNvSpPr>
          <p:nvPr/>
        </p:nvSpPr>
        <p:spPr bwMode="auto">
          <a:xfrm>
            <a:off x="569913" y="5180013"/>
            <a:ext cx="593725" cy="274637"/>
          </a:xfrm>
          <a:prstGeom prst="rect">
            <a:avLst/>
          </a:prstGeom>
          <a:noFill/>
          <a:ln w="19050">
            <a:noFill/>
            <a:miter lim="800000"/>
            <a:headEnd/>
            <a:tailEnd/>
          </a:ln>
          <a:effectLst/>
        </p:spPr>
        <p:txBody>
          <a:bodyPr wrap="none">
            <a:spAutoFit/>
          </a:bodyPr>
          <a:lstStyle/>
          <a:p>
            <a:pPr marL="169863" indent="-169863">
              <a:spcBef>
                <a:spcPct val="50000"/>
              </a:spcBef>
              <a:buClr>
                <a:srgbClr val="ABA69F"/>
              </a:buClr>
              <a:buFontTx/>
              <a:buChar char="•"/>
            </a:pPr>
            <a:r>
              <a:rPr lang="en-US" sz="1200"/>
              <a:t>ERP</a:t>
            </a:r>
          </a:p>
        </p:txBody>
      </p:sp>
      <p:sp>
        <p:nvSpPr>
          <p:cNvPr id="279562" name="Text Box 10"/>
          <p:cNvSpPr txBox="1">
            <a:spLocks noChangeArrowheads="1"/>
          </p:cNvSpPr>
          <p:nvPr/>
        </p:nvSpPr>
        <p:spPr bwMode="auto">
          <a:xfrm>
            <a:off x="569913" y="5700713"/>
            <a:ext cx="1211262" cy="274637"/>
          </a:xfrm>
          <a:prstGeom prst="rect">
            <a:avLst/>
          </a:prstGeom>
          <a:noFill/>
          <a:ln w="19050">
            <a:noFill/>
            <a:miter lim="800000"/>
            <a:headEnd/>
            <a:tailEnd/>
          </a:ln>
          <a:effectLst/>
        </p:spPr>
        <p:txBody>
          <a:bodyPr wrap="none">
            <a:spAutoFit/>
          </a:bodyPr>
          <a:lstStyle/>
          <a:p>
            <a:pPr marL="169863" indent="-169863">
              <a:spcBef>
                <a:spcPct val="50000"/>
              </a:spcBef>
              <a:buClr>
                <a:srgbClr val="ABA69F"/>
              </a:buClr>
              <a:buFontTx/>
              <a:buChar char="•"/>
            </a:pPr>
            <a:r>
              <a:rPr lang="en-US" sz="1200"/>
              <a:t>Custom apps</a:t>
            </a:r>
          </a:p>
        </p:txBody>
      </p:sp>
      <p:sp>
        <p:nvSpPr>
          <p:cNvPr id="279563" name="Text Box 11"/>
          <p:cNvSpPr txBox="1">
            <a:spLocks noChangeArrowheads="1"/>
          </p:cNvSpPr>
          <p:nvPr/>
        </p:nvSpPr>
        <p:spPr bwMode="auto">
          <a:xfrm>
            <a:off x="2008188" y="5205413"/>
            <a:ext cx="1385887" cy="862012"/>
          </a:xfrm>
          <a:prstGeom prst="rect">
            <a:avLst/>
          </a:prstGeom>
          <a:noFill/>
          <a:ln w="19050">
            <a:noFill/>
            <a:miter lim="800000"/>
            <a:headEnd/>
            <a:tailEnd/>
          </a:ln>
          <a:effectLst/>
        </p:spPr>
        <p:txBody>
          <a:bodyPr>
            <a:spAutoFit/>
          </a:bodyPr>
          <a:lstStyle/>
          <a:p>
            <a:pPr marL="169863" indent="-169863">
              <a:lnSpc>
                <a:spcPct val="90000"/>
              </a:lnSpc>
              <a:spcBef>
                <a:spcPct val="20000"/>
              </a:spcBef>
              <a:buClr>
                <a:srgbClr val="ABA69F"/>
              </a:buClr>
              <a:buFontTx/>
              <a:buChar char="•"/>
            </a:pPr>
            <a:r>
              <a:rPr lang="en-US" sz="1200"/>
              <a:t>DNS/DHCP</a:t>
            </a:r>
          </a:p>
          <a:p>
            <a:pPr marL="169863" indent="-169863">
              <a:lnSpc>
                <a:spcPct val="90000"/>
              </a:lnSpc>
              <a:spcBef>
                <a:spcPct val="20000"/>
              </a:spcBef>
              <a:buClr>
                <a:srgbClr val="ABA69F"/>
              </a:buClr>
              <a:buFontTx/>
              <a:buChar char="•"/>
            </a:pPr>
            <a:r>
              <a:rPr lang="en-US" sz="1200"/>
              <a:t>Print server</a:t>
            </a:r>
          </a:p>
          <a:p>
            <a:pPr marL="169863" indent="-169863">
              <a:lnSpc>
                <a:spcPct val="90000"/>
              </a:lnSpc>
              <a:spcBef>
                <a:spcPct val="20000"/>
              </a:spcBef>
              <a:buClr>
                <a:srgbClr val="ABA69F"/>
              </a:buClr>
              <a:buFontTx/>
              <a:buChar char="•"/>
            </a:pPr>
            <a:r>
              <a:rPr lang="en-US" sz="1200"/>
              <a:t>ERP</a:t>
            </a:r>
          </a:p>
          <a:p>
            <a:pPr marL="169863" indent="-169863">
              <a:lnSpc>
                <a:spcPct val="90000"/>
              </a:lnSpc>
              <a:spcBef>
                <a:spcPct val="20000"/>
              </a:spcBef>
              <a:buClr>
                <a:srgbClr val="ABA69F"/>
              </a:buClr>
              <a:buFontTx/>
              <a:buChar char="•"/>
            </a:pPr>
            <a:r>
              <a:rPr lang="en-US" sz="1200"/>
              <a:t>Custom apps</a:t>
            </a:r>
          </a:p>
        </p:txBody>
      </p:sp>
      <p:sp>
        <p:nvSpPr>
          <p:cNvPr id="279564" name="Text Box 12"/>
          <p:cNvSpPr txBox="1">
            <a:spLocks noChangeArrowheads="1"/>
          </p:cNvSpPr>
          <p:nvPr/>
        </p:nvSpPr>
        <p:spPr bwMode="auto">
          <a:xfrm>
            <a:off x="3198813" y="5197475"/>
            <a:ext cx="1385887" cy="862013"/>
          </a:xfrm>
          <a:prstGeom prst="rect">
            <a:avLst/>
          </a:prstGeom>
          <a:noFill/>
          <a:ln w="19050">
            <a:noFill/>
            <a:miter lim="800000"/>
            <a:headEnd/>
            <a:tailEnd/>
          </a:ln>
          <a:effectLst/>
        </p:spPr>
        <p:txBody>
          <a:bodyPr>
            <a:spAutoFit/>
          </a:bodyPr>
          <a:lstStyle/>
          <a:p>
            <a:pPr marL="169863" indent="-169863">
              <a:lnSpc>
                <a:spcPct val="90000"/>
              </a:lnSpc>
              <a:spcBef>
                <a:spcPct val="20000"/>
              </a:spcBef>
              <a:buClr>
                <a:srgbClr val="ABA69F"/>
              </a:buClr>
              <a:buFontTx/>
              <a:buChar char="•"/>
            </a:pPr>
            <a:r>
              <a:rPr lang="en-US" sz="1200"/>
              <a:t>Web server</a:t>
            </a:r>
          </a:p>
          <a:p>
            <a:pPr marL="169863" indent="-169863">
              <a:lnSpc>
                <a:spcPct val="90000"/>
              </a:lnSpc>
              <a:spcBef>
                <a:spcPct val="20000"/>
              </a:spcBef>
              <a:buClr>
                <a:srgbClr val="ABA69F"/>
              </a:buClr>
              <a:buFontTx/>
              <a:buChar char="•"/>
            </a:pPr>
            <a:r>
              <a:rPr lang="en-US" sz="1200"/>
              <a:t>NT apps </a:t>
            </a:r>
          </a:p>
          <a:p>
            <a:pPr marL="169863" indent="-169863">
              <a:lnSpc>
                <a:spcPct val="90000"/>
              </a:lnSpc>
              <a:spcBef>
                <a:spcPct val="20000"/>
              </a:spcBef>
              <a:buClr>
                <a:srgbClr val="ABA69F"/>
              </a:buClr>
              <a:buFontTx/>
              <a:buChar char="•"/>
            </a:pPr>
            <a:r>
              <a:rPr lang="en-US" sz="1200"/>
              <a:t>Database</a:t>
            </a:r>
          </a:p>
          <a:p>
            <a:pPr marL="169863" indent="-169863">
              <a:lnSpc>
                <a:spcPct val="90000"/>
              </a:lnSpc>
              <a:spcBef>
                <a:spcPct val="20000"/>
              </a:spcBef>
              <a:buClr>
                <a:srgbClr val="ABA69F"/>
              </a:buClr>
              <a:buFontTx/>
              <a:buChar char="•"/>
            </a:pPr>
            <a:r>
              <a:rPr lang="en-US" sz="1200"/>
              <a:t>And more</a:t>
            </a:r>
          </a:p>
        </p:txBody>
      </p:sp>
      <p:sp>
        <p:nvSpPr>
          <p:cNvPr id="279565" name="Text Box 13"/>
          <p:cNvSpPr txBox="1">
            <a:spLocks noChangeArrowheads="1"/>
          </p:cNvSpPr>
          <p:nvPr/>
        </p:nvSpPr>
        <p:spPr bwMode="auto">
          <a:xfrm>
            <a:off x="1804988" y="3151188"/>
            <a:ext cx="2663825" cy="1027112"/>
          </a:xfrm>
          <a:prstGeom prst="rect">
            <a:avLst/>
          </a:prstGeom>
          <a:noFill/>
          <a:ln w="19050">
            <a:noFill/>
            <a:miter lim="800000"/>
            <a:headEnd/>
            <a:tailEnd/>
          </a:ln>
          <a:effectLst/>
        </p:spPr>
        <p:txBody>
          <a:bodyPr>
            <a:spAutoFit/>
          </a:bodyPr>
          <a:lstStyle/>
          <a:p>
            <a:pPr algn="ctr">
              <a:lnSpc>
                <a:spcPct val="90000"/>
              </a:lnSpc>
              <a:spcBef>
                <a:spcPct val="50000"/>
              </a:spcBef>
            </a:pPr>
            <a:r>
              <a:rPr lang="en-US" sz="1400"/>
              <a:t>HP server running </a:t>
            </a:r>
            <a:br>
              <a:rPr lang="en-US" sz="1400"/>
            </a:br>
            <a:r>
              <a:rPr lang="en-US" sz="1400"/>
              <a:t>virtualization software</a:t>
            </a:r>
            <a:br>
              <a:rPr lang="en-US" sz="1400"/>
            </a:br>
            <a:r>
              <a:rPr lang="en-US" sz="1600"/>
              <a:t> </a:t>
            </a:r>
            <a:r>
              <a:rPr lang="en-US" sz="1200"/>
              <a:t>(e.g., VMware, Microsoft Virtual Server, Xen, HP Integrity Virtual Machines)</a:t>
            </a:r>
          </a:p>
        </p:txBody>
      </p:sp>
      <p:sp>
        <p:nvSpPr>
          <p:cNvPr id="279566" name="Text Box 14"/>
          <p:cNvSpPr txBox="1">
            <a:spLocks noChangeArrowheads="1"/>
          </p:cNvSpPr>
          <p:nvPr/>
        </p:nvSpPr>
        <p:spPr bwMode="auto">
          <a:xfrm>
            <a:off x="331788" y="3151188"/>
            <a:ext cx="1770062" cy="476250"/>
          </a:xfrm>
          <a:prstGeom prst="rect">
            <a:avLst/>
          </a:prstGeom>
          <a:noFill/>
          <a:ln w="19050">
            <a:noFill/>
            <a:miter lim="800000"/>
            <a:headEnd/>
            <a:tailEnd/>
          </a:ln>
          <a:effectLst/>
        </p:spPr>
        <p:txBody>
          <a:bodyPr>
            <a:spAutoFit/>
          </a:bodyPr>
          <a:lstStyle/>
          <a:p>
            <a:pPr algn="ctr">
              <a:lnSpc>
                <a:spcPct val="90000"/>
              </a:lnSpc>
              <a:spcBef>
                <a:spcPct val="25000"/>
              </a:spcBef>
            </a:pPr>
            <a:r>
              <a:rPr lang="en-US" sz="1400"/>
              <a:t>Unvirtualized servers</a:t>
            </a:r>
          </a:p>
        </p:txBody>
      </p:sp>
      <p:sp>
        <p:nvSpPr>
          <p:cNvPr id="279567" name="Line 15"/>
          <p:cNvSpPr>
            <a:spLocks noChangeShapeType="1"/>
          </p:cNvSpPr>
          <p:nvPr/>
        </p:nvSpPr>
        <p:spPr bwMode="auto">
          <a:xfrm>
            <a:off x="1830388" y="4573588"/>
            <a:ext cx="658812" cy="0"/>
          </a:xfrm>
          <a:prstGeom prst="line">
            <a:avLst/>
          </a:prstGeom>
          <a:noFill/>
          <a:ln w="19050">
            <a:solidFill>
              <a:schemeClr val="hlink"/>
            </a:solidFill>
            <a:round/>
            <a:headEnd/>
            <a:tailEnd type="triangle" w="med" len="med"/>
          </a:ln>
          <a:effectLst/>
        </p:spPr>
        <p:txBody>
          <a:bodyPr/>
          <a:lstStyle/>
          <a:p>
            <a:endParaRPr lang="en-US"/>
          </a:p>
        </p:txBody>
      </p:sp>
      <p:sp>
        <p:nvSpPr>
          <p:cNvPr id="279568" name="Freeform 16"/>
          <p:cNvSpPr>
            <a:spLocks/>
          </p:cNvSpPr>
          <p:nvPr/>
        </p:nvSpPr>
        <p:spPr bwMode="auto">
          <a:xfrm>
            <a:off x="1738313" y="3902075"/>
            <a:ext cx="88900" cy="2000250"/>
          </a:xfrm>
          <a:custGeom>
            <a:avLst/>
            <a:gdLst/>
            <a:ahLst/>
            <a:cxnLst>
              <a:cxn ang="0">
                <a:pos x="0" y="0"/>
              </a:cxn>
              <a:cxn ang="0">
                <a:pos x="57" y="0"/>
              </a:cxn>
              <a:cxn ang="0">
                <a:pos x="57" y="333"/>
              </a:cxn>
              <a:cxn ang="0">
                <a:pos x="6" y="333"/>
              </a:cxn>
            </a:cxnLst>
            <a:rect l="0" t="0" r="r" b="b"/>
            <a:pathLst>
              <a:path w="57" h="333">
                <a:moveTo>
                  <a:pt x="0" y="0"/>
                </a:moveTo>
                <a:lnTo>
                  <a:pt x="57" y="0"/>
                </a:lnTo>
                <a:lnTo>
                  <a:pt x="57" y="333"/>
                </a:lnTo>
                <a:lnTo>
                  <a:pt x="6" y="333"/>
                </a:lnTo>
              </a:path>
            </a:pathLst>
          </a:custGeom>
          <a:noFill/>
          <a:ln w="19050">
            <a:solidFill>
              <a:schemeClr val="hlink"/>
            </a:solidFill>
            <a:round/>
            <a:headEnd/>
            <a:tailEnd/>
          </a:ln>
          <a:effectLst/>
        </p:spPr>
        <p:txBody>
          <a:bodyPr/>
          <a:lstStyle/>
          <a:p>
            <a:endParaRPr lang="en-US"/>
          </a:p>
        </p:txBody>
      </p:sp>
      <p:sp>
        <p:nvSpPr>
          <p:cNvPr id="279569" name="Rectangle 17"/>
          <p:cNvSpPr>
            <a:spLocks noGrp="1" noChangeArrowheads="1"/>
          </p:cNvSpPr>
          <p:nvPr>
            <p:ph type="title"/>
          </p:nvPr>
        </p:nvSpPr>
        <p:spPr/>
        <p:txBody>
          <a:bodyPr/>
          <a:lstStyle/>
          <a:p>
            <a:r>
              <a:rPr lang="en-US" smtClean="0"/>
              <a:t>Gaining efficiency</a:t>
            </a:r>
          </a:p>
        </p:txBody>
      </p:sp>
      <p:sp>
        <p:nvSpPr>
          <p:cNvPr id="279570" name="Rectangle 18"/>
          <p:cNvSpPr>
            <a:spLocks noChangeArrowheads="1"/>
          </p:cNvSpPr>
          <p:nvPr/>
        </p:nvSpPr>
        <p:spPr bwMode="auto">
          <a:xfrm>
            <a:off x="4803775" y="2141538"/>
            <a:ext cx="4081463" cy="668337"/>
          </a:xfrm>
          <a:prstGeom prst="rect">
            <a:avLst/>
          </a:prstGeom>
          <a:solidFill>
            <a:schemeClr val="accent1"/>
          </a:solidFill>
          <a:ln w="19050">
            <a:noFill/>
            <a:miter lim="800000"/>
            <a:headEnd/>
            <a:tailEnd/>
          </a:ln>
          <a:effectLst/>
        </p:spPr>
        <p:txBody>
          <a:bodyPr anchor="ctr">
            <a:spAutoFit/>
          </a:bodyPr>
          <a:lstStyle/>
          <a:p>
            <a:endParaRPr lang="en-US"/>
          </a:p>
        </p:txBody>
      </p:sp>
      <p:sp>
        <p:nvSpPr>
          <p:cNvPr id="279571" name="Rectangle 19"/>
          <p:cNvSpPr>
            <a:spLocks noChangeArrowheads="1"/>
          </p:cNvSpPr>
          <p:nvPr/>
        </p:nvSpPr>
        <p:spPr bwMode="auto">
          <a:xfrm>
            <a:off x="5032375" y="2090738"/>
            <a:ext cx="3536950" cy="709612"/>
          </a:xfrm>
          <a:prstGeom prst="rect">
            <a:avLst/>
          </a:prstGeom>
          <a:noFill/>
          <a:ln w="9525">
            <a:noFill/>
            <a:miter lim="800000"/>
            <a:headEnd/>
            <a:tailEnd/>
          </a:ln>
          <a:effectLst/>
        </p:spPr>
        <p:txBody>
          <a:bodyPr anchor="b"/>
          <a:lstStyle/>
          <a:p>
            <a:pPr algn="ctr" eaLnBrk="0" hangingPunct="0">
              <a:lnSpc>
                <a:spcPct val="105000"/>
              </a:lnSpc>
            </a:pPr>
            <a:r>
              <a:rPr lang="en-US">
                <a:solidFill>
                  <a:schemeClr val="bg1"/>
                </a:solidFill>
              </a:rPr>
              <a:t>Storage consolidation</a:t>
            </a:r>
            <a:r>
              <a:rPr lang="en-US" sz="2000">
                <a:solidFill>
                  <a:schemeClr val="bg1"/>
                </a:solidFill>
              </a:rPr>
              <a:t/>
            </a:r>
            <a:br>
              <a:rPr lang="en-US" sz="2000">
                <a:solidFill>
                  <a:schemeClr val="bg1"/>
                </a:solidFill>
              </a:rPr>
            </a:br>
            <a:r>
              <a:rPr lang="en-US" sz="1200">
                <a:solidFill>
                  <a:schemeClr val="bg1"/>
                </a:solidFill>
              </a:rPr>
              <a:t>50-100% increase in utilization</a:t>
            </a:r>
          </a:p>
        </p:txBody>
      </p:sp>
      <p:sp>
        <p:nvSpPr>
          <p:cNvPr id="279572" name="Line 20"/>
          <p:cNvSpPr>
            <a:spLocks noChangeShapeType="1"/>
          </p:cNvSpPr>
          <p:nvPr/>
        </p:nvSpPr>
        <p:spPr bwMode="auto">
          <a:xfrm flipV="1">
            <a:off x="5448300" y="3203575"/>
            <a:ext cx="0" cy="1974850"/>
          </a:xfrm>
          <a:prstGeom prst="line">
            <a:avLst/>
          </a:prstGeom>
          <a:noFill/>
          <a:ln w="25400">
            <a:solidFill>
              <a:srgbClr val="7B7B79"/>
            </a:solidFill>
            <a:round/>
            <a:headEnd/>
            <a:tailEnd type="triangle" w="lg" len="sm"/>
          </a:ln>
          <a:effectLst/>
        </p:spPr>
        <p:txBody>
          <a:bodyPr/>
          <a:lstStyle/>
          <a:p>
            <a:endParaRPr lang="en-US"/>
          </a:p>
        </p:txBody>
      </p:sp>
      <p:sp>
        <p:nvSpPr>
          <p:cNvPr id="279573" name="Line 21"/>
          <p:cNvSpPr>
            <a:spLocks noChangeShapeType="1"/>
          </p:cNvSpPr>
          <p:nvPr/>
        </p:nvSpPr>
        <p:spPr bwMode="auto">
          <a:xfrm>
            <a:off x="5438775" y="5164138"/>
            <a:ext cx="3044825" cy="0"/>
          </a:xfrm>
          <a:prstGeom prst="line">
            <a:avLst/>
          </a:prstGeom>
          <a:noFill/>
          <a:ln w="25400">
            <a:solidFill>
              <a:srgbClr val="7B7B79"/>
            </a:solidFill>
            <a:round/>
            <a:headEnd/>
            <a:tailEnd type="none" w="lg" len="sm"/>
          </a:ln>
          <a:effectLst/>
        </p:spPr>
        <p:txBody>
          <a:bodyPr/>
          <a:lstStyle/>
          <a:p>
            <a:endParaRPr lang="en-US"/>
          </a:p>
        </p:txBody>
      </p:sp>
      <p:sp>
        <p:nvSpPr>
          <p:cNvPr id="279574" name="Rectangle 22"/>
          <p:cNvSpPr>
            <a:spLocks noChangeArrowheads="1"/>
          </p:cNvSpPr>
          <p:nvPr/>
        </p:nvSpPr>
        <p:spPr bwMode="auto">
          <a:xfrm>
            <a:off x="5643563" y="3403600"/>
            <a:ext cx="738187" cy="1677988"/>
          </a:xfrm>
          <a:prstGeom prst="rect">
            <a:avLst/>
          </a:prstGeom>
          <a:solidFill>
            <a:srgbClr val="0098F6"/>
          </a:solidFill>
          <a:ln w="25400">
            <a:solidFill>
              <a:srgbClr val="0098F6"/>
            </a:solidFill>
            <a:miter lim="800000"/>
            <a:headEnd/>
            <a:tailEnd type="none" w="lg" len="sm"/>
          </a:ln>
          <a:effectLst/>
        </p:spPr>
        <p:txBody>
          <a:bodyPr tIns="91440" bIns="91440" anchor="ctr">
            <a:spAutoFit/>
          </a:bodyPr>
          <a:lstStyle/>
          <a:p>
            <a:endParaRPr lang="en-US"/>
          </a:p>
        </p:txBody>
      </p:sp>
      <p:sp>
        <p:nvSpPr>
          <p:cNvPr id="279575" name="Rectangle 23"/>
          <p:cNvSpPr>
            <a:spLocks noChangeArrowheads="1"/>
          </p:cNvSpPr>
          <p:nvPr/>
        </p:nvSpPr>
        <p:spPr bwMode="auto">
          <a:xfrm>
            <a:off x="6665913" y="4164013"/>
            <a:ext cx="736600" cy="911225"/>
          </a:xfrm>
          <a:prstGeom prst="rect">
            <a:avLst/>
          </a:prstGeom>
          <a:solidFill>
            <a:srgbClr val="0098F6"/>
          </a:solidFill>
          <a:ln w="25400">
            <a:solidFill>
              <a:srgbClr val="0098F6"/>
            </a:solidFill>
            <a:miter lim="800000"/>
            <a:headEnd/>
            <a:tailEnd type="none" w="lg" len="sm"/>
          </a:ln>
          <a:effectLst/>
        </p:spPr>
        <p:txBody>
          <a:bodyPr tIns="91440" bIns="91440" anchor="ctr">
            <a:spAutoFit/>
          </a:bodyPr>
          <a:lstStyle/>
          <a:p>
            <a:endParaRPr lang="en-US"/>
          </a:p>
        </p:txBody>
      </p:sp>
      <p:sp>
        <p:nvSpPr>
          <p:cNvPr id="279576" name="Text Box 24"/>
          <p:cNvSpPr txBox="1">
            <a:spLocks noChangeArrowheads="1"/>
          </p:cNvSpPr>
          <p:nvPr/>
        </p:nvSpPr>
        <p:spPr bwMode="auto">
          <a:xfrm>
            <a:off x="5562600" y="5235575"/>
            <a:ext cx="871538" cy="639763"/>
          </a:xfrm>
          <a:prstGeom prst="rect">
            <a:avLst/>
          </a:prstGeom>
          <a:noFill/>
          <a:ln w="25400">
            <a:noFill/>
            <a:miter lim="800000"/>
            <a:headEnd/>
            <a:tailEnd type="none" w="lg" len="sm"/>
          </a:ln>
          <a:effectLst/>
        </p:spPr>
        <p:txBody>
          <a:bodyPr lIns="45720" rIns="45720">
            <a:spAutoFit/>
          </a:bodyPr>
          <a:lstStyle/>
          <a:p>
            <a:pPr>
              <a:spcBef>
                <a:spcPct val="50000"/>
              </a:spcBef>
            </a:pPr>
            <a:r>
              <a:rPr lang="en-US" sz="1200"/>
              <a:t>Individual servers with DAS</a:t>
            </a:r>
          </a:p>
        </p:txBody>
      </p:sp>
      <p:sp>
        <p:nvSpPr>
          <p:cNvPr id="279577" name="Text Box 25"/>
          <p:cNvSpPr txBox="1">
            <a:spLocks noChangeArrowheads="1"/>
          </p:cNvSpPr>
          <p:nvPr/>
        </p:nvSpPr>
        <p:spPr bwMode="auto">
          <a:xfrm>
            <a:off x="6629400" y="5235575"/>
            <a:ext cx="762000" cy="274638"/>
          </a:xfrm>
          <a:prstGeom prst="rect">
            <a:avLst/>
          </a:prstGeom>
          <a:noFill/>
          <a:ln w="25400">
            <a:noFill/>
            <a:miter lim="800000"/>
            <a:headEnd/>
            <a:tailEnd type="none" w="lg" len="sm"/>
          </a:ln>
          <a:effectLst/>
        </p:spPr>
        <p:txBody>
          <a:bodyPr lIns="45720" rIns="45720">
            <a:spAutoFit/>
          </a:bodyPr>
          <a:lstStyle/>
          <a:p>
            <a:pPr algn="ctr">
              <a:spcBef>
                <a:spcPct val="50000"/>
              </a:spcBef>
            </a:pPr>
            <a:r>
              <a:rPr lang="en-US" sz="1200"/>
              <a:t>SAN</a:t>
            </a:r>
          </a:p>
        </p:txBody>
      </p:sp>
      <p:sp>
        <p:nvSpPr>
          <p:cNvPr id="279578" name="Text Box 26"/>
          <p:cNvSpPr txBox="1">
            <a:spLocks noChangeArrowheads="1"/>
          </p:cNvSpPr>
          <p:nvPr/>
        </p:nvSpPr>
        <p:spPr bwMode="auto">
          <a:xfrm>
            <a:off x="7629525" y="5235575"/>
            <a:ext cx="1065213" cy="639763"/>
          </a:xfrm>
          <a:prstGeom prst="rect">
            <a:avLst/>
          </a:prstGeom>
          <a:noFill/>
          <a:ln w="25400">
            <a:noFill/>
            <a:miter lim="800000"/>
            <a:headEnd/>
            <a:tailEnd type="none" w="lg" len="sm"/>
          </a:ln>
          <a:effectLst/>
        </p:spPr>
        <p:txBody>
          <a:bodyPr lIns="45720" rIns="45720">
            <a:spAutoFit/>
          </a:bodyPr>
          <a:lstStyle/>
          <a:p>
            <a:pPr>
              <a:spcBef>
                <a:spcPct val="50000"/>
              </a:spcBef>
            </a:pPr>
            <a:r>
              <a:rPr lang="en-US" sz="1200"/>
              <a:t>HP StorageWorks EVA in a SAN</a:t>
            </a:r>
          </a:p>
        </p:txBody>
      </p:sp>
      <p:sp>
        <p:nvSpPr>
          <p:cNvPr id="279579" name="Text Box 27"/>
          <p:cNvSpPr txBox="1">
            <a:spLocks noChangeArrowheads="1"/>
          </p:cNvSpPr>
          <p:nvPr/>
        </p:nvSpPr>
        <p:spPr bwMode="auto">
          <a:xfrm>
            <a:off x="5670550" y="5786438"/>
            <a:ext cx="550863" cy="366712"/>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30%</a:t>
            </a:r>
          </a:p>
        </p:txBody>
      </p:sp>
      <p:sp>
        <p:nvSpPr>
          <p:cNvPr id="279580" name="Text Box 28"/>
          <p:cNvSpPr txBox="1">
            <a:spLocks noChangeArrowheads="1"/>
          </p:cNvSpPr>
          <p:nvPr/>
        </p:nvSpPr>
        <p:spPr bwMode="auto">
          <a:xfrm>
            <a:off x="6724650" y="5797550"/>
            <a:ext cx="550863" cy="366713"/>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50%</a:t>
            </a:r>
          </a:p>
        </p:txBody>
      </p:sp>
      <p:sp>
        <p:nvSpPr>
          <p:cNvPr id="279581" name="Text Box 29"/>
          <p:cNvSpPr txBox="1">
            <a:spLocks noChangeArrowheads="1"/>
          </p:cNvSpPr>
          <p:nvPr/>
        </p:nvSpPr>
        <p:spPr bwMode="auto">
          <a:xfrm>
            <a:off x="7802563" y="5797550"/>
            <a:ext cx="552450" cy="366713"/>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75%</a:t>
            </a:r>
          </a:p>
        </p:txBody>
      </p:sp>
      <p:sp>
        <p:nvSpPr>
          <p:cNvPr id="279582" name="Text Box 30"/>
          <p:cNvSpPr txBox="1">
            <a:spLocks noChangeArrowheads="1"/>
          </p:cNvSpPr>
          <p:nvPr/>
        </p:nvSpPr>
        <p:spPr bwMode="auto">
          <a:xfrm>
            <a:off x="4786313" y="5786438"/>
            <a:ext cx="896937" cy="366712"/>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Utilization</a:t>
            </a:r>
          </a:p>
        </p:txBody>
      </p:sp>
      <p:sp>
        <p:nvSpPr>
          <p:cNvPr id="279583" name="Text Box 31"/>
          <p:cNvSpPr txBox="1">
            <a:spLocks noChangeArrowheads="1"/>
          </p:cNvSpPr>
          <p:nvPr/>
        </p:nvSpPr>
        <p:spPr bwMode="auto">
          <a:xfrm>
            <a:off x="7731125" y="3889375"/>
            <a:ext cx="1025525" cy="365125"/>
          </a:xfrm>
          <a:prstGeom prst="rect">
            <a:avLst/>
          </a:prstGeom>
          <a:noFill/>
          <a:ln w="25400">
            <a:noFill/>
            <a:miter lim="800000"/>
            <a:headEnd/>
            <a:tailEnd type="none" w="lg" len="sm"/>
          </a:ln>
          <a:effectLst/>
        </p:spPr>
        <p:txBody>
          <a:bodyPr lIns="0" tIns="0" rIns="0" bIns="0">
            <a:spAutoFit/>
          </a:bodyPr>
          <a:lstStyle/>
          <a:p>
            <a:pPr>
              <a:spcBef>
                <a:spcPct val="50000"/>
              </a:spcBef>
            </a:pPr>
            <a:r>
              <a:rPr lang="en-US" sz="1200"/>
              <a:t>Virtualization –3TB less</a:t>
            </a:r>
          </a:p>
        </p:txBody>
      </p:sp>
      <p:sp>
        <p:nvSpPr>
          <p:cNvPr id="279584" name="Text Box 32"/>
          <p:cNvSpPr txBox="1">
            <a:spLocks noChangeArrowheads="1"/>
          </p:cNvSpPr>
          <p:nvPr/>
        </p:nvSpPr>
        <p:spPr bwMode="auto">
          <a:xfrm>
            <a:off x="6762750" y="3367088"/>
            <a:ext cx="754063" cy="547687"/>
          </a:xfrm>
          <a:prstGeom prst="rect">
            <a:avLst/>
          </a:prstGeom>
          <a:noFill/>
          <a:ln w="25400">
            <a:noFill/>
            <a:miter lim="800000"/>
            <a:headEnd/>
            <a:tailEnd type="none" w="lg" len="sm"/>
          </a:ln>
          <a:effectLst/>
        </p:spPr>
        <p:txBody>
          <a:bodyPr lIns="0" tIns="0" rIns="0" bIns="0">
            <a:spAutoFit/>
          </a:bodyPr>
          <a:lstStyle/>
          <a:p>
            <a:pPr>
              <a:spcBef>
                <a:spcPct val="50000"/>
              </a:spcBef>
            </a:pPr>
            <a:r>
              <a:rPr lang="en-US" sz="1200"/>
              <a:t>DAS to SAN – </a:t>
            </a:r>
            <a:br>
              <a:rPr lang="en-US" sz="1200"/>
            </a:br>
            <a:r>
              <a:rPr lang="en-US" sz="1200"/>
              <a:t>6TB less</a:t>
            </a:r>
            <a:endParaRPr lang="en-US" sz="1400"/>
          </a:p>
        </p:txBody>
      </p:sp>
      <p:sp>
        <p:nvSpPr>
          <p:cNvPr id="279585" name="Text Box 33"/>
          <p:cNvSpPr txBox="1">
            <a:spLocks noChangeArrowheads="1"/>
          </p:cNvSpPr>
          <p:nvPr/>
        </p:nvSpPr>
        <p:spPr bwMode="auto">
          <a:xfrm>
            <a:off x="5626100" y="3040063"/>
            <a:ext cx="657225" cy="366712"/>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15 TB</a:t>
            </a:r>
          </a:p>
        </p:txBody>
      </p:sp>
      <p:sp>
        <p:nvSpPr>
          <p:cNvPr id="279586" name="Text Box 34"/>
          <p:cNvSpPr txBox="1">
            <a:spLocks noChangeArrowheads="1"/>
          </p:cNvSpPr>
          <p:nvPr/>
        </p:nvSpPr>
        <p:spPr bwMode="auto">
          <a:xfrm>
            <a:off x="6750050" y="3881438"/>
            <a:ext cx="550863" cy="366712"/>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9 TB</a:t>
            </a:r>
          </a:p>
        </p:txBody>
      </p:sp>
      <p:sp>
        <p:nvSpPr>
          <p:cNvPr id="279587" name="Text Box 35"/>
          <p:cNvSpPr txBox="1">
            <a:spLocks noChangeArrowheads="1"/>
          </p:cNvSpPr>
          <p:nvPr/>
        </p:nvSpPr>
        <p:spPr bwMode="auto">
          <a:xfrm>
            <a:off x="7797800" y="4176713"/>
            <a:ext cx="550863" cy="366712"/>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6 TB</a:t>
            </a:r>
          </a:p>
        </p:txBody>
      </p:sp>
      <p:sp>
        <p:nvSpPr>
          <p:cNvPr id="279588" name="Text Box 36"/>
          <p:cNvSpPr txBox="1">
            <a:spLocks noChangeArrowheads="1"/>
          </p:cNvSpPr>
          <p:nvPr/>
        </p:nvSpPr>
        <p:spPr bwMode="auto">
          <a:xfrm rot="-5377668">
            <a:off x="4525963" y="3781425"/>
            <a:ext cx="1212850" cy="549275"/>
          </a:xfrm>
          <a:prstGeom prst="rect">
            <a:avLst/>
          </a:prstGeom>
          <a:noFill/>
          <a:ln w="25400">
            <a:noFill/>
            <a:miter lim="800000"/>
            <a:headEnd/>
            <a:tailEnd type="none" w="lg" len="sm"/>
          </a:ln>
          <a:effectLst/>
        </p:spPr>
        <p:txBody>
          <a:bodyPr tIns="91440" bIns="91440">
            <a:spAutoFit/>
          </a:bodyPr>
          <a:lstStyle/>
          <a:p>
            <a:pPr algn="ctr">
              <a:spcBef>
                <a:spcPct val="50000"/>
              </a:spcBef>
            </a:pPr>
            <a:r>
              <a:rPr lang="en-US" sz="1200"/>
              <a:t> Raw Capacity TB Purchased</a:t>
            </a:r>
          </a:p>
        </p:txBody>
      </p:sp>
      <p:grpSp>
        <p:nvGrpSpPr>
          <p:cNvPr id="279589" name="Group 37"/>
          <p:cNvGrpSpPr>
            <a:grpSpLocks/>
          </p:cNvGrpSpPr>
          <p:nvPr/>
        </p:nvGrpSpPr>
        <p:grpSpPr bwMode="auto">
          <a:xfrm>
            <a:off x="5635625" y="4627563"/>
            <a:ext cx="757238" cy="541337"/>
            <a:chOff x="3550" y="2909"/>
            <a:chExt cx="477" cy="341"/>
          </a:xfrm>
        </p:grpSpPr>
        <p:sp>
          <p:nvSpPr>
            <p:cNvPr id="279590" name="Rectangle 38"/>
            <p:cNvSpPr>
              <a:spLocks noChangeArrowheads="1"/>
            </p:cNvSpPr>
            <p:nvPr/>
          </p:nvSpPr>
          <p:spPr bwMode="auto">
            <a:xfrm>
              <a:off x="3550" y="2937"/>
              <a:ext cx="477" cy="268"/>
            </a:xfrm>
            <a:prstGeom prst="rect">
              <a:avLst/>
            </a:prstGeom>
            <a:solidFill>
              <a:schemeClr val="accent1"/>
            </a:solidFill>
            <a:ln w="25400">
              <a:noFill/>
              <a:miter lim="800000"/>
              <a:headEnd/>
              <a:tailEnd type="none" w="lg" len="sm"/>
            </a:ln>
            <a:effectLst/>
          </p:spPr>
          <p:txBody>
            <a:bodyPr tIns="91440" bIns="91440" anchor="ctr">
              <a:spAutoFit/>
            </a:bodyPr>
            <a:lstStyle/>
            <a:p>
              <a:endParaRPr lang="en-US"/>
            </a:p>
          </p:txBody>
        </p:sp>
        <p:sp>
          <p:nvSpPr>
            <p:cNvPr id="279591" name="Text Box 39"/>
            <p:cNvSpPr txBox="1">
              <a:spLocks noChangeArrowheads="1"/>
            </p:cNvSpPr>
            <p:nvPr/>
          </p:nvSpPr>
          <p:spPr bwMode="auto">
            <a:xfrm>
              <a:off x="3567" y="2909"/>
              <a:ext cx="434" cy="341"/>
            </a:xfrm>
            <a:prstGeom prst="rect">
              <a:avLst/>
            </a:prstGeom>
            <a:noFill/>
            <a:ln w="25400">
              <a:noFill/>
              <a:miter lim="800000"/>
              <a:headEnd/>
              <a:tailEnd type="none" w="lg" len="sm"/>
            </a:ln>
            <a:effectLst/>
          </p:spPr>
          <p:txBody>
            <a:bodyPr tIns="91440" bIns="91440">
              <a:spAutoFit/>
            </a:bodyPr>
            <a:lstStyle/>
            <a:p>
              <a:pPr algn="ctr">
                <a:lnSpc>
                  <a:spcPct val="85000"/>
                </a:lnSpc>
                <a:spcBef>
                  <a:spcPct val="25000"/>
                </a:spcBef>
              </a:pPr>
              <a:r>
                <a:rPr lang="en-US" sz="1200">
                  <a:solidFill>
                    <a:schemeClr val="bg1"/>
                  </a:solidFill>
                </a:rPr>
                <a:t>4.5 TB</a:t>
              </a:r>
            </a:p>
            <a:p>
              <a:pPr algn="ctr">
                <a:lnSpc>
                  <a:spcPct val="85000"/>
                </a:lnSpc>
                <a:spcBef>
                  <a:spcPct val="25000"/>
                </a:spcBef>
              </a:pPr>
              <a:r>
                <a:rPr lang="en-US" sz="1200">
                  <a:solidFill>
                    <a:schemeClr val="bg1"/>
                  </a:solidFill>
                </a:rPr>
                <a:t>Utilized</a:t>
              </a:r>
            </a:p>
          </p:txBody>
        </p:sp>
      </p:grpSp>
      <p:grpSp>
        <p:nvGrpSpPr>
          <p:cNvPr id="279592" name="Group 40"/>
          <p:cNvGrpSpPr>
            <a:grpSpLocks/>
          </p:cNvGrpSpPr>
          <p:nvPr/>
        </p:nvGrpSpPr>
        <p:grpSpPr bwMode="auto">
          <a:xfrm>
            <a:off x="6654800" y="4627563"/>
            <a:ext cx="757238" cy="541337"/>
            <a:chOff x="4192" y="2909"/>
            <a:chExt cx="477" cy="341"/>
          </a:xfrm>
        </p:grpSpPr>
        <p:sp>
          <p:nvSpPr>
            <p:cNvPr id="279593" name="Rectangle 41"/>
            <p:cNvSpPr>
              <a:spLocks noChangeArrowheads="1"/>
            </p:cNvSpPr>
            <p:nvPr/>
          </p:nvSpPr>
          <p:spPr bwMode="auto">
            <a:xfrm>
              <a:off x="4192" y="2936"/>
              <a:ext cx="477" cy="262"/>
            </a:xfrm>
            <a:prstGeom prst="rect">
              <a:avLst/>
            </a:prstGeom>
            <a:solidFill>
              <a:schemeClr val="accent1"/>
            </a:solidFill>
            <a:ln w="25400">
              <a:noFill/>
              <a:miter lim="800000"/>
              <a:headEnd/>
              <a:tailEnd type="none" w="lg" len="sm"/>
            </a:ln>
            <a:effectLst/>
          </p:spPr>
          <p:txBody>
            <a:bodyPr tIns="91440" bIns="91440" anchor="ctr">
              <a:spAutoFit/>
            </a:bodyPr>
            <a:lstStyle/>
            <a:p>
              <a:endParaRPr lang="en-US"/>
            </a:p>
          </p:txBody>
        </p:sp>
        <p:sp>
          <p:nvSpPr>
            <p:cNvPr id="279594" name="Text Box 42"/>
            <p:cNvSpPr txBox="1">
              <a:spLocks noChangeArrowheads="1"/>
            </p:cNvSpPr>
            <p:nvPr/>
          </p:nvSpPr>
          <p:spPr bwMode="auto">
            <a:xfrm>
              <a:off x="4209" y="2909"/>
              <a:ext cx="434" cy="341"/>
            </a:xfrm>
            <a:prstGeom prst="rect">
              <a:avLst/>
            </a:prstGeom>
            <a:noFill/>
            <a:ln w="25400">
              <a:noFill/>
              <a:miter lim="800000"/>
              <a:headEnd/>
              <a:tailEnd type="none" w="lg" len="sm"/>
            </a:ln>
            <a:effectLst/>
          </p:spPr>
          <p:txBody>
            <a:bodyPr tIns="91440" bIns="91440">
              <a:spAutoFit/>
            </a:bodyPr>
            <a:lstStyle/>
            <a:p>
              <a:pPr algn="ctr">
                <a:lnSpc>
                  <a:spcPct val="85000"/>
                </a:lnSpc>
                <a:spcBef>
                  <a:spcPct val="25000"/>
                </a:spcBef>
              </a:pPr>
              <a:r>
                <a:rPr lang="en-US" sz="1200">
                  <a:solidFill>
                    <a:schemeClr val="bg1"/>
                  </a:solidFill>
                </a:rPr>
                <a:t>4.5 TB</a:t>
              </a:r>
            </a:p>
            <a:p>
              <a:pPr algn="ctr">
                <a:lnSpc>
                  <a:spcPct val="85000"/>
                </a:lnSpc>
                <a:spcBef>
                  <a:spcPct val="25000"/>
                </a:spcBef>
              </a:pPr>
              <a:r>
                <a:rPr lang="en-US" sz="1200">
                  <a:solidFill>
                    <a:schemeClr val="bg1"/>
                  </a:solidFill>
                </a:rPr>
                <a:t>Utilized</a:t>
              </a:r>
            </a:p>
          </p:txBody>
        </p:sp>
      </p:grpSp>
      <p:sp>
        <p:nvSpPr>
          <p:cNvPr id="279595" name="Rectangle 43"/>
          <p:cNvSpPr>
            <a:spLocks noChangeArrowheads="1"/>
          </p:cNvSpPr>
          <p:nvPr/>
        </p:nvSpPr>
        <p:spPr bwMode="auto">
          <a:xfrm>
            <a:off x="7661275" y="4678363"/>
            <a:ext cx="758825" cy="412750"/>
          </a:xfrm>
          <a:prstGeom prst="rect">
            <a:avLst/>
          </a:prstGeom>
          <a:solidFill>
            <a:schemeClr val="accent1"/>
          </a:solidFill>
          <a:ln w="25400">
            <a:noFill/>
            <a:miter lim="800000"/>
            <a:headEnd/>
            <a:tailEnd type="none" w="lg" len="sm"/>
          </a:ln>
          <a:effectLst/>
        </p:spPr>
        <p:txBody>
          <a:bodyPr tIns="91440" bIns="91440" anchor="ctr">
            <a:spAutoFit/>
          </a:bodyPr>
          <a:lstStyle/>
          <a:p>
            <a:endParaRPr lang="en-US"/>
          </a:p>
        </p:txBody>
      </p:sp>
      <p:sp>
        <p:nvSpPr>
          <p:cNvPr id="279596" name="Text Box 44"/>
          <p:cNvSpPr txBox="1">
            <a:spLocks noChangeArrowheads="1"/>
          </p:cNvSpPr>
          <p:nvPr/>
        </p:nvSpPr>
        <p:spPr bwMode="auto">
          <a:xfrm>
            <a:off x="7697788" y="4627563"/>
            <a:ext cx="688975" cy="541337"/>
          </a:xfrm>
          <a:prstGeom prst="rect">
            <a:avLst/>
          </a:prstGeom>
          <a:noFill/>
          <a:ln w="25400">
            <a:noFill/>
            <a:miter lim="800000"/>
            <a:headEnd/>
            <a:tailEnd type="none" w="lg" len="sm"/>
          </a:ln>
          <a:effectLst/>
        </p:spPr>
        <p:txBody>
          <a:bodyPr tIns="91440" bIns="91440">
            <a:spAutoFit/>
          </a:bodyPr>
          <a:lstStyle/>
          <a:p>
            <a:pPr algn="ctr">
              <a:lnSpc>
                <a:spcPct val="85000"/>
              </a:lnSpc>
              <a:spcBef>
                <a:spcPct val="25000"/>
              </a:spcBef>
            </a:pPr>
            <a:r>
              <a:rPr lang="en-US" sz="1200">
                <a:solidFill>
                  <a:schemeClr val="bg1"/>
                </a:solidFill>
              </a:rPr>
              <a:t>4.5 TB</a:t>
            </a:r>
          </a:p>
          <a:p>
            <a:pPr algn="ctr">
              <a:lnSpc>
                <a:spcPct val="85000"/>
              </a:lnSpc>
              <a:spcBef>
                <a:spcPct val="25000"/>
              </a:spcBef>
            </a:pPr>
            <a:r>
              <a:rPr lang="en-US" sz="1200">
                <a:solidFill>
                  <a:schemeClr val="bg1"/>
                </a:solidFill>
              </a:rPr>
              <a:t>Utilized</a:t>
            </a:r>
          </a:p>
        </p:txBody>
      </p:sp>
      <p:grpSp>
        <p:nvGrpSpPr>
          <p:cNvPr id="279597" name="Group 45"/>
          <p:cNvGrpSpPr>
            <a:grpSpLocks/>
          </p:cNvGrpSpPr>
          <p:nvPr/>
        </p:nvGrpSpPr>
        <p:grpSpPr bwMode="auto">
          <a:xfrm>
            <a:off x="6437313" y="3409950"/>
            <a:ext cx="193675" cy="739775"/>
            <a:chOff x="4055" y="2148"/>
            <a:chExt cx="122" cy="466"/>
          </a:xfrm>
        </p:grpSpPr>
        <p:sp>
          <p:nvSpPr>
            <p:cNvPr id="279598" name="Line 46"/>
            <p:cNvSpPr>
              <a:spLocks noChangeShapeType="1"/>
            </p:cNvSpPr>
            <p:nvPr/>
          </p:nvSpPr>
          <p:spPr bwMode="auto">
            <a:xfrm>
              <a:off x="4092" y="2177"/>
              <a:ext cx="85" cy="5"/>
            </a:xfrm>
            <a:prstGeom prst="line">
              <a:avLst/>
            </a:prstGeom>
            <a:noFill/>
            <a:ln w="19050">
              <a:solidFill>
                <a:schemeClr val="hlink"/>
              </a:solidFill>
              <a:round/>
              <a:headEnd/>
              <a:tailEnd type="oval" w="med" len="med"/>
            </a:ln>
            <a:effectLst/>
          </p:spPr>
          <p:txBody>
            <a:bodyPr/>
            <a:lstStyle/>
            <a:p>
              <a:endParaRPr lang="en-US"/>
            </a:p>
          </p:txBody>
        </p:sp>
        <p:sp>
          <p:nvSpPr>
            <p:cNvPr id="279599" name="Freeform 47"/>
            <p:cNvSpPr>
              <a:spLocks/>
            </p:cNvSpPr>
            <p:nvPr/>
          </p:nvSpPr>
          <p:spPr bwMode="auto">
            <a:xfrm>
              <a:off x="4055" y="2148"/>
              <a:ext cx="57" cy="333"/>
            </a:xfrm>
            <a:custGeom>
              <a:avLst/>
              <a:gdLst/>
              <a:ahLst/>
              <a:cxnLst>
                <a:cxn ang="0">
                  <a:pos x="0" y="0"/>
                </a:cxn>
                <a:cxn ang="0">
                  <a:pos x="57" y="0"/>
                </a:cxn>
                <a:cxn ang="0">
                  <a:pos x="57" y="333"/>
                </a:cxn>
                <a:cxn ang="0">
                  <a:pos x="6" y="333"/>
                </a:cxn>
              </a:cxnLst>
              <a:rect l="0" t="0" r="r" b="b"/>
              <a:pathLst>
                <a:path w="57" h="333">
                  <a:moveTo>
                    <a:pt x="0" y="0"/>
                  </a:moveTo>
                  <a:lnTo>
                    <a:pt x="57" y="0"/>
                  </a:lnTo>
                  <a:lnTo>
                    <a:pt x="57" y="333"/>
                  </a:lnTo>
                  <a:lnTo>
                    <a:pt x="6" y="333"/>
                  </a:lnTo>
                </a:path>
              </a:pathLst>
            </a:custGeom>
            <a:noFill/>
            <a:ln w="19050">
              <a:solidFill>
                <a:schemeClr val="hlink"/>
              </a:solidFill>
              <a:round/>
              <a:headEnd/>
              <a:tailEnd/>
            </a:ln>
            <a:effectLst/>
          </p:spPr>
          <p:txBody>
            <a:bodyPr/>
            <a:lstStyle/>
            <a:p>
              <a:endParaRPr lang="en-US"/>
            </a:p>
          </p:txBody>
        </p:sp>
      </p:grpSp>
      <p:grpSp>
        <p:nvGrpSpPr>
          <p:cNvPr id="279600" name="Group 48"/>
          <p:cNvGrpSpPr>
            <a:grpSpLocks/>
          </p:cNvGrpSpPr>
          <p:nvPr/>
        </p:nvGrpSpPr>
        <p:grpSpPr bwMode="auto">
          <a:xfrm>
            <a:off x="7450138" y="4160838"/>
            <a:ext cx="180975" cy="306387"/>
            <a:chOff x="4693" y="2621"/>
            <a:chExt cx="114" cy="193"/>
          </a:xfrm>
        </p:grpSpPr>
        <p:sp>
          <p:nvSpPr>
            <p:cNvPr id="279601" name="Freeform 49"/>
            <p:cNvSpPr>
              <a:spLocks/>
            </p:cNvSpPr>
            <p:nvPr/>
          </p:nvSpPr>
          <p:spPr bwMode="auto">
            <a:xfrm flipV="1">
              <a:off x="4693" y="2621"/>
              <a:ext cx="36" cy="193"/>
            </a:xfrm>
            <a:custGeom>
              <a:avLst/>
              <a:gdLst/>
              <a:ahLst/>
              <a:cxnLst>
                <a:cxn ang="0">
                  <a:pos x="0" y="0"/>
                </a:cxn>
                <a:cxn ang="0">
                  <a:pos x="57" y="0"/>
                </a:cxn>
                <a:cxn ang="0">
                  <a:pos x="57" y="333"/>
                </a:cxn>
                <a:cxn ang="0">
                  <a:pos x="6" y="333"/>
                </a:cxn>
              </a:cxnLst>
              <a:rect l="0" t="0" r="r" b="b"/>
              <a:pathLst>
                <a:path w="57" h="333">
                  <a:moveTo>
                    <a:pt x="0" y="0"/>
                  </a:moveTo>
                  <a:lnTo>
                    <a:pt x="57" y="0"/>
                  </a:lnTo>
                  <a:lnTo>
                    <a:pt x="57" y="333"/>
                  </a:lnTo>
                  <a:lnTo>
                    <a:pt x="6" y="333"/>
                  </a:lnTo>
                </a:path>
              </a:pathLst>
            </a:custGeom>
            <a:noFill/>
            <a:ln w="19050">
              <a:solidFill>
                <a:schemeClr val="hlink"/>
              </a:solidFill>
              <a:round/>
              <a:headEnd/>
              <a:tailEnd/>
            </a:ln>
            <a:effectLst/>
          </p:spPr>
          <p:txBody>
            <a:bodyPr/>
            <a:lstStyle/>
            <a:p>
              <a:endParaRPr lang="en-US"/>
            </a:p>
          </p:txBody>
        </p:sp>
        <p:sp>
          <p:nvSpPr>
            <p:cNvPr id="279602" name="Line 50"/>
            <p:cNvSpPr>
              <a:spLocks noChangeShapeType="1"/>
            </p:cNvSpPr>
            <p:nvPr/>
          </p:nvSpPr>
          <p:spPr bwMode="auto">
            <a:xfrm flipV="1">
              <a:off x="4733" y="2656"/>
              <a:ext cx="74" cy="0"/>
            </a:xfrm>
            <a:prstGeom prst="line">
              <a:avLst/>
            </a:prstGeom>
            <a:noFill/>
            <a:ln w="19050">
              <a:solidFill>
                <a:schemeClr val="hlink"/>
              </a:solidFill>
              <a:round/>
              <a:headEnd/>
              <a:tailEnd type="oval" w="med" len="med"/>
            </a:ln>
            <a:effectLst/>
          </p:spPr>
          <p:txBody>
            <a:bodyPr/>
            <a:lstStyle/>
            <a:p>
              <a:endParaRPr lang="en-US"/>
            </a:p>
          </p:txBody>
        </p:sp>
      </p:grpSp>
      <p:pic>
        <p:nvPicPr>
          <p:cNvPr id="279603" name="Picture 51" descr="DL580 G3_right_200"/>
          <p:cNvPicPr>
            <a:picLocks noChangeAspect="1" noChangeArrowheads="1"/>
          </p:cNvPicPr>
          <p:nvPr/>
        </p:nvPicPr>
        <p:blipFill>
          <a:blip r:embed="rId3"/>
          <a:srcRect/>
          <a:stretch>
            <a:fillRect/>
          </a:stretch>
        </p:blipFill>
        <p:spPr bwMode="auto">
          <a:xfrm>
            <a:off x="2538413" y="4333875"/>
            <a:ext cx="1549400" cy="573088"/>
          </a:xfrm>
          <a:prstGeom prst="rect">
            <a:avLst/>
          </a:prstGeom>
          <a:noFill/>
        </p:spPr>
      </p:pic>
      <p:pic>
        <p:nvPicPr>
          <p:cNvPr id="279604" name="Picture 52"/>
          <p:cNvPicPr preferRelativeResize="0">
            <a:picLocks noChangeAspect="1" noChangeArrowheads="1"/>
          </p:cNvPicPr>
          <p:nvPr/>
        </p:nvPicPr>
        <p:blipFill>
          <a:blip r:embed="rId4" cstate="print"/>
          <a:srcRect/>
          <a:stretch>
            <a:fillRect/>
          </a:stretch>
        </p:blipFill>
        <p:spPr bwMode="auto">
          <a:xfrm>
            <a:off x="682625" y="3932238"/>
            <a:ext cx="881063" cy="157162"/>
          </a:xfrm>
          <a:prstGeom prst="rect">
            <a:avLst/>
          </a:prstGeom>
          <a:noFill/>
          <a:ln w="9525">
            <a:miter lim="800000"/>
            <a:headEnd/>
            <a:tailEnd/>
          </a:ln>
          <a:effectLst/>
        </p:spPr>
      </p:pic>
      <p:pic>
        <p:nvPicPr>
          <p:cNvPr id="279605" name="Picture 53"/>
          <p:cNvPicPr preferRelativeResize="0">
            <a:picLocks noChangeAspect="1" noChangeArrowheads="1"/>
          </p:cNvPicPr>
          <p:nvPr/>
        </p:nvPicPr>
        <p:blipFill>
          <a:blip r:embed="rId4" cstate="print"/>
          <a:srcRect/>
          <a:stretch>
            <a:fillRect/>
          </a:stretch>
        </p:blipFill>
        <p:spPr bwMode="auto">
          <a:xfrm>
            <a:off x="682625" y="4467225"/>
            <a:ext cx="881063" cy="157163"/>
          </a:xfrm>
          <a:prstGeom prst="rect">
            <a:avLst/>
          </a:prstGeom>
          <a:noFill/>
          <a:ln w="9525">
            <a:miter lim="800000"/>
            <a:headEnd/>
            <a:tailEnd/>
          </a:ln>
          <a:effectLst/>
        </p:spPr>
      </p:pic>
      <p:pic>
        <p:nvPicPr>
          <p:cNvPr id="279606" name="Picture 54"/>
          <p:cNvPicPr preferRelativeResize="0">
            <a:picLocks noChangeAspect="1" noChangeArrowheads="1"/>
          </p:cNvPicPr>
          <p:nvPr/>
        </p:nvPicPr>
        <p:blipFill>
          <a:blip r:embed="rId4" cstate="print"/>
          <a:srcRect/>
          <a:stretch>
            <a:fillRect/>
          </a:stretch>
        </p:blipFill>
        <p:spPr bwMode="auto">
          <a:xfrm>
            <a:off x="682625" y="5002213"/>
            <a:ext cx="881063" cy="157162"/>
          </a:xfrm>
          <a:prstGeom prst="rect">
            <a:avLst/>
          </a:prstGeom>
          <a:noFill/>
          <a:ln w="9525">
            <a:miter lim="800000"/>
            <a:headEnd/>
            <a:tailEnd/>
          </a:ln>
          <a:effectLst/>
        </p:spPr>
      </p:pic>
      <p:pic>
        <p:nvPicPr>
          <p:cNvPr id="279607" name="Picture 55"/>
          <p:cNvPicPr preferRelativeResize="0">
            <a:picLocks noChangeAspect="1" noChangeArrowheads="1"/>
          </p:cNvPicPr>
          <p:nvPr/>
        </p:nvPicPr>
        <p:blipFill>
          <a:blip r:embed="rId4" cstate="print"/>
          <a:srcRect/>
          <a:stretch>
            <a:fillRect/>
          </a:stretch>
        </p:blipFill>
        <p:spPr bwMode="auto">
          <a:xfrm>
            <a:off x="682625" y="5495925"/>
            <a:ext cx="881063" cy="157163"/>
          </a:xfrm>
          <a:prstGeom prst="rect">
            <a:avLst/>
          </a:prstGeom>
          <a:noFill/>
          <a:ln w="9525">
            <a:miter lim="800000"/>
            <a:headEnd/>
            <a:tailEnd/>
          </a:ln>
          <a:effectLst/>
        </p:spPr>
      </p:pic>
      <p:sp>
        <p:nvSpPr>
          <p:cNvPr id="279608" name="Text Box 56"/>
          <p:cNvSpPr txBox="1">
            <a:spLocks noChangeArrowheads="1"/>
          </p:cNvSpPr>
          <p:nvPr/>
        </p:nvSpPr>
        <p:spPr bwMode="auto">
          <a:xfrm>
            <a:off x="463550" y="1243013"/>
            <a:ext cx="8391525" cy="822325"/>
          </a:xfrm>
          <a:prstGeom prst="rect">
            <a:avLst/>
          </a:prstGeom>
          <a:noFill/>
          <a:ln w="9525">
            <a:noFill/>
            <a:miter lim="800000"/>
            <a:headEnd/>
            <a:tailEnd/>
          </a:ln>
          <a:effectLst/>
        </p:spPr>
        <p:txBody>
          <a:bodyPr>
            <a:spAutoFit/>
          </a:bodyPr>
          <a:lstStyle/>
          <a:p>
            <a:pPr>
              <a:spcBef>
                <a:spcPct val="50000"/>
              </a:spcBef>
            </a:pPr>
            <a:r>
              <a:rPr lang="en-US" sz="2400">
                <a:solidFill>
                  <a:srgbClr val="7B7B79"/>
                </a:solidFill>
                <a:latin typeface="Futura Hv" pitchFamily="34" charset="0"/>
              </a:rPr>
              <a:t>Element virtualization solutions to pool and share </a:t>
            </a:r>
            <a:br>
              <a:rPr lang="en-US" sz="2400">
                <a:solidFill>
                  <a:srgbClr val="7B7B79"/>
                </a:solidFill>
                <a:latin typeface="Futura Hv" pitchFamily="34" charset="0"/>
              </a:rPr>
            </a:br>
            <a:r>
              <a:rPr lang="en-US" sz="2400">
                <a:solidFill>
                  <a:srgbClr val="7B7B79"/>
                </a:solidFill>
                <a:latin typeface="Futura Hv" pitchFamily="34" charset="0"/>
              </a:rPr>
              <a:t>resources from desktop to datacenter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9567"/>
                                        </p:tgtEl>
                                        <p:attrNameLst>
                                          <p:attrName>style.visibility</p:attrName>
                                        </p:attrNameLst>
                                      </p:cBhvr>
                                      <p:to>
                                        <p:strVal val="visible"/>
                                      </p:to>
                                    </p:set>
                                    <p:animEffect transition="in" filter="wipe(left)">
                                      <p:cBhvr>
                                        <p:cTn id="7" dur="1000"/>
                                        <p:tgtEl>
                                          <p:spTgt spid="27956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9597"/>
                                        </p:tgtEl>
                                        <p:attrNameLst>
                                          <p:attrName>style.visibility</p:attrName>
                                        </p:attrNameLst>
                                      </p:cBhvr>
                                      <p:to>
                                        <p:strVal val="visible"/>
                                      </p:to>
                                    </p:set>
                                    <p:animEffect transition="in" filter="wipe(left)">
                                      <p:cBhvr>
                                        <p:cTn id="11" dur="500"/>
                                        <p:tgtEl>
                                          <p:spTgt spid="27959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79584"/>
                                        </p:tgtEl>
                                        <p:attrNameLst>
                                          <p:attrName>style.visibility</p:attrName>
                                        </p:attrNameLst>
                                      </p:cBhvr>
                                      <p:to>
                                        <p:strVal val="visible"/>
                                      </p:to>
                                    </p:set>
                                    <p:animEffect transition="in" filter="fade">
                                      <p:cBhvr>
                                        <p:cTn id="14" dur="1000"/>
                                        <p:tgtEl>
                                          <p:spTgt spid="279584"/>
                                        </p:tgtEl>
                                      </p:cBhvr>
                                    </p:animEffect>
                                  </p:childTnLst>
                                </p:cTn>
                              </p:par>
                            </p:childTnLst>
                          </p:cTn>
                        </p:par>
                        <p:par>
                          <p:cTn id="15" fill="hold">
                            <p:stCondLst>
                              <p:cond delay="2000"/>
                            </p:stCondLst>
                            <p:childTnLst>
                              <p:par>
                                <p:cTn id="16" presetID="22" presetClass="entr" presetSubtype="8" fill="hold" nodeType="afterEffect">
                                  <p:stCondLst>
                                    <p:cond delay="0"/>
                                  </p:stCondLst>
                                  <p:childTnLst>
                                    <p:set>
                                      <p:cBhvr>
                                        <p:cTn id="17" dur="1" fill="hold">
                                          <p:stCondLst>
                                            <p:cond delay="0"/>
                                          </p:stCondLst>
                                        </p:cTn>
                                        <p:tgtEl>
                                          <p:spTgt spid="279600"/>
                                        </p:tgtEl>
                                        <p:attrNameLst>
                                          <p:attrName>style.visibility</p:attrName>
                                        </p:attrNameLst>
                                      </p:cBhvr>
                                      <p:to>
                                        <p:strVal val="visible"/>
                                      </p:to>
                                    </p:set>
                                    <p:animEffect transition="in" filter="wipe(left)">
                                      <p:cBhvr>
                                        <p:cTn id="18" dur="500"/>
                                        <p:tgtEl>
                                          <p:spTgt spid="27960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79583"/>
                                        </p:tgtEl>
                                        <p:attrNameLst>
                                          <p:attrName>style.visibility</p:attrName>
                                        </p:attrNameLst>
                                      </p:cBhvr>
                                      <p:to>
                                        <p:strVal val="visible"/>
                                      </p:to>
                                    </p:set>
                                    <p:animEffect transition="in" filter="fade">
                                      <p:cBhvr>
                                        <p:cTn id="21" dur="1000"/>
                                        <p:tgtEl>
                                          <p:spTgt spid="279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567" grpId="0" animBg="1"/>
      <p:bldP spid="279583" grpId="0"/>
      <p:bldP spid="27958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ChangeArrowheads="1"/>
          </p:cNvSpPr>
          <p:nvPr/>
        </p:nvSpPr>
        <p:spPr bwMode="auto">
          <a:xfrm>
            <a:off x="3065463" y="1501775"/>
            <a:ext cx="2446337" cy="1622425"/>
          </a:xfrm>
          <a:prstGeom prst="rect">
            <a:avLst/>
          </a:prstGeom>
          <a:solidFill>
            <a:srgbClr val="298531"/>
          </a:solidFill>
          <a:ln w="19050">
            <a:noFill/>
            <a:miter lim="800000"/>
            <a:headEnd/>
            <a:tailEnd/>
          </a:ln>
          <a:effectLst/>
        </p:spPr>
        <p:txBody>
          <a:bodyPr anchor="ctr">
            <a:spAutoFit/>
          </a:bodyPr>
          <a:lstStyle/>
          <a:p>
            <a:endParaRPr lang="en-US"/>
          </a:p>
        </p:txBody>
      </p:sp>
      <p:sp>
        <p:nvSpPr>
          <p:cNvPr id="281603" name="Rectangle 3"/>
          <p:cNvSpPr>
            <a:spLocks noChangeArrowheads="1"/>
          </p:cNvSpPr>
          <p:nvPr/>
        </p:nvSpPr>
        <p:spPr bwMode="auto">
          <a:xfrm>
            <a:off x="5581650" y="1495425"/>
            <a:ext cx="2457450" cy="1619250"/>
          </a:xfrm>
          <a:prstGeom prst="rect">
            <a:avLst/>
          </a:prstGeom>
          <a:solidFill>
            <a:srgbClr val="298531"/>
          </a:solidFill>
          <a:ln w="19050">
            <a:noFill/>
            <a:miter lim="800000"/>
            <a:headEnd/>
            <a:tailEnd/>
          </a:ln>
          <a:effectLst/>
        </p:spPr>
        <p:txBody>
          <a:bodyPr anchor="ctr">
            <a:spAutoFit/>
          </a:bodyPr>
          <a:lstStyle/>
          <a:p>
            <a:endParaRPr lang="en-US"/>
          </a:p>
        </p:txBody>
      </p:sp>
      <p:sp>
        <p:nvSpPr>
          <p:cNvPr id="281604" name="Rectangle 4"/>
          <p:cNvSpPr>
            <a:spLocks noChangeArrowheads="1"/>
          </p:cNvSpPr>
          <p:nvPr/>
        </p:nvSpPr>
        <p:spPr bwMode="auto">
          <a:xfrm>
            <a:off x="514350" y="1503363"/>
            <a:ext cx="2476500" cy="1616075"/>
          </a:xfrm>
          <a:prstGeom prst="rect">
            <a:avLst/>
          </a:prstGeom>
          <a:solidFill>
            <a:srgbClr val="298531"/>
          </a:solidFill>
          <a:ln w="19050">
            <a:noFill/>
            <a:miter lim="800000"/>
            <a:headEnd/>
            <a:tailEnd/>
          </a:ln>
          <a:effectLst/>
        </p:spPr>
        <p:txBody>
          <a:bodyPr anchor="ctr">
            <a:spAutoFit/>
          </a:bodyPr>
          <a:lstStyle/>
          <a:p>
            <a:endParaRPr lang="en-US"/>
          </a:p>
        </p:txBody>
      </p:sp>
      <p:pic>
        <p:nvPicPr>
          <p:cNvPr id="281605" name="Picture 5" descr="G5554005082006"/>
          <p:cNvPicPr>
            <a:picLocks noChangeAspect="1" noChangeArrowheads="1"/>
          </p:cNvPicPr>
          <p:nvPr/>
        </p:nvPicPr>
        <p:blipFill>
          <a:blip r:embed="rId3"/>
          <a:srcRect/>
          <a:stretch>
            <a:fillRect/>
          </a:stretch>
        </p:blipFill>
        <p:spPr bwMode="auto">
          <a:xfrm>
            <a:off x="5583238" y="3113088"/>
            <a:ext cx="2455862" cy="2027237"/>
          </a:xfrm>
          <a:prstGeom prst="rect">
            <a:avLst/>
          </a:prstGeom>
          <a:noFill/>
        </p:spPr>
      </p:pic>
      <p:pic>
        <p:nvPicPr>
          <p:cNvPr id="281606" name="Picture 6" descr="G5183075052006"/>
          <p:cNvPicPr>
            <a:picLocks noChangeAspect="1" noChangeArrowheads="1"/>
          </p:cNvPicPr>
          <p:nvPr/>
        </p:nvPicPr>
        <p:blipFill>
          <a:blip r:embed="rId4"/>
          <a:srcRect/>
          <a:stretch>
            <a:fillRect/>
          </a:stretch>
        </p:blipFill>
        <p:spPr bwMode="auto">
          <a:xfrm>
            <a:off x="3068638" y="3127375"/>
            <a:ext cx="2446337" cy="2011363"/>
          </a:xfrm>
          <a:prstGeom prst="rect">
            <a:avLst/>
          </a:prstGeom>
          <a:noFill/>
        </p:spPr>
      </p:pic>
      <p:pic>
        <p:nvPicPr>
          <p:cNvPr id="281607" name="Picture 7" descr="G5191003052006"/>
          <p:cNvPicPr>
            <a:picLocks noChangeAspect="1" noChangeArrowheads="1"/>
          </p:cNvPicPr>
          <p:nvPr/>
        </p:nvPicPr>
        <p:blipFill>
          <a:blip r:embed="rId5"/>
          <a:srcRect/>
          <a:stretch>
            <a:fillRect/>
          </a:stretch>
        </p:blipFill>
        <p:spPr bwMode="auto">
          <a:xfrm>
            <a:off x="520700" y="3113088"/>
            <a:ext cx="2468563" cy="2022475"/>
          </a:xfrm>
          <a:prstGeom prst="rect">
            <a:avLst/>
          </a:prstGeom>
          <a:noFill/>
        </p:spPr>
      </p:pic>
      <p:sp>
        <p:nvSpPr>
          <p:cNvPr id="281608" name="Rectangle 8"/>
          <p:cNvSpPr>
            <a:spLocks noGrp="1" noChangeArrowheads="1"/>
          </p:cNvSpPr>
          <p:nvPr>
            <p:ph type="title"/>
          </p:nvPr>
        </p:nvSpPr>
        <p:spPr>
          <a:xfrm>
            <a:off x="409575" y="500063"/>
            <a:ext cx="8207375" cy="742950"/>
          </a:xfrm>
        </p:spPr>
        <p:txBody>
          <a:bodyPr/>
          <a:lstStyle/>
          <a:p>
            <a:r>
              <a:rPr lang="en-US" smtClean="0"/>
              <a:t>Approach to energy innovation</a:t>
            </a:r>
          </a:p>
        </p:txBody>
      </p:sp>
      <p:sp>
        <p:nvSpPr>
          <p:cNvPr id="281609" name="AutoShape 9"/>
          <p:cNvSpPr>
            <a:spLocks noChangeArrowheads="1"/>
          </p:cNvSpPr>
          <p:nvPr/>
        </p:nvSpPr>
        <p:spPr bwMode="auto">
          <a:xfrm rot="16200000">
            <a:off x="3896519" y="4279106"/>
            <a:ext cx="846138" cy="3057525"/>
          </a:xfrm>
          <a:prstGeom prst="downArrow">
            <a:avLst>
              <a:gd name="adj1" fmla="val 50093"/>
              <a:gd name="adj2" fmla="val 52714"/>
            </a:avLst>
          </a:prstGeom>
          <a:gradFill rotWithShape="1">
            <a:gsLst>
              <a:gs pos="0">
                <a:srgbClr val="FFFFFF"/>
              </a:gs>
              <a:gs pos="100000">
                <a:srgbClr val="298531">
                  <a:alpha val="78000"/>
                </a:srgbClr>
              </a:gs>
            </a:gsLst>
            <a:lin ang="5400000" scaled="1"/>
          </a:gradFill>
          <a:ln w="19050">
            <a:noFill/>
            <a:miter lim="800000"/>
            <a:headEnd/>
            <a:tailEnd/>
          </a:ln>
          <a:effectLst/>
        </p:spPr>
        <p:txBody>
          <a:bodyPr anchor="ctr">
            <a:spAutoFit/>
          </a:bodyPr>
          <a:lstStyle/>
          <a:p>
            <a:endParaRPr lang="en-US"/>
          </a:p>
        </p:txBody>
      </p:sp>
      <p:sp>
        <p:nvSpPr>
          <p:cNvPr id="281610" name="Text Box 10"/>
          <p:cNvSpPr txBox="1">
            <a:spLocks noChangeArrowheads="1"/>
          </p:cNvSpPr>
          <p:nvPr/>
        </p:nvSpPr>
        <p:spPr bwMode="auto">
          <a:xfrm>
            <a:off x="608013" y="1533525"/>
            <a:ext cx="2338387" cy="793750"/>
          </a:xfrm>
          <a:prstGeom prst="rect">
            <a:avLst/>
          </a:prstGeom>
          <a:noFill/>
          <a:ln w="19050">
            <a:noFill/>
            <a:miter lim="800000"/>
            <a:headEnd/>
            <a:tailEnd/>
          </a:ln>
          <a:effectLst/>
        </p:spPr>
        <p:txBody>
          <a:bodyPr>
            <a:spAutoFit/>
          </a:bodyPr>
          <a:lstStyle/>
          <a:p>
            <a:pPr>
              <a:spcBef>
                <a:spcPct val="50000"/>
              </a:spcBef>
            </a:pPr>
            <a:r>
              <a:rPr lang="en-US" sz="2300">
                <a:solidFill>
                  <a:schemeClr val="bg1"/>
                </a:solidFill>
                <a:latin typeface="Futura Lt" pitchFamily="34" charset="0"/>
              </a:rPr>
              <a:t>Leverage energy-efficient products</a:t>
            </a:r>
          </a:p>
        </p:txBody>
      </p:sp>
      <p:sp>
        <p:nvSpPr>
          <p:cNvPr id="281611" name="Text Box 11"/>
          <p:cNvSpPr txBox="1">
            <a:spLocks noChangeArrowheads="1"/>
          </p:cNvSpPr>
          <p:nvPr/>
        </p:nvSpPr>
        <p:spPr bwMode="auto">
          <a:xfrm>
            <a:off x="3162300" y="1544638"/>
            <a:ext cx="2243138" cy="1144587"/>
          </a:xfrm>
          <a:prstGeom prst="rect">
            <a:avLst/>
          </a:prstGeom>
          <a:noFill/>
          <a:ln w="19050">
            <a:noFill/>
            <a:miter lim="800000"/>
            <a:headEnd/>
            <a:tailEnd/>
          </a:ln>
          <a:effectLst/>
        </p:spPr>
        <p:txBody>
          <a:bodyPr>
            <a:spAutoFit/>
          </a:bodyPr>
          <a:lstStyle/>
          <a:p>
            <a:pPr>
              <a:spcBef>
                <a:spcPct val="50000"/>
              </a:spcBef>
            </a:pPr>
            <a:r>
              <a:rPr lang="en-US" sz="2300">
                <a:solidFill>
                  <a:schemeClr val="bg1"/>
                </a:solidFill>
                <a:latin typeface="Futura Lt" pitchFamily="34" charset="0"/>
              </a:rPr>
              <a:t>Improve energy efficiency of operations</a:t>
            </a:r>
          </a:p>
        </p:txBody>
      </p:sp>
      <p:sp>
        <p:nvSpPr>
          <p:cNvPr id="281612" name="Text Box 12"/>
          <p:cNvSpPr txBox="1">
            <a:spLocks noChangeArrowheads="1"/>
          </p:cNvSpPr>
          <p:nvPr/>
        </p:nvSpPr>
        <p:spPr bwMode="auto">
          <a:xfrm>
            <a:off x="5684838" y="1546225"/>
            <a:ext cx="2262187" cy="1144588"/>
          </a:xfrm>
          <a:prstGeom prst="rect">
            <a:avLst/>
          </a:prstGeom>
          <a:noFill/>
          <a:ln w="19050">
            <a:noFill/>
            <a:miter lim="800000"/>
            <a:headEnd/>
            <a:tailEnd/>
          </a:ln>
          <a:effectLst/>
        </p:spPr>
        <p:txBody>
          <a:bodyPr>
            <a:spAutoFit/>
          </a:bodyPr>
          <a:lstStyle/>
          <a:p>
            <a:pPr>
              <a:spcBef>
                <a:spcPct val="50000"/>
              </a:spcBef>
            </a:pPr>
            <a:r>
              <a:rPr lang="en-US" sz="2300">
                <a:solidFill>
                  <a:schemeClr val="bg1"/>
                </a:solidFill>
                <a:latin typeface="Futura Lt" pitchFamily="34" charset="0"/>
              </a:rPr>
              <a:t>Rethink energy use to transform society</a:t>
            </a:r>
          </a:p>
        </p:txBody>
      </p:sp>
      <p:sp>
        <p:nvSpPr>
          <p:cNvPr id="281613" name="Text Box 13"/>
          <p:cNvSpPr txBox="1">
            <a:spLocks noChangeArrowheads="1"/>
          </p:cNvSpPr>
          <p:nvPr/>
        </p:nvSpPr>
        <p:spPr bwMode="auto">
          <a:xfrm>
            <a:off x="434975" y="5586413"/>
            <a:ext cx="2338388" cy="457200"/>
          </a:xfrm>
          <a:prstGeom prst="rect">
            <a:avLst/>
          </a:prstGeom>
          <a:noFill/>
          <a:ln w="19050">
            <a:noFill/>
            <a:miter lim="800000"/>
            <a:headEnd/>
            <a:tailEnd/>
          </a:ln>
          <a:effectLst/>
        </p:spPr>
        <p:txBody>
          <a:bodyPr>
            <a:spAutoFit/>
          </a:bodyPr>
          <a:lstStyle/>
          <a:p>
            <a:pPr>
              <a:spcBef>
                <a:spcPct val="50000"/>
              </a:spcBef>
            </a:pPr>
            <a:r>
              <a:rPr lang="en-US" sz="2400">
                <a:solidFill>
                  <a:srgbClr val="298527"/>
                </a:solidFill>
              </a:rPr>
              <a:t>Energy efficient</a:t>
            </a:r>
          </a:p>
        </p:txBody>
      </p:sp>
      <p:sp>
        <p:nvSpPr>
          <p:cNvPr id="281614" name="Text Box 14"/>
          <p:cNvSpPr txBox="1">
            <a:spLocks noChangeArrowheads="1"/>
          </p:cNvSpPr>
          <p:nvPr/>
        </p:nvSpPr>
        <p:spPr bwMode="auto">
          <a:xfrm>
            <a:off x="5894388" y="5591175"/>
            <a:ext cx="2338387" cy="457200"/>
          </a:xfrm>
          <a:prstGeom prst="rect">
            <a:avLst/>
          </a:prstGeom>
          <a:noFill/>
          <a:ln w="19050">
            <a:noFill/>
            <a:miter lim="800000"/>
            <a:headEnd/>
            <a:tailEnd/>
          </a:ln>
          <a:effectLst/>
        </p:spPr>
        <p:txBody>
          <a:bodyPr>
            <a:spAutoFit/>
          </a:bodyPr>
          <a:lstStyle/>
          <a:p>
            <a:pPr>
              <a:spcBef>
                <a:spcPct val="50000"/>
              </a:spcBef>
            </a:pPr>
            <a:r>
              <a:rPr lang="en-US" sz="2400">
                <a:solidFill>
                  <a:srgbClr val="298527"/>
                </a:solidFill>
              </a:rPr>
              <a:t>Energy effective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ChangeArrowheads="1"/>
          </p:cNvSpPr>
          <p:nvPr/>
        </p:nvSpPr>
        <p:spPr bwMode="auto">
          <a:xfrm>
            <a:off x="522288" y="1481138"/>
            <a:ext cx="7518400" cy="1638300"/>
          </a:xfrm>
          <a:prstGeom prst="rect">
            <a:avLst/>
          </a:prstGeom>
          <a:solidFill>
            <a:srgbClr val="298527"/>
          </a:solidFill>
          <a:ln w="19050">
            <a:noFill/>
            <a:miter lim="800000"/>
            <a:headEnd/>
            <a:tailEnd/>
          </a:ln>
          <a:effectLst/>
        </p:spPr>
        <p:txBody>
          <a:bodyPr anchor="ctr">
            <a:spAutoFit/>
          </a:bodyPr>
          <a:lstStyle/>
          <a:p>
            <a:endParaRPr lang="en-US"/>
          </a:p>
        </p:txBody>
      </p:sp>
      <p:sp>
        <p:nvSpPr>
          <p:cNvPr id="283651" name="Rectangle 3"/>
          <p:cNvSpPr>
            <a:spLocks noGrp="1" noChangeArrowheads="1"/>
          </p:cNvSpPr>
          <p:nvPr>
            <p:ph type="body" idx="1"/>
          </p:nvPr>
        </p:nvSpPr>
        <p:spPr>
          <a:xfrm>
            <a:off x="649288" y="1525588"/>
            <a:ext cx="7554912" cy="1724025"/>
          </a:xfrm>
        </p:spPr>
        <p:txBody>
          <a:bodyPr/>
          <a:lstStyle/>
          <a:p>
            <a:pPr marL="0" indent="0">
              <a:spcBef>
                <a:spcPct val="50000"/>
              </a:spcBef>
              <a:buClr>
                <a:srgbClr val="000000"/>
              </a:buClr>
              <a:buFontTx/>
              <a:buNone/>
            </a:pPr>
            <a:r>
              <a:rPr lang="en-US" smtClean="0">
                <a:solidFill>
                  <a:schemeClr val="bg1"/>
                </a:solidFill>
                <a:latin typeface="Futura Lt" pitchFamily="34" charset="0"/>
              </a:rPr>
              <a:t>Halo Collaboration Studio simulates </a:t>
            </a:r>
            <a:br>
              <a:rPr lang="en-US" smtClean="0">
                <a:solidFill>
                  <a:schemeClr val="bg1"/>
                </a:solidFill>
                <a:latin typeface="Futura Lt" pitchFamily="34" charset="0"/>
              </a:rPr>
            </a:br>
            <a:r>
              <a:rPr lang="en-US" smtClean="0">
                <a:solidFill>
                  <a:schemeClr val="bg1"/>
                </a:solidFill>
                <a:latin typeface="Futura Lt" pitchFamily="34" charset="0"/>
              </a:rPr>
              <a:t>face-to-face meetings, enabling interactive collaboration while avoiding CO</a:t>
            </a:r>
            <a:r>
              <a:rPr lang="en-US" baseline="-25000" smtClean="0">
                <a:solidFill>
                  <a:schemeClr val="bg1"/>
                </a:solidFill>
                <a:latin typeface="Futura Lt" pitchFamily="34" charset="0"/>
              </a:rPr>
              <a:t>2</a:t>
            </a:r>
            <a:r>
              <a:rPr lang="en-US" smtClean="0">
                <a:solidFill>
                  <a:schemeClr val="bg1"/>
                </a:solidFill>
                <a:latin typeface="Futura Lt" pitchFamily="34" charset="0"/>
              </a:rPr>
              <a:t> emissions.</a:t>
            </a:r>
          </a:p>
        </p:txBody>
      </p:sp>
      <p:sp>
        <p:nvSpPr>
          <p:cNvPr id="283652" name="Rectangle 4"/>
          <p:cNvSpPr>
            <a:spLocks noGrp="1" noChangeArrowheads="1"/>
          </p:cNvSpPr>
          <p:nvPr>
            <p:ph type="title"/>
          </p:nvPr>
        </p:nvSpPr>
        <p:spPr>
          <a:xfrm>
            <a:off x="407988" y="311150"/>
            <a:ext cx="8543925" cy="600075"/>
          </a:xfrm>
          <a:noFill/>
          <a:ln/>
        </p:spPr>
        <p:txBody>
          <a:bodyPr/>
          <a:lstStyle/>
          <a:p>
            <a:r>
              <a:rPr lang="en-US" smtClean="0"/>
              <a:t>Using technology to minimize travel</a:t>
            </a:r>
          </a:p>
        </p:txBody>
      </p:sp>
      <p:pic>
        <p:nvPicPr>
          <p:cNvPr id="283653" name="Picture 5" descr="G5235001052006"/>
          <p:cNvPicPr>
            <a:picLocks noChangeAspect="1" noChangeArrowheads="1"/>
          </p:cNvPicPr>
          <p:nvPr/>
        </p:nvPicPr>
        <p:blipFill>
          <a:blip r:embed="rId3"/>
          <a:srcRect/>
          <a:stretch>
            <a:fillRect/>
          </a:stretch>
        </p:blipFill>
        <p:spPr bwMode="auto">
          <a:xfrm>
            <a:off x="522288" y="3173413"/>
            <a:ext cx="7518400" cy="3284537"/>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ChangeArrowheads="1"/>
          </p:cNvSpPr>
          <p:nvPr/>
        </p:nvSpPr>
        <p:spPr bwMode="auto">
          <a:xfrm>
            <a:off x="522288" y="1500188"/>
            <a:ext cx="7504112" cy="3751262"/>
          </a:xfrm>
          <a:prstGeom prst="rect">
            <a:avLst/>
          </a:prstGeom>
          <a:solidFill>
            <a:srgbClr val="298527"/>
          </a:solidFill>
          <a:ln w="19050">
            <a:noFill/>
            <a:miter lim="800000"/>
            <a:headEnd/>
            <a:tailEnd/>
          </a:ln>
          <a:effectLst/>
        </p:spPr>
        <p:txBody>
          <a:bodyPr anchor="ctr">
            <a:spAutoFit/>
          </a:bodyPr>
          <a:lstStyle/>
          <a:p>
            <a:endParaRPr lang="en-US"/>
          </a:p>
        </p:txBody>
      </p:sp>
      <p:sp>
        <p:nvSpPr>
          <p:cNvPr id="285699" name="Rectangle 3"/>
          <p:cNvSpPr>
            <a:spLocks noGrp="1" noChangeArrowheads="1"/>
          </p:cNvSpPr>
          <p:nvPr>
            <p:ph type="body" idx="1"/>
          </p:nvPr>
        </p:nvSpPr>
        <p:spPr>
          <a:xfrm>
            <a:off x="652463" y="1643063"/>
            <a:ext cx="7612062" cy="4105275"/>
          </a:xfrm>
        </p:spPr>
        <p:txBody>
          <a:bodyPr/>
          <a:lstStyle/>
          <a:p>
            <a:pPr marL="290513" indent="-290513">
              <a:spcBef>
                <a:spcPct val="35000"/>
              </a:spcBef>
              <a:buClrTx/>
            </a:pPr>
            <a:r>
              <a:rPr lang="en-US" sz="1500" smtClean="0">
                <a:solidFill>
                  <a:schemeClr val="bg1"/>
                </a:solidFill>
              </a:rPr>
              <a:t>EPEAT Gold Awards, www.epeat.org</a:t>
            </a:r>
          </a:p>
          <a:p>
            <a:pPr marL="290513" indent="-290513">
              <a:spcBef>
                <a:spcPct val="35000"/>
              </a:spcBef>
              <a:buClrTx/>
            </a:pPr>
            <a:r>
              <a:rPr lang="en-US" sz="1500" smtClean="0">
                <a:solidFill>
                  <a:schemeClr val="bg1"/>
                </a:solidFill>
              </a:rPr>
              <a:t>ENERGY STAR</a:t>
            </a:r>
            <a:r>
              <a:rPr lang="en-US" sz="1500" baseline="30000" smtClean="0">
                <a:solidFill>
                  <a:schemeClr val="bg1"/>
                </a:solidFill>
              </a:rPr>
              <a:t>® 4.0</a:t>
            </a:r>
          </a:p>
          <a:p>
            <a:pPr marL="290513" indent="-290513">
              <a:spcBef>
                <a:spcPct val="35000"/>
              </a:spcBef>
              <a:buClrTx/>
            </a:pPr>
            <a:r>
              <a:rPr lang="en-US" sz="1500" smtClean="0">
                <a:solidFill>
                  <a:schemeClr val="bg1"/>
                </a:solidFill>
              </a:rPr>
              <a:t>Taiwan Green Mark</a:t>
            </a:r>
          </a:p>
          <a:p>
            <a:pPr marL="290513" indent="-290513">
              <a:spcBef>
                <a:spcPct val="35000"/>
              </a:spcBef>
              <a:buClrTx/>
            </a:pPr>
            <a:r>
              <a:rPr lang="en-US" sz="1500" smtClean="0">
                <a:solidFill>
                  <a:schemeClr val="bg1"/>
                </a:solidFill>
              </a:rPr>
              <a:t>Japan PC Green Label</a:t>
            </a:r>
          </a:p>
          <a:p>
            <a:pPr marL="290513" indent="-290513">
              <a:spcBef>
                <a:spcPct val="35000"/>
              </a:spcBef>
              <a:buClrTx/>
            </a:pPr>
            <a:r>
              <a:rPr lang="en-US" sz="1500" smtClean="0">
                <a:solidFill>
                  <a:schemeClr val="bg1"/>
                </a:solidFill>
              </a:rPr>
              <a:t>China Energy Conservation Program (CECP)</a:t>
            </a:r>
          </a:p>
          <a:p>
            <a:pPr marL="290513" indent="-290513">
              <a:spcBef>
                <a:spcPct val="35000"/>
              </a:spcBef>
              <a:buClrTx/>
            </a:pPr>
            <a:r>
              <a:rPr lang="en-US" sz="1500" smtClean="0">
                <a:solidFill>
                  <a:schemeClr val="bg1"/>
                </a:solidFill>
              </a:rPr>
              <a:t>IT Eco Declaration</a:t>
            </a:r>
          </a:p>
          <a:p>
            <a:pPr marL="290513" indent="-290513">
              <a:spcBef>
                <a:spcPct val="35000"/>
              </a:spcBef>
              <a:buClrTx/>
            </a:pPr>
            <a:r>
              <a:rPr lang="en-US" sz="1500" smtClean="0">
                <a:solidFill>
                  <a:schemeClr val="bg1"/>
                </a:solidFill>
              </a:rPr>
              <a:t>TCO ’03 (Sweden)</a:t>
            </a:r>
          </a:p>
          <a:p>
            <a:pPr marL="290513" indent="-290513">
              <a:spcBef>
                <a:spcPct val="35000"/>
              </a:spcBef>
              <a:buClrTx/>
            </a:pPr>
            <a:r>
              <a:rPr lang="en-US" sz="1500" smtClean="0">
                <a:solidFill>
                  <a:schemeClr val="bg1"/>
                </a:solidFill>
              </a:rPr>
              <a:t>Korea Eco-Label</a:t>
            </a:r>
          </a:p>
          <a:p>
            <a:pPr marL="290513" indent="-290513">
              <a:spcBef>
                <a:spcPct val="35000"/>
              </a:spcBef>
              <a:buClrTx/>
            </a:pPr>
            <a:r>
              <a:rPr lang="en-US" sz="1500" smtClean="0">
                <a:solidFill>
                  <a:schemeClr val="bg1"/>
                </a:solidFill>
              </a:rPr>
              <a:t>Environmental Choice (Canada)</a:t>
            </a:r>
          </a:p>
        </p:txBody>
      </p:sp>
      <p:sp>
        <p:nvSpPr>
          <p:cNvPr id="285700" name="Rectangle 4"/>
          <p:cNvSpPr>
            <a:spLocks noGrp="1" noChangeArrowheads="1"/>
          </p:cNvSpPr>
          <p:nvPr>
            <p:ph type="title"/>
          </p:nvPr>
        </p:nvSpPr>
        <p:spPr>
          <a:xfrm>
            <a:off x="409575" y="500063"/>
            <a:ext cx="8207375" cy="742950"/>
          </a:xfrm>
          <a:noFill/>
          <a:ln/>
        </p:spPr>
        <p:txBody>
          <a:bodyPr/>
          <a:lstStyle/>
          <a:p>
            <a:r>
              <a:rPr lang="en-US" smtClean="0">
                <a:solidFill>
                  <a:schemeClr val="tx1"/>
                </a:solidFill>
              </a:rPr>
              <a:t>Meeting global eco-label standards</a:t>
            </a:r>
          </a:p>
        </p:txBody>
      </p:sp>
      <p:sp>
        <p:nvSpPr>
          <p:cNvPr id="285701" name="Rectangle 5"/>
          <p:cNvSpPr>
            <a:spLocks noChangeArrowheads="1"/>
          </p:cNvSpPr>
          <p:nvPr/>
        </p:nvSpPr>
        <p:spPr bwMode="auto">
          <a:xfrm>
            <a:off x="506413" y="5291138"/>
            <a:ext cx="7504112" cy="1127125"/>
          </a:xfrm>
          <a:prstGeom prst="rect">
            <a:avLst/>
          </a:prstGeom>
          <a:solidFill>
            <a:srgbClr val="298527"/>
          </a:solidFill>
          <a:ln w="19050">
            <a:noFill/>
            <a:miter lim="800000"/>
            <a:headEnd/>
            <a:tailEnd/>
          </a:ln>
          <a:effectLst/>
        </p:spPr>
        <p:txBody>
          <a:bodyPr anchor="ctr">
            <a:spAutoFit/>
          </a:bodyPr>
          <a:lstStyle/>
          <a:p>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Text Box 2"/>
          <p:cNvSpPr txBox="1">
            <a:spLocks noChangeArrowheads="1"/>
          </p:cNvSpPr>
          <p:nvPr/>
        </p:nvSpPr>
        <p:spPr bwMode="auto">
          <a:xfrm>
            <a:off x="3567113" y="1716088"/>
            <a:ext cx="2205037" cy="904875"/>
          </a:xfrm>
          <a:prstGeom prst="rect">
            <a:avLst/>
          </a:prstGeom>
          <a:noFill/>
          <a:ln w="19050">
            <a:noFill/>
            <a:miter lim="800000"/>
            <a:headEnd/>
            <a:tailEnd/>
          </a:ln>
          <a:effectLst/>
        </p:spPr>
        <p:txBody>
          <a:bodyPr>
            <a:spAutoFit/>
          </a:bodyPr>
          <a:lstStyle/>
          <a:p>
            <a:pPr algn="ctr">
              <a:lnSpc>
                <a:spcPts val="3200"/>
              </a:lnSpc>
              <a:spcBef>
                <a:spcPct val="20000"/>
              </a:spcBef>
              <a:spcAft>
                <a:spcPct val="20000"/>
              </a:spcAft>
            </a:pPr>
            <a:r>
              <a:rPr lang="en-US" sz="2700">
                <a:solidFill>
                  <a:schemeClr val="bg1"/>
                </a:solidFill>
                <a:latin typeface="Futura Lt" pitchFamily="34" charset="0"/>
              </a:rPr>
              <a:t>ENERGY EFFICIENCY</a:t>
            </a:r>
            <a:endParaRPr lang="en-US" sz="2700"/>
          </a:p>
        </p:txBody>
      </p:sp>
      <p:sp>
        <p:nvSpPr>
          <p:cNvPr id="318467" name="Rectangle 3"/>
          <p:cNvSpPr>
            <a:spLocks noGrp="1" noChangeArrowheads="1"/>
          </p:cNvSpPr>
          <p:nvPr>
            <p:ph type="title"/>
          </p:nvPr>
        </p:nvSpPr>
        <p:spPr>
          <a:xfrm>
            <a:off x="398463" y="322263"/>
            <a:ext cx="8583612" cy="584200"/>
          </a:xfrm>
          <a:noFill/>
          <a:ln/>
        </p:spPr>
        <p:txBody>
          <a:bodyPr/>
          <a:lstStyle/>
          <a:p>
            <a:r>
              <a:rPr lang="en-US" smtClean="0">
                <a:solidFill>
                  <a:schemeClr val="tx1"/>
                </a:solidFill>
              </a:rPr>
              <a:t>Mega Considerations for Green IT</a:t>
            </a:r>
          </a:p>
        </p:txBody>
      </p:sp>
      <p:sp>
        <p:nvSpPr>
          <p:cNvPr id="318468" name="Rectangle 4"/>
          <p:cNvSpPr>
            <a:spLocks noChangeArrowheads="1"/>
          </p:cNvSpPr>
          <p:nvPr/>
        </p:nvSpPr>
        <p:spPr bwMode="auto">
          <a:xfrm>
            <a:off x="4340225" y="1482725"/>
            <a:ext cx="3700463" cy="16224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18469" name="Rectangle 5"/>
          <p:cNvSpPr>
            <a:spLocks noChangeArrowheads="1"/>
          </p:cNvSpPr>
          <p:nvPr/>
        </p:nvSpPr>
        <p:spPr bwMode="auto">
          <a:xfrm>
            <a:off x="455613" y="1500188"/>
            <a:ext cx="3643312" cy="1617662"/>
          </a:xfrm>
          <a:prstGeom prst="rect">
            <a:avLst/>
          </a:prstGeom>
          <a:solidFill>
            <a:srgbClr val="298531"/>
          </a:solidFill>
          <a:ln w="19050">
            <a:noFill/>
            <a:miter lim="800000"/>
            <a:headEnd/>
            <a:tailEnd/>
          </a:ln>
          <a:effectLst/>
        </p:spPr>
        <p:txBody>
          <a:bodyPr anchor="ctr">
            <a:spAutoFit/>
          </a:bodyPr>
          <a:lstStyle/>
          <a:p>
            <a:endParaRPr lang="en-US"/>
          </a:p>
        </p:txBody>
      </p:sp>
      <p:sp>
        <p:nvSpPr>
          <p:cNvPr id="318470" name="Text Box 6"/>
          <p:cNvSpPr txBox="1">
            <a:spLocks noChangeArrowheads="1"/>
          </p:cNvSpPr>
          <p:nvPr/>
        </p:nvSpPr>
        <p:spPr bwMode="auto">
          <a:xfrm>
            <a:off x="544513" y="1709738"/>
            <a:ext cx="233838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Energy Efficiency</a:t>
            </a:r>
          </a:p>
        </p:txBody>
      </p:sp>
      <p:sp>
        <p:nvSpPr>
          <p:cNvPr id="318471" name="Text Box 7"/>
          <p:cNvSpPr txBox="1">
            <a:spLocks noChangeArrowheads="1"/>
          </p:cNvSpPr>
          <p:nvPr/>
        </p:nvSpPr>
        <p:spPr bwMode="auto">
          <a:xfrm>
            <a:off x="4468813" y="1763713"/>
            <a:ext cx="2243137" cy="904875"/>
          </a:xfrm>
          <a:prstGeom prst="rect">
            <a:avLst/>
          </a:prstGeom>
          <a:noFill/>
          <a:ln w="19050">
            <a:noFill/>
            <a:miter lim="800000"/>
            <a:headEnd/>
            <a:tailEnd/>
          </a:ln>
          <a:effectLst/>
        </p:spPr>
        <p:txBody>
          <a:bodyPr>
            <a:spAutoFit/>
          </a:bodyPr>
          <a:lstStyle/>
          <a:p>
            <a:pPr>
              <a:lnSpc>
                <a:spcPct val="95000"/>
              </a:lnSpc>
              <a:spcBef>
                <a:spcPct val="50000"/>
              </a:spcBef>
            </a:pPr>
            <a:r>
              <a:rPr lang="en-US" sz="2800">
                <a:solidFill>
                  <a:schemeClr val="bg1"/>
                </a:solidFill>
                <a:latin typeface="Futura Lt" pitchFamily="34" charset="0"/>
              </a:rPr>
              <a:t>Material Impact</a:t>
            </a:r>
          </a:p>
        </p:txBody>
      </p:sp>
      <p:pic>
        <p:nvPicPr>
          <p:cNvPr id="318472" name="Picture 8" descr="G442636092005"/>
          <p:cNvPicPr>
            <a:picLocks noChangeAspect="1" noChangeArrowheads="1"/>
          </p:cNvPicPr>
          <p:nvPr/>
        </p:nvPicPr>
        <p:blipFill>
          <a:blip r:embed="rId3"/>
          <a:srcRect/>
          <a:stretch>
            <a:fillRect/>
          </a:stretch>
        </p:blipFill>
        <p:spPr bwMode="auto">
          <a:xfrm>
            <a:off x="4343400" y="3165475"/>
            <a:ext cx="3697288" cy="3290888"/>
          </a:xfrm>
          <a:prstGeom prst="rect">
            <a:avLst/>
          </a:prstGeom>
          <a:noFill/>
        </p:spPr>
      </p:pic>
      <p:pic>
        <p:nvPicPr>
          <p:cNvPr id="318473" name="Picture 9" descr="G432283082005"/>
          <p:cNvPicPr>
            <a:picLocks noChangeAspect="1" noChangeArrowheads="1"/>
          </p:cNvPicPr>
          <p:nvPr/>
        </p:nvPicPr>
        <p:blipFill>
          <a:blip r:embed="rId4"/>
          <a:srcRect/>
          <a:stretch>
            <a:fillRect/>
          </a:stretch>
        </p:blipFill>
        <p:spPr bwMode="auto">
          <a:xfrm>
            <a:off x="449263" y="3184525"/>
            <a:ext cx="3667125" cy="3321050"/>
          </a:xfrm>
          <a:prstGeom prst="rect">
            <a:avLst/>
          </a:prstGeom>
          <a:noFill/>
        </p:spPr>
      </p:pic>
      <p:sp>
        <p:nvSpPr>
          <p:cNvPr id="318475" name="Rectangle 11"/>
          <p:cNvSpPr>
            <a:spLocks noChangeArrowheads="1"/>
          </p:cNvSpPr>
          <p:nvPr/>
        </p:nvSpPr>
        <p:spPr bwMode="auto">
          <a:xfrm>
            <a:off x="4240213" y="1330325"/>
            <a:ext cx="3940175" cy="5237163"/>
          </a:xfrm>
          <a:prstGeom prst="rect">
            <a:avLst/>
          </a:prstGeom>
          <a:noFill/>
          <a:ln w="57150" algn="ctr">
            <a:solidFill>
              <a:srgbClr val="B01C2E"/>
            </a:solidFill>
            <a:miter lim="800000"/>
            <a:headEnd/>
            <a:tailEnd/>
          </a:ln>
          <a:effectLst>
            <a:prstShdw prst="shdw17" dist="17961" dir="2700000">
              <a:srgbClr val="B01C2E">
                <a:gamma/>
                <a:shade val="60000"/>
                <a:invGamma/>
              </a:srgbClr>
            </a:prstShdw>
          </a:effectLst>
        </p:spPr>
        <p:txBody>
          <a:bodyPr wrap="none" lIns="45720" rIns="45720" anchor="ctr"/>
          <a:lstStyle/>
          <a:p>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560388" y="1481138"/>
            <a:ext cx="4113212" cy="4992687"/>
          </a:xfrm>
          <a:prstGeom prst="rect">
            <a:avLst/>
          </a:prstGeom>
          <a:solidFill>
            <a:schemeClr val="accent1"/>
          </a:solidFill>
          <a:ln w="19050">
            <a:noFill/>
            <a:miter lim="800000"/>
            <a:headEnd/>
            <a:tailEnd/>
          </a:ln>
          <a:effectLst/>
        </p:spPr>
        <p:txBody>
          <a:bodyPr anchor="ctr">
            <a:spAutoFit/>
          </a:bodyPr>
          <a:lstStyle/>
          <a:p>
            <a:endParaRPr lang="en-US"/>
          </a:p>
        </p:txBody>
      </p:sp>
      <p:sp>
        <p:nvSpPr>
          <p:cNvPr id="287747" name="Rectangle 3"/>
          <p:cNvSpPr>
            <a:spLocks noGrp="1" noChangeArrowheads="1"/>
          </p:cNvSpPr>
          <p:nvPr>
            <p:ph type="title"/>
          </p:nvPr>
        </p:nvSpPr>
        <p:spPr/>
        <p:txBody>
          <a:bodyPr/>
          <a:lstStyle/>
          <a:p>
            <a:r>
              <a:rPr lang="en-US" smtClean="0"/>
              <a:t>Material Impact</a:t>
            </a:r>
          </a:p>
        </p:txBody>
      </p:sp>
      <p:sp>
        <p:nvSpPr>
          <p:cNvPr id="287748" name="Rectangle 4"/>
          <p:cNvSpPr>
            <a:spLocks noChangeArrowheads="1"/>
          </p:cNvSpPr>
          <p:nvPr/>
        </p:nvSpPr>
        <p:spPr bwMode="auto">
          <a:xfrm>
            <a:off x="692150" y="1522413"/>
            <a:ext cx="3760788" cy="4899025"/>
          </a:xfrm>
          <a:prstGeom prst="rect">
            <a:avLst/>
          </a:prstGeom>
          <a:noFill/>
          <a:ln w="9525">
            <a:noFill/>
            <a:miter lim="800000"/>
            <a:headEnd/>
            <a:tailEnd/>
          </a:ln>
          <a:effectLst/>
        </p:spPr>
        <p:txBody>
          <a:bodyPr/>
          <a:lstStyle/>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Growth of IT Waste</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Design for Environment</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Recycling Products</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Refresh and Renew Products</a:t>
            </a:r>
          </a:p>
          <a:p>
            <a:pPr marL="347663" indent="-347663" eaLnBrk="0" hangingPunct="0">
              <a:lnSpc>
                <a:spcPct val="115000"/>
              </a:lnSpc>
              <a:spcAft>
                <a:spcPct val="25000"/>
              </a:spcAft>
              <a:buSzPct val="75000"/>
              <a:buFontTx/>
              <a:buChar char="•"/>
            </a:pPr>
            <a:r>
              <a:rPr lang="en-US" sz="2600">
                <a:solidFill>
                  <a:schemeClr val="bg1"/>
                </a:solidFill>
                <a:latin typeface="Futura Lt" pitchFamily="34" charset="0"/>
              </a:rPr>
              <a:t>Packaging</a:t>
            </a:r>
          </a:p>
          <a:p>
            <a:pPr marL="347663" indent="-347663" eaLnBrk="0" hangingPunct="0">
              <a:lnSpc>
                <a:spcPct val="115000"/>
              </a:lnSpc>
              <a:spcAft>
                <a:spcPct val="25000"/>
              </a:spcAft>
              <a:buSzPct val="75000"/>
              <a:buFontTx/>
              <a:buChar char="•"/>
            </a:pPr>
            <a:endParaRPr lang="en-US" sz="2600">
              <a:solidFill>
                <a:schemeClr val="bg1"/>
              </a:solidFill>
              <a:latin typeface="Futura Lt" pitchFamily="34" charset="0"/>
            </a:endParaRPr>
          </a:p>
          <a:p>
            <a:pPr marL="347663" indent="-347663" eaLnBrk="0" hangingPunct="0">
              <a:lnSpc>
                <a:spcPct val="115000"/>
              </a:lnSpc>
              <a:spcAft>
                <a:spcPct val="25000"/>
              </a:spcAft>
              <a:buSzPct val="75000"/>
              <a:buFontTx/>
              <a:buChar char="•"/>
            </a:pPr>
            <a:endParaRPr lang="en-US" sz="2600">
              <a:solidFill>
                <a:schemeClr val="bg1"/>
              </a:solidFill>
              <a:latin typeface="Futura Lt" pitchFamily="34" charset="0"/>
            </a:endParaRPr>
          </a:p>
        </p:txBody>
      </p:sp>
      <p:pic>
        <p:nvPicPr>
          <p:cNvPr id="287749" name="Picture 5" descr="Sunset_with_Poppies_II_by_Isabelle_Dupuy_oil_2007_size_30x30_660_available-630x635"/>
          <p:cNvPicPr>
            <a:picLocks noChangeAspect="1" noChangeArrowheads="1"/>
          </p:cNvPicPr>
          <p:nvPr/>
        </p:nvPicPr>
        <p:blipFill>
          <a:blip r:embed="rId3"/>
          <a:srcRect/>
          <a:stretch>
            <a:fillRect/>
          </a:stretch>
        </p:blipFill>
        <p:spPr bwMode="auto">
          <a:xfrm>
            <a:off x="4743450" y="1435100"/>
            <a:ext cx="3441700" cy="5037138"/>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5" name="Rectangle 3"/>
          <p:cNvSpPr>
            <a:spLocks noChangeArrowheads="1"/>
          </p:cNvSpPr>
          <p:nvPr/>
        </p:nvSpPr>
        <p:spPr bwMode="auto">
          <a:xfrm>
            <a:off x="2222500" y="1495425"/>
            <a:ext cx="4165600" cy="782638"/>
          </a:xfrm>
          <a:prstGeom prst="rect">
            <a:avLst/>
          </a:prstGeom>
          <a:solidFill>
            <a:schemeClr val="accent1"/>
          </a:solidFill>
          <a:ln w="19050">
            <a:noFill/>
            <a:miter lim="800000"/>
            <a:headEnd/>
            <a:tailEnd/>
          </a:ln>
          <a:effectLst/>
        </p:spPr>
        <p:txBody>
          <a:bodyPr wrap="none" anchor="ctr">
            <a:spAutoFit/>
          </a:bodyPr>
          <a:lstStyle/>
          <a:p>
            <a:endParaRPr lang="en-US"/>
          </a:p>
        </p:txBody>
      </p:sp>
      <p:sp>
        <p:nvSpPr>
          <p:cNvPr id="289796" name="Rectangle 4"/>
          <p:cNvSpPr>
            <a:spLocks noChangeArrowheads="1"/>
          </p:cNvSpPr>
          <p:nvPr/>
        </p:nvSpPr>
        <p:spPr bwMode="auto">
          <a:xfrm>
            <a:off x="2219325" y="2324100"/>
            <a:ext cx="5824538" cy="796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797" name="Rectangle 5"/>
          <p:cNvSpPr>
            <a:spLocks noChangeArrowheads="1"/>
          </p:cNvSpPr>
          <p:nvPr/>
        </p:nvSpPr>
        <p:spPr bwMode="auto">
          <a:xfrm>
            <a:off x="2220913" y="3167063"/>
            <a:ext cx="5837237" cy="795337"/>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798" name="Rectangle 6"/>
          <p:cNvSpPr>
            <a:spLocks noChangeArrowheads="1"/>
          </p:cNvSpPr>
          <p:nvPr/>
        </p:nvSpPr>
        <p:spPr bwMode="auto">
          <a:xfrm>
            <a:off x="2219325" y="4008438"/>
            <a:ext cx="5840413" cy="782637"/>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799" name="Rectangle 7"/>
          <p:cNvSpPr>
            <a:spLocks noChangeArrowheads="1"/>
          </p:cNvSpPr>
          <p:nvPr/>
        </p:nvSpPr>
        <p:spPr bwMode="auto">
          <a:xfrm>
            <a:off x="2214563" y="4851400"/>
            <a:ext cx="5842000" cy="796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800" name="Rectangle 8"/>
          <p:cNvSpPr>
            <a:spLocks noChangeArrowheads="1"/>
          </p:cNvSpPr>
          <p:nvPr/>
        </p:nvSpPr>
        <p:spPr bwMode="auto">
          <a:xfrm>
            <a:off x="2214563" y="5694363"/>
            <a:ext cx="5842000" cy="782637"/>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801" name="Rectangle 9"/>
          <p:cNvSpPr>
            <a:spLocks noChangeArrowheads="1"/>
          </p:cNvSpPr>
          <p:nvPr/>
        </p:nvSpPr>
        <p:spPr bwMode="auto">
          <a:xfrm>
            <a:off x="2214563" y="1495425"/>
            <a:ext cx="5829300" cy="782638"/>
          </a:xfrm>
          <a:prstGeom prst="rect">
            <a:avLst/>
          </a:prstGeom>
          <a:solidFill>
            <a:schemeClr val="accent1"/>
          </a:solidFill>
          <a:ln w="19050">
            <a:noFill/>
            <a:miter lim="800000"/>
            <a:headEnd/>
            <a:tailEnd/>
          </a:ln>
          <a:effectLst/>
        </p:spPr>
        <p:txBody>
          <a:bodyPr anchor="ctr">
            <a:spAutoFit/>
          </a:bodyPr>
          <a:lstStyle/>
          <a:p>
            <a:endParaRPr lang="en-US"/>
          </a:p>
        </p:txBody>
      </p:sp>
      <p:sp>
        <p:nvSpPr>
          <p:cNvPr id="289805" name="Rectangle 13"/>
          <p:cNvSpPr>
            <a:spLocks noGrp="1" noChangeArrowheads="1"/>
          </p:cNvSpPr>
          <p:nvPr>
            <p:ph type="title"/>
          </p:nvPr>
        </p:nvSpPr>
        <p:spPr/>
        <p:txBody>
          <a:bodyPr/>
          <a:lstStyle/>
          <a:p>
            <a:r>
              <a:rPr lang="en-US" smtClean="0"/>
              <a:t>Example of a small counties eWaste program</a:t>
            </a:r>
          </a:p>
        </p:txBody>
      </p:sp>
      <p:sp>
        <p:nvSpPr>
          <p:cNvPr id="289806" name="Rectangle 14"/>
          <p:cNvSpPr>
            <a:spLocks noChangeArrowheads="1"/>
          </p:cNvSpPr>
          <p:nvPr/>
        </p:nvSpPr>
        <p:spPr bwMode="auto">
          <a:xfrm>
            <a:off x="3690938" y="1365250"/>
            <a:ext cx="5730875" cy="4992688"/>
          </a:xfrm>
          <a:prstGeom prst="rect">
            <a:avLst/>
          </a:prstGeom>
          <a:noFill/>
          <a:ln w="9525">
            <a:noFill/>
            <a:miter lim="800000"/>
            <a:headEnd/>
            <a:tailEnd/>
          </a:ln>
          <a:effectLst/>
        </p:spPr>
        <p:txBody>
          <a:bodyPr/>
          <a:lstStyle/>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2002: 16.5 Tons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2003: 29.5 Tons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2004: 169.7 Tons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2005: 187.3 Tons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2006: 290.1 Tons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2007: 346.4 Tons</a:t>
            </a:r>
          </a:p>
        </p:txBody>
      </p:sp>
      <p:pic>
        <p:nvPicPr>
          <p:cNvPr id="289807" name="Picture 15"/>
          <p:cNvPicPr>
            <a:picLocks noChangeAspect="1" noChangeArrowheads="1"/>
          </p:cNvPicPr>
          <p:nvPr/>
        </p:nvPicPr>
        <p:blipFill>
          <a:blip r:embed="rId3"/>
          <a:srcRect/>
          <a:stretch>
            <a:fillRect/>
          </a:stretch>
        </p:blipFill>
        <p:spPr bwMode="auto">
          <a:xfrm>
            <a:off x="396875" y="1433513"/>
            <a:ext cx="2862263" cy="5064125"/>
          </a:xfrm>
          <a:prstGeom prst="rect">
            <a:avLst/>
          </a:prstGeom>
          <a:noFill/>
          <a:ln w="19050" algn="ctr">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6594" name="Group 2"/>
          <p:cNvGrpSpPr>
            <a:grpSpLocks/>
          </p:cNvGrpSpPr>
          <p:nvPr/>
        </p:nvGrpSpPr>
        <p:grpSpPr bwMode="auto">
          <a:xfrm>
            <a:off x="523875" y="1495425"/>
            <a:ext cx="7535863" cy="4981575"/>
            <a:chOff x="330" y="942"/>
            <a:chExt cx="4747" cy="3138"/>
          </a:xfrm>
        </p:grpSpPr>
        <p:sp>
          <p:nvSpPr>
            <p:cNvPr id="366595" name="Rectangle 3"/>
            <p:cNvSpPr>
              <a:spLocks noChangeArrowheads="1"/>
            </p:cNvSpPr>
            <p:nvPr/>
          </p:nvSpPr>
          <p:spPr bwMode="auto">
            <a:xfrm>
              <a:off x="1400" y="942"/>
              <a:ext cx="2624" cy="493"/>
            </a:xfrm>
            <a:prstGeom prst="rect">
              <a:avLst/>
            </a:prstGeom>
            <a:solidFill>
              <a:schemeClr val="accent1"/>
            </a:solidFill>
            <a:ln w="19050">
              <a:noFill/>
              <a:miter lim="800000"/>
              <a:headEnd/>
              <a:tailEnd/>
            </a:ln>
            <a:effectLst/>
          </p:spPr>
          <p:txBody>
            <a:bodyPr wrap="none" anchor="ctr">
              <a:spAutoFit/>
            </a:bodyPr>
            <a:lstStyle/>
            <a:p>
              <a:endParaRPr lang="en-US"/>
            </a:p>
          </p:txBody>
        </p:sp>
        <p:sp>
          <p:nvSpPr>
            <p:cNvPr id="366596" name="Rectangle 4"/>
            <p:cNvSpPr>
              <a:spLocks noChangeArrowheads="1"/>
            </p:cNvSpPr>
            <p:nvPr/>
          </p:nvSpPr>
          <p:spPr bwMode="auto">
            <a:xfrm>
              <a:off x="1398" y="1464"/>
              <a:ext cx="3669" cy="502"/>
            </a:xfrm>
            <a:prstGeom prst="rect">
              <a:avLst/>
            </a:prstGeom>
            <a:solidFill>
              <a:schemeClr val="accent1"/>
            </a:solidFill>
            <a:ln w="19050">
              <a:noFill/>
              <a:miter lim="800000"/>
              <a:headEnd/>
              <a:tailEnd/>
            </a:ln>
            <a:effectLst/>
          </p:spPr>
          <p:txBody>
            <a:bodyPr anchor="ctr">
              <a:spAutoFit/>
            </a:bodyPr>
            <a:lstStyle/>
            <a:p>
              <a:endParaRPr lang="en-US"/>
            </a:p>
          </p:txBody>
        </p:sp>
        <p:sp>
          <p:nvSpPr>
            <p:cNvPr id="366597" name="Rectangle 5"/>
            <p:cNvSpPr>
              <a:spLocks noChangeArrowheads="1"/>
            </p:cNvSpPr>
            <p:nvPr/>
          </p:nvSpPr>
          <p:spPr bwMode="auto">
            <a:xfrm>
              <a:off x="1399" y="1995"/>
              <a:ext cx="3677" cy="501"/>
            </a:xfrm>
            <a:prstGeom prst="rect">
              <a:avLst/>
            </a:prstGeom>
            <a:solidFill>
              <a:schemeClr val="accent1"/>
            </a:solidFill>
            <a:ln w="19050">
              <a:noFill/>
              <a:miter lim="800000"/>
              <a:headEnd/>
              <a:tailEnd/>
            </a:ln>
            <a:effectLst/>
          </p:spPr>
          <p:txBody>
            <a:bodyPr anchor="ctr">
              <a:spAutoFit/>
            </a:bodyPr>
            <a:lstStyle/>
            <a:p>
              <a:endParaRPr lang="en-US"/>
            </a:p>
          </p:txBody>
        </p:sp>
        <p:sp>
          <p:nvSpPr>
            <p:cNvPr id="366598" name="Rectangle 6"/>
            <p:cNvSpPr>
              <a:spLocks noChangeArrowheads="1"/>
            </p:cNvSpPr>
            <p:nvPr/>
          </p:nvSpPr>
          <p:spPr bwMode="auto">
            <a:xfrm>
              <a:off x="1398" y="2525"/>
              <a:ext cx="3679" cy="493"/>
            </a:xfrm>
            <a:prstGeom prst="rect">
              <a:avLst/>
            </a:prstGeom>
            <a:solidFill>
              <a:schemeClr val="accent1"/>
            </a:solidFill>
            <a:ln w="19050">
              <a:noFill/>
              <a:miter lim="800000"/>
              <a:headEnd/>
              <a:tailEnd/>
            </a:ln>
            <a:effectLst/>
          </p:spPr>
          <p:txBody>
            <a:bodyPr anchor="ctr">
              <a:spAutoFit/>
            </a:bodyPr>
            <a:lstStyle/>
            <a:p>
              <a:endParaRPr lang="en-US"/>
            </a:p>
          </p:txBody>
        </p:sp>
        <p:sp>
          <p:nvSpPr>
            <p:cNvPr id="366599" name="Rectangle 7"/>
            <p:cNvSpPr>
              <a:spLocks noChangeArrowheads="1"/>
            </p:cNvSpPr>
            <p:nvPr/>
          </p:nvSpPr>
          <p:spPr bwMode="auto">
            <a:xfrm>
              <a:off x="1395" y="3056"/>
              <a:ext cx="3680" cy="502"/>
            </a:xfrm>
            <a:prstGeom prst="rect">
              <a:avLst/>
            </a:prstGeom>
            <a:solidFill>
              <a:schemeClr val="accent1"/>
            </a:solidFill>
            <a:ln w="19050">
              <a:noFill/>
              <a:miter lim="800000"/>
              <a:headEnd/>
              <a:tailEnd/>
            </a:ln>
            <a:effectLst/>
          </p:spPr>
          <p:txBody>
            <a:bodyPr anchor="ctr">
              <a:spAutoFit/>
            </a:bodyPr>
            <a:lstStyle/>
            <a:p>
              <a:endParaRPr lang="en-US"/>
            </a:p>
          </p:txBody>
        </p:sp>
        <p:sp>
          <p:nvSpPr>
            <p:cNvPr id="366600" name="Rectangle 8"/>
            <p:cNvSpPr>
              <a:spLocks noChangeArrowheads="1"/>
            </p:cNvSpPr>
            <p:nvPr/>
          </p:nvSpPr>
          <p:spPr bwMode="auto">
            <a:xfrm>
              <a:off x="1395" y="3587"/>
              <a:ext cx="3680" cy="493"/>
            </a:xfrm>
            <a:prstGeom prst="rect">
              <a:avLst/>
            </a:prstGeom>
            <a:solidFill>
              <a:schemeClr val="accent1"/>
            </a:solidFill>
            <a:ln w="19050">
              <a:noFill/>
              <a:miter lim="800000"/>
              <a:headEnd/>
              <a:tailEnd/>
            </a:ln>
            <a:effectLst/>
          </p:spPr>
          <p:txBody>
            <a:bodyPr anchor="ctr">
              <a:spAutoFit/>
            </a:bodyPr>
            <a:lstStyle/>
            <a:p>
              <a:endParaRPr lang="en-US"/>
            </a:p>
          </p:txBody>
        </p:sp>
        <p:sp>
          <p:nvSpPr>
            <p:cNvPr id="366601" name="Rectangle 9"/>
            <p:cNvSpPr>
              <a:spLocks noChangeArrowheads="1"/>
            </p:cNvSpPr>
            <p:nvPr/>
          </p:nvSpPr>
          <p:spPr bwMode="auto">
            <a:xfrm>
              <a:off x="1395" y="942"/>
              <a:ext cx="3672" cy="493"/>
            </a:xfrm>
            <a:prstGeom prst="rect">
              <a:avLst/>
            </a:prstGeom>
            <a:solidFill>
              <a:schemeClr val="accent1"/>
            </a:solidFill>
            <a:ln w="19050">
              <a:noFill/>
              <a:miter lim="800000"/>
              <a:headEnd/>
              <a:tailEnd/>
            </a:ln>
            <a:effectLst/>
          </p:spPr>
          <p:txBody>
            <a:bodyPr anchor="ctr">
              <a:spAutoFit/>
            </a:bodyPr>
            <a:lstStyle/>
            <a:p>
              <a:endParaRPr lang="en-US"/>
            </a:p>
          </p:txBody>
        </p:sp>
        <p:pic>
          <p:nvPicPr>
            <p:cNvPr id="366602" name="Picture 10" descr="G442609092005"/>
            <p:cNvPicPr>
              <a:picLocks noChangeAspect="1" noChangeArrowheads="1"/>
            </p:cNvPicPr>
            <p:nvPr/>
          </p:nvPicPr>
          <p:blipFill>
            <a:blip r:embed="rId3"/>
            <a:srcRect/>
            <a:stretch>
              <a:fillRect/>
            </a:stretch>
          </p:blipFill>
          <p:spPr bwMode="auto">
            <a:xfrm>
              <a:off x="331" y="1997"/>
              <a:ext cx="1030" cy="1028"/>
            </a:xfrm>
            <a:prstGeom prst="rect">
              <a:avLst/>
            </a:prstGeom>
            <a:noFill/>
          </p:spPr>
        </p:pic>
        <p:pic>
          <p:nvPicPr>
            <p:cNvPr id="366603" name="Picture 11" descr="G442631092005"/>
            <p:cNvPicPr>
              <a:picLocks noChangeAspect="1" noChangeArrowheads="1"/>
            </p:cNvPicPr>
            <p:nvPr/>
          </p:nvPicPr>
          <p:blipFill>
            <a:blip r:embed="rId4"/>
            <a:srcRect/>
            <a:stretch>
              <a:fillRect/>
            </a:stretch>
          </p:blipFill>
          <p:spPr bwMode="auto">
            <a:xfrm>
              <a:off x="330" y="3056"/>
              <a:ext cx="1032" cy="1022"/>
            </a:xfrm>
            <a:prstGeom prst="rect">
              <a:avLst/>
            </a:prstGeom>
            <a:noFill/>
          </p:spPr>
        </p:pic>
        <p:pic>
          <p:nvPicPr>
            <p:cNvPr id="366604" name="Picture 12" descr="G442629092005"/>
            <p:cNvPicPr>
              <a:picLocks noChangeAspect="1" noChangeArrowheads="1"/>
            </p:cNvPicPr>
            <p:nvPr/>
          </p:nvPicPr>
          <p:blipFill>
            <a:blip r:embed="rId5"/>
            <a:srcRect/>
            <a:stretch>
              <a:fillRect/>
            </a:stretch>
          </p:blipFill>
          <p:spPr bwMode="auto">
            <a:xfrm>
              <a:off x="340" y="942"/>
              <a:ext cx="1024" cy="1023"/>
            </a:xfrm>
            <a:prstGeom prst="rect">
              <a:avLst/>
            </a:prstGeom>
            <a:noFill/>
          </p:spPr>
        </p:pic>
      </p:grpSp>
      <p:sp>
        <p:nvSpPr>
          <p:cNvPr id="366605" name="Rectangle 13"/>
          <p:cNvSpPr>
            <a:spLocks noGrp="1" noChangeArrowheads="1"/>
          </p:cNvSpPr>
          <p:nvPr>
            <p:ph type="title"/>
          </p:nvPr>
        </p:nvSpPr>
        <p:spPr/>
        <p:txBody>
          <a:bodyPr/>
          <a:lstStyle/>
          <a:p>
            <a:r>
              <a:rPr lang="en-US" smtClean="0"/>
              <a:t>Design for Recycling</a:t>
            </a:r>
          </a:p>
        </p:txBody>
      </p:sp>
      <p:sp>
        <p:nvSpPr>
          <p:cNvPr id="366606" name="Rectangle 14"/>
          <p:cNvSpPr>
            <a:spLocks noChangeArrowheads="1"/>
          </p:cNvSpPr>
          <p:nvPr/>
        </p:nvSpPr>
        <p:spPr bwMode="auto">
          <a:xfrm>
            <a:off x="2276475" y="1430338"/>
            <a:ext cx="5730875" cy="4992687"/>
          </a:xfrm>
          <a:prstGeom prst="rect">
            <a:avLst/>
          </a:prstGeom>
          <a:noFill/>
          <a:ln w="9525">
            <a:noFill/>
            <a:miter lim="800000"/>
            <a:headEnd/>
            <a:tailEnd/>
          </a:ln>
          <a:effectLst/>
        </p:spPr>
        <p:txBody>
          <a:bodyPr/>
          <a:lstStyle/>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Use modular designs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Eliminate glues and adhesives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Mark plastic parts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Reduce number/ types of materials used</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Use single-plastic polymers</a:t>
            </a:r>
          </a:p>
          <a:p>
            <a:pPr marL="342900" indent="-342900" eaLnBrk="0" hangingPunct="0">
              <a:lnSpc>
                <a:spcPct val="190000"/>
              </a:lnSpc>
              <a:spcAft>
                <a:spcPct val="25000"/>
              </a:spcAft>
              <a:buClr>
                <a:srgbClr val="B2B3B5"/>
              </a:buClr>
              <a:buSzPct val="75000"/>
            </a:pPr>
            <a:r>
              <a:rPr lang="en-US" sz="2600">
                <a:solidFill>
                  <a:schemeClr val="bg1"/>
                </a:solidFill>
                <a:latin typeface="Futura Lt" pitchFamily="34" charset="0"/>
              </a:rPr>
              <a:t>Use molded-in colors and finishes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a:xfrm>
            <a:off x="442913" y="66675"/>
            <a:ext cx="8583612" cy="922338"/>
          </a:xfrm>
        </p:spPr>
        <p:txBody>
          <a:bodyPr/>
          <a:lstStyle/>
          <a:p>
            <a:r>
              <a:rPr lang="en-US" smtClean="0"/>
              <a:t>Illustration of Environmental Impact through a Product Life Cycle</a:t>
            </a:r>
          </a:p>
        </p:txBody>
      </p:sp>
      <p:sp>
        <p:nvSpPr>
          <p:cNvPr id="291843" name="Oval 3"/>
          <p:cNvSpPr>
            <a:spLocks noChangeArrowheads="1"/>
          </p:cNvSpPr>
          <p:nvPr/>
        </p:nvSpPr>
        <p:spPr bwMode="auto">
          <a:xfrm>
            <a:off x="2525713" y="1958975"/>
            <a:ext cx="4891087" cy="4891088"/>
          </a:xfrm>
          <a:prstGeom prst="ellipse">
            <a:avLst/>
          </a:prstGeom>
          <a:noFill/>
          <a:ln w="19050">
            <a:noFill/>
            <a:round/>
            <a:headEnd/>
            <a:tailEnd/>
          </a:ln>
          <a:effectLst/>
        </p:spPr>
        <p:txBody>
          <a:bodyPr wrap="none" anchor="ctr">
            <a:spAutoFit/>
          </a:bodyPr>
          <a:lstStyle/>
          <a:p>
            <a:endParaRPr lang="en-US"/>
          </a:p>
        </p:txBody>
      </p:sp>
      <p:sp>
        <p:nvSpPr>
          <p:cNvPr id="291844" name="Rectangle 4"/>
          <p:cNvSpPr>
            <a:spLocks noChangeArrowheads="1"/>
          </p:cNvSpPr>
          <p:nvPr/>
        </p:nvSpPr>
        <p:spPr bwMode="auto">
          <a:xfrm>
            <a:off x="1333500" y="769938"/>
            <a:ext cx="88900" cy="115887"/>
          </a:xfrm>
          <a:prstGeom prst="rect">
            <a:avLst/>
          </a:prstGeom>
          <a:noFill/>
          <a:ln w="19050">
            <a:noFill/>
            <a:miter lim="800000"/>
            <a:headEnd/>
            <a:tailEnd/>
          </a:ln>
          <a:effectLst/>
        </p:spPr>
        <p:txBody>
          <a:bodyPr wrap="none" anchor="ctr">
            <a:spAutoFit/>
          </a:bodyPr>
          <a:lstStyle/>
          <a:p>
            <a:endParaRPr lang="en-US"/>
          </a:p>
        </p:txBody>
      </p:sp>
      <p:grpSp>
        <p:nvGrpSpPr>
          <p:cNvPr id="291845" name="Group 5"/>
          <p:cNvGrpSpPr>
            <a:grpSpLocks/>
          </p:cNvGrpSpPr>
          <p:nvPr/>
        </p:nvGrpSpPr>
        <p:grpSpPr bwMode="auto">
          <a:xfrm>
            <a:off x="2028825" y="1420813"/>
            <a:ext cx="5148263" cy="5094287"/>
            <a:chOff x="1278" y="895"/>
            <a:chExt cx="3243" cy="3209"/>
          </a:xfrm>
        </p:grpSpPr>
        <p:pic>
          <p:nvPicPr>
            <p:cNvPr id="291846" name="Picture 6" descr="prod_life_cycle"/>
            <p:cNvPicPr>
              <a:picLocks noChangeAspect="1" noChangeArrowheads="1"/>
            </p:cNvPicPr>
            <p:nvPr/>
          </p:nvPicPr>
          <p:blipFill>
            <a:blip r:embed="rId3"/>
            <a:srcRect/>
            <a:stretch>
              <a:fillRect/>
            </a:stretch>
          </p:blipFill>
          <p:spPr bwMode="auto">
            <a:xfrm>
              <a:off x="1298" y="895"/>
              <a:ext cx="3209" cy="3209"/>
            </a:xfrm>
            <a:prstGeom prst="rect">
              <a:avLst/>
            </a:prstGeom>
            <a:noFill/>
          </p:spPr>
        </p:pic>
        <p:sp>
          <p:nvSpPr>
            <p:cNvPr id="291847" name="Line 7"/>
            <p:cNvSpPr>
              <a:spLocks noChangeShapeType="1"/>
            </p:cNvSpPr>
            <p:nvPr/>
          </p:nvSpPr>
          <p:spPr bwMode="auto">
            <a:xfrm flipH="1">
              <a:off x="2054" y="3175"/>
              <a:ext cx="420" cy="657"/>
            </a:xfrm>
            <a:prstGeom prst="line">
              <a:avLst/>
            </a:prstGeom>
            <a:noFill/>
            <a:ln w="19050">
              <a:solidFill>
                <a:schemeClr val="bg1"/>
              </a:solidFill>
              <a:round/>
              <a:headEnd/>
              <a:tailEnd/>
            </a:ln>
            <a:effectLst/>
          </p:spPr>
          <p:txBody>
            <a:bodyPr/>
            <a:lstStyle/>
            <a:p>
              <a:endParaRPr lang="en-US"/>
            </a:p>
          </p:txBody>
        </p:sp>
        <p:sp>
          <p:nvSpPr>
            <p:cNvPr id="291848" name="Line 8"/>
            <p:cNvSpPr>
              <a:spLocks noChangeShapeType="1"/>
            </p:cNvSpPr>
            <p:nvPr/>
          </p:nvSpPr>
          <p:spPr bwMode="auto">
            <a:xfrm>
              <a:off x="3334" y="3159"/>
              <a:ext cx="466" cy="683"/>
            </a:xfrm>
            <a:prstGeom prst="line">
              <a:avLst/>
            </a:prstGeom>
            <a:noFill/>
            <a:ln w="19050">
              <a:solidFill>
                <a:schemeClr val="bg1"/>
              </a:solidFill>
              <a:round/>
              <a:headEnd/>
              <a:tailEnd/>
            </a:ln>
            <a:effectLst/>
          </p:spPr>
          <p:txBody>
            <a:bodyPr/>
            <a:lstStyle/>
            <a:p>
              <a:endParaRPr lang="en-US"/>
            </a:p>
          </p:txBody>
        </p:sp>
        <p:sp>
          <p:nvSpPr>
            <p:cNvPr id="291849" name="Text Box 9"/>
            <p:cNvSpPr txBox="1">
              <a:spLocks noChangeArrowheads="1"/>
            </p:cNvSpPr>
            <p:nvPr/>
          </p:nvSpPr>
          <p:spPr bwMode="auto">
            <a:xfrm>
              <a:off x="1458" y="1730"/>
              <a:ext cx="650" cy="442"/>
            </a:xfrm>
            <a:prstGeom prst="rect">
              <a:avLst/>
            </a:prstGeom>
            <a:noFill/>
            <a:ln w="9525">
              <a:noFill/>
              <a:miter lim="800000"/>
              <a:headEnd/>
              <a:tailEnd/>
            </a:ln>
            <a:effectLst/>
          </p:spPr>
          <p:txBody>
            <a:bodyPr wrap="none">
              <a:spAutoFit/>
            </a:bodyPr>
            <a:lstStyle/>
            <a:p>
              <a:pPr algn="ctr"/>
              <a:r>
                <a:rPr lang="en-US" sz="2000">
                  <a:solidFill>
                    <a:schemeClr val="bg1"/>
                  </a:solidFill>
                  <a:latin typeface="Futura Lt" pitchFamily="34" charset="0"/>
                  <a:cs typeface="Arial" charset="0"/>
                </a:rPr>
                <a:t>Revise </a:t>
              </a:r>
            </a:p>
            <a:p>
              <a:pPr algn="ctr"/>
              <a:r>
                <a:rPr lang="en-US" sz="2000">
                  <a:solidFill>
                    <a:schemeClr val="bg1"/>
                  </a:solidFill>
                  <a:latin typeface="Futura Lt" pitchFamily="34" charset="0"/>
                  <a:cs typeface="Arial" charset="0"/>
                </a:rPr>
                <a:t>Strategy</a:t>
              </a:r>
            </a:p>
          </p:txBody>
        </p:sp>
        <p:sp>
          <p:nvSpPr>
            <p:cNvPr id="291850" name="Text Box 10"/>
            <p:cNvSpPr txBox="1">
              <a:spLocks noChangeArrowheads="1"/>
            </p:cNvSpPr>
            <p:nvPr/>
          </p:nvSpPr>
          <p:spPr bwMode="auto">
            <a:xfrm>
              <a:off x="2561" y="1049"/>
              <a:ext cx="649" cy="442"/>
            </a:xfrm>
            <a:prstGeom prst="rect">
              <a:avLst/>
            </a:prstGeom>
            <a:noFill/>
            <a:ln w="9525">
              <a:noFill/>
              <a:miter lim="800000"/>
              <a:headEnd/>
              <a:tailEnd/>
            </a:ln>
            <a:effectLst/>
          </p:spPr>
          <p:txBody>
            <a:bodyPr wrap="none">
              <a:spAutoFit/>
            </a:bodyPr>
            <a:lstStyle/>
            <a:p>
              <a:pPr algn="ctr"/>
              <a:r>
                <a:rPr lang="en-US" sz="2000">
                  <a:solidFill>
                    <a:schemeClr val="bg1"/>
                  </a:solidFill>
                  <a:latin typeface="Futura Lt" pitchFamily="34" charset="0"/>
                  <a:cs typeface="Arial" charset="0"/>
                </a:rPr>
                <a:t>Product </a:t>
              </a:r>
            </a:p>
            <a:p>
              <a:pPr algn="ctr"/>
              <a:r>
                <a:rPr lang="en-US" sz="2000">
                  <a:solidFill>
                    <a:schemeClr val="bg1"/>
                  </a:solidFill>
                  <a:latin typeface="Futura Lt" pitchFamily="34" charset="0"/>
                  <a:cs typeface="Arial" charset="0"/>
                </a:rPr>
                <a:t>Design</a:t>
              </a:r>
            </a:p>
          </p:txBody>
        </p:sp>
        <p:sp>
          <p:nvSpPr>
            <p:cNvPr id="291851" name="Text Box 11"/>
            <p:cNvSpPr txBox="1">
              <a:spLocks noChangeArrowheads="1"/>
            </p:cNvSpPr>
            <p:nvPr/>
          </p:nvSpPr>
          <p:spPr bwMode="auto">
            <a:xfrm>
              <a:off x="3839" y="2898"/>
              <a:ext cx="364" cy="250"/>
            </a:xfrm>
            <a:prstGeom prst="rect">
              <a:avLst/>
            </a:prstGeom>
            <a:noFill/>
            <a:ln w="9525">
              <a:noFill/>
              <a:miter lim="800000"/>
              <a:headEnd/>
              <a:tailEnd/>
            </a:ln>
            <a:effectLst/>
          </p:spPr>
          <p:txBody>
            <a:bodyPr wrap="none">
              <a:spAutoFit/>
            </a:bodyPr>
            <a:lstStyle/>
            <a:p>
              <a:pPr algn="ctr"/>
              <a:r>
                <a:rPr lang="en-US" sz="2000">
                  <a:solidFill>
                    <a:schemeClr val="bg1"/>
                  </a:solidFill>
                  <a:latin typeface="Futura Lt" pitchFamily="34" charset="0"/>
                  <a:cs typeface="Arial" charset="0"/>
                </a:rPr>
                <a:t>Use</a:t>
              </a:r>
            </a:p>
          </p:txBody>
        </p:sp>
        <p:sp>
          <p:nvSpPr>
            <p:cNvPr id="291852" name="Text Box 12"/>
            <p:cNvSpPr txBox="1">
              <a:spLocks noChangeArrowheads="1"/>
            </p:cNvSpPr>
            <p:nvPr/>
          </p:nvSpPr>
          <p:spPr bwMode="auto">
            <a:xfrm>
              <a:off x="2578" y="3390"/>
              <a:ext cx="616" cy="634"/>
            </a:xfrm>
            <a:prstGeom prst="rect">
              <a:avLst/>
            </a:prstGeom>
            <a:noFill/>
            <a:ln w="9525">
              <a:noFill/>
              <a:miter lim="800000"/>
              <a:headEnd/>
              <a:tailEnd/>
            </a:ln>
            <a:effectLst/>
          </p:spPr>
          <p:txBody>
            <a:bodyPr wrap="none">
              <a:spAutoFit/>
            </a:bodyPr>
            <a:lstStyle/>
            <a:p>
              <a:pPr algn="ctr"/>
              <a:r>
                <a:rPr lang="en-US" sz="2000">
                  <a:solidFill>
                    <a:schemeClr val="bg1"/>
                  </a:solidFill>
                  <a:latin typeface="Futura Lt" pitchFamily="34" charset="0"/>
                  <a:cs typeface="Arial" charset="0"/>
                </a:rPr>
                <a:t>Reuse </a:t>
              </a:r>
            </a:p>
            <a:p>
              <a:pPr algn="ctr"/>
              <a:r>
                <a:rPr lang="en-US" sz="2000">
                  <a:solidFill>
                    <a:schemeClr val="bg1"/>
                  </a:solidFill>
                  <a:latin typeface="Futura Lt" pitchFamily="34" charset="0"/>
                  <a:cs typeface="Arial" charset="0"/>
                </a:rPr>
                <a:t>and </a:t>
              </a:r>
            </a:p>
            <a:p>
              <a:pPr algn="ctr"/>
              <a:r>
                <a:rPr lang="en-US" sz="2000">
                  <a:solidFill>
                    <a:schemeClr val="bg1"/>
                  </a:solidFill>
                  <a:latin typeface="Futura Lt" pitchFamily="34" charset="0"/>
                  <a:cs typeface="Arial" charset="0"/>
                </a:rPr>
                <a:t>Recycle</a:t>
              </a:r>
            </a:p>
          </p:txBody>
        </p:sp>
        <p:sp>
          <p:nvSpPr>
            <p:cNvPr id="291853" name="Text Box 13"/>
            <p:cNvSpPr txBox="1">
              <a:spLocks noChangeArrowheads="1"/>
            </p:cNvSpPr>
            <p:nvPr/>
          </p:nvSpPr>
          <p:spPr bwMode="auto">
            <a:xfrm>
              <a:off x="3681" y="1772"/>
              <a:ext cx="555" cy="442"/>
            </a:xfrm>
            <a:prstGeom prst="rect">
              <a:avLst/>
            </a:prstGeom>
            <a:noFill/>
            <a:ln w="9525">
              <a:noFill/>
              <a:miter lim="800000"/>
              <a:headEnd/>
              <a:tailEnd/>
            </a:ln>
            <a:effectLst/>
          </p:spPr>
          <p:txBody>
            <a:bodyPr wrap="none">
              <a:spAutoFit/>
            </a:bodyPr>
            <a:lstStyle/>
            <a:p>
              <a:pPr algn="ctr"/>
              <a:r>
                <a:rPr lang="en-US" sz="2000">
                  <a:solidFill>
                    <a:schemeClr val="bg1"/>
                  </a:solidFill>
                  <a:latin typeface="Futura Lt" pitchFamily="34" charset="0"/>
                  <a:cs typeface="Arial" charset="0"/>
                </a:rPr>
                <a:t>Manu-</a:t>
              </a:r>
              <a:br>
                <a:rPr lang="en-US" sz="2000">
                  <a:solidFill>
                    <a:schemeClr val="bg1"/>
                  </a:solidFill>
                  <a:latin typeface="Futura Lt" pitchFamily="34" charset="0"/>
                  <a:cs typeface="Arial" charset="0"/>
                </a:rPr>
              </a:br>
              <a:r>
                <a:rPr lang="en-US" sz="2000">
                  <a:solidFill>
                    <a:schemeClr val="bg1"/>
                  </a:solidFill>
                  <a:latin typeface="Futura Lt" pitchFamily="34" charset="0"/>
                  <a:cs typeface="Arial" charset="0"/>
                </a:rPr>
                <a:t>facture</a:t>
              </a:r>
            </a:p>
          </p:txBody>
        </p:sp>
        <p:sp>
          <p:nvSpPr>
            <p:cNvPr id="291854" name="Text Box 14"/>
            <p:cNvSpPr txBox="1">
              <a:spLocks noChangeArrowheads="1"/>
            </p:cNvSpPr>
            <p:nvPr/>
          </p:nvSpPr>
          <p:spPr bwMode="auto">
            <a:xfrm>
              <a:off x="1375" y="2928"/>
              <a:ext cx="953" cy="250"/>
            </a:xfrm>
            <a:prstGeom prst="rect">
              <a:avLst/>
            </a:prstGeom>
            <a:noFill/>
            <a:ln w="9525">
              <a:noFill/>
              <a:miter lim="800000"/>
              <a:headEnd/>
              <a:tailEnd/>
            </a:ln>
            <a:effectLst/>
          </p:spPr>
          <p:txBody>
            <a:bodyPr>
              <a:spAutoFit/>
            </a:bodyPr>
            <a:lstStyle/>
            <a:p>
              <a:pPr algn="ctr"/>
              <a:r>
                <a:rPr lang="en-US" sz="2000">
                  <a:solidFill>
                    <a:schemeClr val="bg1"/>
                  </a:solidFill>
                  <a:latin typeface="Futura Lt" pitchFamily="34" charset="0"/>
                  <a:cs typeface="Arial" charset="0"/>
                </a:rPr>
                <a:t>Evaluation</a:t>
              </a:r>
            </a:p>
          </p:txBody>
        </p:sp>
        <p:sp>
          <p:nvSpPr>
            <p:cNvPr id="291855" name="Line 15"/>
            <p:cNvSpPr>
              <a:spLocks noChangeShapeType="1"/>
            </p:cNvSpPr>
            <p:nvPr/>
          </p:nvSpPr>
          <p:spPr bwMode="auto">
            <a:xfrm flipH="1" flipV="1">
              <a:off x="2093" y="3483"/>
              <a:ext cx="202" cy="137"/>
            </a:xfrm>
            <a:prstGeom prst="line">
              <a:avLst/>
            </a:prstGeom>
            <a:noFill/>
            <a:ln w="28575">
              <a:solidFill>
                <a:schemeClr val="bg1"/>
              </a:solidFill>
              <a:round/>
              <a:headEnd/>
              <a:tailEnd type="arrow" w="med" len="med"/>
            </a:ln>
            <a:effectLst/>
          </p:spPr>
          <p:txBody>
            <a:bodyPr/>
            <a:lstStyle/>
            <a:p>
              <a:endParaRPr lang="en-US"/>
            </a:p>
          </p:txBody>
        </p:sp>
        <p:sp>
          <p:nvSpPr>
            <p:cNvPr id="291856" name="Line 16"/>
            <p:cNvSpPr>
              <a:spLocks noChangeShapeType="1"/>
            </p:cNvSpPr>
            <p:nvPr/>
          </p:nvSpPr>
          <p:spPr bwMode="auto">
            <a:xfrm flipH="1" flipV="1">
              <a:off x="1648" y="2341"/>
              <a:ext cx="9" cy="211"/>
            </a:xfrm>
            <a:prstGeom prst="line">
              <a:avLst/>
            </a:prstGeom>
            <a:noFill/>
            <a:ln w="28575">
              <a:solidFill>
                <a:schemeClr val="bg1"/>
              </a:solidFill>
              <a:round/>
              <a:headEnd/>
              <a:tailEnd type="arrow" w="med" len="med"/>
            </a:ln>
            <a:effectLst/>
          </p:spPr>
          <p:txBody>
            <a:bodyPr/>
            <a:lstStyle/>
            <a:p>
              <a:endParaRPr lang="en-US"/>
            </a:p>
          </p:txBody>
        </p:sp>
        <p:sp>
          <p:nvSpPr>
            <p:cNvPr id="291857" name="Line 17"/>
            <p:cNvSpPr>
              <a:spLocks noChangeShapeType="1"/>
            </p:cNvSpPr>
            <p:nvPr/>
          </p:nvSpPr>
          <p:spPr bwMode="auto">
            <a:xfrm flipV="1">
              <a:off x="2132" y="1326"/>
              <a:ext cx="191" cy="121"/>
            </a:xfrm>
            <a:prstGeom prst="line">
              <a:avLst/>
            </a:prstGeom>
            <a:noFill/>
            <a:ln w="28575">
              <a:solidFill>
                <a:schemeClr val="bg1"/>
              </a:solidFill>
              <a:round/>
              <a:headEnd/>
              <a:tailEnd type="arrow" w="med" len="med"/>
            </a:ln>
            <a:effectLst/>
          </p:spPr>
          <p:txBody>
            <a:bodyPr/>
            <a:lstStyle/>
            <a:p>
              <a:endParaRPr lang="en-US"/>
            </a:p>
          </p:txBody>
        </p:sp>
        <p:sp>
          <p:nvSpPr>
            <p:cNvPr id="291858" name="Line 18"/>
            <p:cNvSpPr>
              <a:spLocks noChangeShapeType="1"/>
            </p:cNvSpPr>
            <p:nvPr/>
          </p:nvSpPr>
          <p:spPr bwMode="auto">
            <a:xfrm>
              <a:off x="3549" y="1382"/>
              <a:ext cx="191" cy="116"/>
            </a:xfrm>
            <a:prstGeom prst="line">
              <a:avLst/>
            </a:prstGeom>
            <a:noFill/>
            <a:ln w="28575">
              <a:solidFill>
                <a:schemeClr val="bg1"/>
              </a:solidFill>
              <a:round/>
              <a:headEnd/>
              <a:tailEnd type="arrow" w="med" len="med"/>
            </a:ln>
            <a:effectLst/>
          </p:spPr>
          <p:txBody>
            <a:bodyPr/>
            <a:lstStyle/>
            <a:p>
              <a:endParaRPr lang="en-US"/>
            </a:p>
          </p:txBody>
        </p:sp>
        <p:sp>
          <p:nvSpPr>
            <p:cNvPr id="291859" name="Line 19"/>
            <p:cNvSpPr>
              <a:spLocks noChangeShapeType="1"/>
            </p:cNvSpPr>
            <p:nvPr/>
          </p:nvSpPr>
          <p:spPr bwMode="auto">
            <a:xfrm flipH="1">
              <a:off x="4191" y="2440"/>
              <a:ext cx="1" cy="227"/>
            </a:xfrm>
            <a:prstGeom prst="line">
              <a:avLst/>
            </a:prstGeom>
            <a:noFill/>
            <a:ln w="28575">
              <a:solidFill>
                <a:schemeClr val="bg1"/>
              </a:solidFill>
              <a:round/>
              <a:headEnd/>
              <a:tailEnd type="arrow" w="med" len="med"/>
            </a:ln>
            <a:effectLst/>
          </p:spPr>
          <p:txBody>
            <a:bodyPr/>
            <a:lstStyle/>
            <a:p>
              <a:endParaRPr lang="en-US"/>
            </a:p>
          </p:txBody>
        </p:sp>
        <p:sp>
          <p:nvSpPr>
            <p:cNvPr id="291860" name="Line 20"/>
            <p:cNvSpPr>
              <a:spLocks noChangeShapeType="1"/>
            </p:cNvSpPr>
            <p:nvPr/>
          </p:nvSpPr>
          <p:spPr bwMode="auto">
            <a:xfrm flipH="1">
              <a:off x="3518" y="3519"/>
              <a:ext cx="211" cy="154"/>
            </a:xfrm>
            <a:prstGeom prst="line">
              <a:avLst/>
            </a:prstGeom>
            <a:noFill/>
            <a:ln w="28575">
              <a:solidFill>
                <a:schemeClr val="bg1"/>
              </a:solidFill>
              <a:round/>
              <a:headEnd/>
              <a:tailEnd type="arrow" w="med" len="med"/>
            </a:ln>
            <a:effectLst/>
          </p:spPr>
          <p:txBody>
            <a:bodyPr/>
            <a:lstStyle/>
            <a:p>
              <a:endParaRPr lang="en-US"/>
            </a:p>
          </p:txBody>
        </p:sp>
        <p:sp>
          <p:nvSpPr>
            <p:cNvPr id="291861" name="Line 21"/>
            <p:cNvSpPr>
              <a:spLocks noChangeShapeType="1"/>
            </p:cNvSpPr>
            <p:nvPr/>
          </p:nvSpPr>
          <p:spPr bwMode="auto">
            <a:xfrm>
              <a:off x="2021" y="1143"/>
              <a:ext cx="453" cy="661"/>
            </a:xfrm>
            <a:prstGeom prst="line">
              <a:avLst/>
            </a:prstGeom>
            <a:noFill/>
            <a:ln w="19050">
              <a:solidFill>
                <a:schemeClr val="bg1"/>
              </a:solidFill>
              <a:round/>
              <a:headEnd/>
              <a:tailEnd/>
            </a:ln>
            <a:effectLst/>
          </p:spPr>
          <p:txBody>
            <a:bodyPr/>
            <a:lstStyle/>
            <a:p>
              <a:endParaRPr lang="en-US"/>
            </a:p>
          </p:txBody>
        </p:sp>
        <p:sp>
          <p:nvSpPr>
            <p:cNvPr id="291862" name="Line 22"/>
            <p:cNvSpPr>
              <a:spLocks noChangeShapeType="1"/>
            </p:cNvSpPr>
            <p:nvPr/>
          </p:nvSpPr>
          <p:spPr bwMode="auto">
            <a:xfrm>
              <a:off x="1278" y="2499"/>
              <a:ext cx="816" cy="0"/>
            </a:xfrm>
            <a:prstGeom prst="line">
              <a:avLst/>
            </a:prstGeom>
            <a:noFill/>
            <a:ln w="19050">
              <a:solidFill>
                <a:schemeClr val="bg1"/>
              </a:solidFill>
              <a:round/>
              <a:headEnd/>
              <a:tailEnd/>
            </a:ln>
            <a:effectLst/>
          </p:spPr>
          <p:txBody>
            <a:bodyPr/>
            <a:lstStyle/>
            <a:p>
              <a:endParaRPr lang="en-US"/>
            </a:p>
          </p:txBody>
        </p:sp>
        <p:sp>
          <p:nvSpPr>
            <p:cNvPr id="291863" name="Line 23"/>
            <p:cNvSpPr>
              <a:spLocks noChangeShapeType="1"/>
            </p:cNvSpPr>
            <p:nvPr/>
          </p:nvSpPr>
          <p:spPr bwMode="auto">
            <a:xfrm>
              <a:off x="3693" y="2499"/>
              <a:ext cx="828" cy="0"/>
            </a:xfrm>
            <a:prstGeom prst="line">
              <a:avLst/>
            </a:prstGeom>
            <a:noFill/>
            <a:ln w="19050">
              <a:solidFill>
                <a:schemeClr val="bg1"/>
              </a:solidFill>
              <a:round/>
              <a:headEnd/>
              <a:tailEnd/>
            </a:ln>
            <a:effectLst/>
          </p:spPr>
          <p:txBody>
            <a:bodyPr/>
            <a:lstStyle/>
            <a:p>
              <a:endParaRPr lang="en-US"/>
            </a:p>
          </p:txBody>
        </p:sp>
        <p:sp>
          <p:nvSpPr>
            <p:cNvPr id="291864" name="Line 24"/>
            <p:cNvSpPr>
              <a:spLocks noChangeShapeType="1"/>
            </p:cNvSpPr>
            <p:nvPr/>
          </p:nvSpPr>
          <p:spPr bwMode="auto">
            <a:xfrm flipH="1">
              <a:off x="3351" y="1137"/>
              <a:ext cx="450" cy="693"/>
            </a:xfrm>
            <a:prstGeom prst="line">
              <a:avLst/>
            </a:prstGeom>
            <a:noFill/>
            <a:ln w="19050">
              <a:solidFill>
                <a:schemeClr val="bg1"/>
              </a:solidFill>
              <a:round/>
              <a:headEnd/>
              <a:tailEnd/>
            </a:ln>
            <a:effectLst/>
          </p:spPr>
          <p:txBody>
            <a:bodyPr/>
            <a:lstStyle/>
            <a:p>
              <a:endParaRPr lang="en-US"/>
            </a:p>
          </p:txBody>
        </p:sp>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522288" y="1481138"/>
            <a:ext cx="4137025" cy="4992687"/>
          </a:xfrm>
          <a:prstGeom prst="rect">
            <a:avLst/>
          </a:prstGeom>
          <a:solidFill>
            <a:schemeClr val="accent1"/>
          </a:solidFill>
          <a:ln w="19050">
            <a:noFill/>
            <a:miter lim="800000"/>
            <a:headEnd/>
            <a:tailEnd/>
          </a:ln>
          <a:effectLst/>
        </p:spPr>
        <p:txBody>
          <a:bodyPr wrap="none" anchor="ctr">
            <a:spAutoFit/>
          </a:bodyPr>
          <a:lstStyle/>
          <a:p>
            <a:endParaRPr lang="en-US"/>
          </a:p>
        </p:txBody>
      </p:sp>
      <p:sp>
        <p:nvSpPr>
          <p:cNvPr id="293891" name="Rectangle 3"/>
          <p:cNvSpPr>
            <a:spLocks noGrp="1" noChangeArrowheads="1"/>
          </p:cNvSpPr>
          <p:nvPr>
            <p:ph type="title"/>
          </p:nvPr>
        </p:nvSpPr>
        <p:spPr>
          <a:noFill/>
          <a:ln/>
        </p:spPr>
        <p:txBody>
          <a:bodyPr/>
          <a:lstStyle/>
          <a:p>
            <a:r>
              <a:rPr lang="en-US" smtClean="0"/>
              <a:t>Easy-to-recycle products</a:t>
            </a:r>
          </a:p>
        </p:txBody>
      </p:sp>
      <p:sp>
        <p:nvSpPr>
          <p:cNvPr id="293892" name="Rectangle 4"/>
          <p:cNvSpPr>
            <a:spLocks noGrp="1" noChangeArrowheads="1"/>
          </p:cNvSpPr>
          <p:nvPr>
            <p:ph type="body" sz="half" idx="1"/>
          </p:nvPr>
        </p:nvSpPr>
        <p:spPr>
          <a:xfrm>
            <a:off x="588963" y="1524000"/>
            <a:ext cx="4016375" cy="4843463"/>
          </a:xfrm>
        </p:spPr>
        <p:txBody>
          <a:bodyPr/>
          <a:lstStyle/>
          <a:p>
            <a:pPr marL="347663" indent="-347663">
              <a:spcBef>
                <a:spcPct val="50000"/>
              </a:spcBef>
              <a:buClrTx/>
            </a:pPr>
            <a:r>
              <a:rPr lang="en-US" smtClean="0">
                <a:solidFill>
                  <a:schemeClr val="bg1"/>
                </a:solidFill>
                <a:latin typeface="Futura Lt" pitchFamily="34" charset="0"/>
              </a:rPr>
              <a:t>No-paint, snap-fit design for easy disassembly</a:t>
            </a:r>
            <a:r>
              <a:rPr lang="en-US" smtClean="0">
                <a:solidFill>
                  <a:schemeClr val="bg1"/>
                </a:solidFill>
              </a:rPr>
              <a:t>—</a:t>
            </a:r>
            <a:r>
              <a:rPr lang="en-US" smtClean="0">
                <a:solidFill>
                  <a:schemeClr val="bg1"/>
                </a:solidFill>
                <a:latin typeface="Futura Lt" pitchFamily="34" charset="0"/>
              </a:rPr>
              <a:t>Deskjet 6540</a:t>
            </a:r>
          </a:p>
          <a:p>
            <a:pPr marL="347663" indent="-347663">
              <a:spcBef>
                <a:spcPct val="50000"/>
              </a:spcBef>
              <a:buClrTx/>
            </a:pPr>
            <a:r>
              <a:rPr lang="en-US" smtClean="0">
                <a:solidFill>
                  <a:schemeClr val="bg1"/>
                </a:solidFill>
                <a:latin typeface="Futura Lt" pitchFamily="34" charset="0"/>
              </a:rPr>
              <a:t>Shares common parts</a:t>
            </a:r>
            <a:r>
              <a:rPr lang="en-US" smtClean="0">
                <a:solidFill>
                  <a:schemeClr val="bg1"/>
                </a:solidFill>
              </a:rPr>
              <a:t>—</a:t>
            </a:r>
            <a:r>
              <a:rPr lang="en-US" smtClean="0">
                <a:solidFill>
                  <a:schemeClr val="bg1"/>
                </a:solidFill>
                <a:latin typeface="Futura Lt" pitchFamily="34" charset="0"/>
              </a:rPr>
              <a:t>Deskjet 3740</a:t>
            </a:r>
          </a:p>
          <a:p>
            <a:pPr marL="347663" indent="-347663">
              <a:spcBef>
                <a:spcPct val="50000"/>
              </a:spcBef>
              <a:buClrTx/>
            </a:pPr>
            <a:r>
              <a:rPr lang="en-US" smtClean="0">
                <a:solidFill>
                  <a:schemeClr val="bg1"/>
                </a:solidFill>
                <a:latin typeface="Futura Lt" pitchFamily="34" charset="0"/>
              </a:rPr>
              <a:t>Reduced number of parts</a:t>
            </a:r>
            <a:r>
              <a:rPr lang="en-US" smtClean="0">
                <a:solidFill>
                  <a:schemeClr val="bg1"/>
                </a:solidFill>
              </a:rPr>
              <a:t>—</a:t>
            </a:r>
            <a:r>
              <a:rPr lang="en-US" smtClean="0">
                <a:solidFill>
                  <a:schemeClr val="bg1"/>
                </a:solidFill>
                <a:latin typeface="Futura Lt" pitchFamily="34" charset="0"/>
              </a:rPr>
              <a:t>monochrome HP LaserJet print cartridges</a:t>
            </a:r>
          </a:p>
        </p:txBody>
      </p:sp>
      <p:pic>
        <p:nvPicPr>
          <p:cNvPr id="293893" name="Picture 5" descr="G286007032004_JPG_P"/>
          <p:cNvPicPr>
            <a:picLocks noChangeAspect="1" noChangeArrowheads="1"/>
          </p:cNvPicPr>
          <p:nvPr/>
        </p:nvPicPr>
        <p:blipFill>
          <a:blip r:embed="rId3"/>
          <a:srcRect/>
          <a:stretch>
            <a:fillRect/>
          </a:stretch>
        </p:blipFill>
        <p:spPr bwMode="auto">
          <a:xfrm>
            <a:off x="4986338" y="1130300"/>
            <a:ext cx="3579812" cy="2147888"/>
          </a:xfrm>
          <a:prstGeom prst="rect">
            <a:avLst/>
          </a:prstGeom>
          <a:noFill/>
        </p:spPr>
      </p:pic>
      <p:pic>
        <p:nvPicPr>
          <p:cNvPr id="293894" name="Picture 6" descr="G291011032004_JPG_P"/>
          <p:cNvPicPr>
            <a:picLocks noChangeAspect="1" noChangeArrowheads="1"/>
          </p:cNvPicPr>
          <p:nvPr/>
        </p:nvPicPr>
        <p:blipFill>
          <a:blip r:embed="rId4"/>
          <a:srcRect/>
          <a:stretch>
            <a:fillRect/>
          </a:stretch>
        </p:blipFill>
        <p:spPr bwMode="auto">
          <a:xfrm>
            <a:off x="5129213" y="2951163"/>
            <a:ext cx="3565525" cy="1676400"/>
          </a:xfrm>
          <a:prstGeom prst="rect">
            <a:avLst/>
          </a:prstGeom>
          <a:noFill/>
        </p:spPr>
      </p:pic>
      <p:pic>
        <p:nvPicPr>
          <p:cNvPr id="293895" name="Picture 7"/>
          <p:cNvPicPr>
            <a:picLocks noChangeAspect="1" noChangeArrowheads="1"/>
          </p:cNvPicPr>
          <p:nvPr>
            <p:ph sz="half" idx="2"/>
          </p:nvPr>
        </p:nvPicPr>
        <p:blipFill>
          <a:blip r:embed="rId5"/>
          <a:srcRect/>
          <a:stretch>
            <a:fillRect/>
          </a:stretch>
        </p:blipFill>
        <p:spPr>
          <a:xfrm>
            <a:off x="5475288" y="4722813"/>
            <a:ext cx="2257425" cy="1724025"/>
          </a:xfrm>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ChangeArrowheads="1"/>
          </p:cNvSpPr>
          <p:nvPr/>
        </p:nvSpPr>
        <p:spPr bwMode="auto">
          <a:xfrm>
            <a:off x="3886200" y="1495425"/>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3" name="Rectangle 3"/>
          <p:cNvSpPr>
            <a:spLocks noGrp="1" noChangeArrowheads="1"/>
          </p:cNvSpPr>
          <p:nvPr>
            <p:ph type="title"/>
          </p:nvPr>
        </p:nvSpPr>
        <p:spPr/>
        <p:txBody>
          <a:bodyPr/>
          <a:lstStyle/>
          <a:p>
            <a:r>
              <a:rPr lang="en-US" smtClean="0"/>
              <a:t>Product reuse and recycling options</a:t>
            </a:r>
          </a:p>
        </p:txBody>
      </p:sp>
      <p:sp>
        <p:nvSpPr>
          <p:cNvPr id="302084" name="Rectangle 4"/>
          <p:cNvSpPr>
            <a:spLocks noChangeArrowheads="1"/>
          </p:cNvSpPr>
          <p:nvPr/>
        </p:nvSpPr>
        <p:spPr bwMode="auto">
          <a:xfrm>
            <a:off x="3886200" y="2216150"/>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5" name="Rectangle 5"/>
          <p:cNvSpPr>
            <a:spLocks noChangeArrowheads="1"/>
          </p:cNvSpPr>
          <p:nvPr/>
        </p:nvSpPr>
        <p:spPr bwMode="auto">
          <a:xfrm>
            <a:off x="3886200" y="2935288"/>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6" name="Rectangle 6"/>
          <p:cNvSpPr>
            <a:spLocks noChangeArrowheads="1"/>
          </p:cNvSpPr>
          <p:nvPr/>
        </p:nvSpPr>
        <p:spPr bwMode="auto">
          <a:xfrm>
            <a:off x="3886200" y="3654425"/>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7" name="Rectangle 7"/>
          <p:cNvSpPr>
            <a:spLocks noChangeArrowheads="1"/>
          </p:cNvSpPr>
          <p:nvPr/>
        </p:nvSpPr>
        <p:spPr bwMode="auto">
          <a:xfrm>
            <a:off x="3886200" y="4373563"/>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8" name="Rectangle 8"/>
          <p:cNvSpPr>
            <a:spLocks noChangeArrowheads="1"/>
          </p:cNvSpPr>
          <p:nvPr/>
        </p:nvSpPr>
        <p:spPr bwMode="auto">
          <a:xfrm>
            <a:off x="3886200" y="5092700"/>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89" name="Rectangle 9"/>
          <p:cNvSpPr>
            <a:spLocks noChangeArrowheads="1"/>
          </p:cNvSpPr>
          <p:nvPr/>
        </p:nvSpPr>
        <p:spPr bwMode="auto">
          <a:xfrm>
            <a:off x="3886200" y="5818188"/>
            <a:ext cx="4179888" cy="669925"/>
          </a:xfrm>
          <a:prstGeom prst="rect">
            <a:avLst/>
          </a:prstGeom>
          <a:solidFill>
            <a:schemeClr val="accent1"/>
          </a:solidFill>
          <a:ln w="19050">
            <a:noFill/>
            <a:miter lim="800000"/>
            <a:headEnd/>
            <a:tailEnd/>
          </a:ln>
          <a:effectLst/>
        </p:spPr>
        <p:txBody>
          <a:bodyPr anchor="ctr">
            <a:spAutoFit/>
          </a:bodyPr>
          <a:lstStyle/>
          <a:p>
            <a:endParaRPr lang="en-US"/>
          </a:p>
        </p:txBody>
      </p:sp>
      <p:sp>
        <p:nvSpPr>
          <p:cNvPr id="302090" name="Rectangle 10"/>
          <p:cNvSpPr>
            <a:spLocks noChangeArrowheads="1"/>
          </p:cNvSpPr>
          <p:nvPr/>
        </p:nvSpPr>
        <p:spPr bwMode="auto">
          <a:xfrm>
            <a:off x="4097338" y="1550988"/>
            <a:ext cx="3686175" cy="5038725"/>
          </a:xfrm>
          <a:prstGeom prst="rect">
            <a:avLst/>
          </a:prstGeom>
          <a:noFill/>
          <a:ln w="9525">
            <a:noFill/>
            <a:miter lim="800000"/>
            <a:headEnd/>
            <a:tailEnd/>
          </a:ln>
          <a:effectLst/>
        </p:spPr>
        <p:txBody>
          <a:bodyPr/>
          <a:lstStyle/>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Trade-in</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Return for cash</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Leasing</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Donation</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Recycling</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Asset recovery</a:t>
            </a:r>
          </a:p>
          <a:p>
            <a:pPr marL="342900" indent="-342900" eaLnBrk="0" hangingPunct="0">
              <a:lnSpc>
                <a:spcPct val="112000"/>
              </a:lnSpc>
              <a:spcAft>
                <a:spcPct val="25000"/>
              </a:spcAft>
              <a:buClr>
                <a:srgbClr val="B2B3B5"/>
              </a:buClr>
              <a:buSzPct val="75000"/>
            </a:pPr>
            <a:r>
              <a:rPr lang="en-US" sz="3400">
                <a:solidFill>
                  <a:schemeClr val="bg1"/>
                </a:solidFill>
                <a:latin typeface="Futura Lt" pitchFamily="34" charset="0"/>
              </a:rPr>
              <a:t>Remarket/refurbish</a:t>
            </a:r>
          </a:p>
        </p:txBody>
      </p:sp>
      <p:pic>
        <p:nvPicPr>
          <p:cNvPr id="302091" name="Picture 11" descr="G442629092005"/>
          <p:cNvPicPr>
            <a:picLocks noChangeAspect="1" noChangeArrowheads="1"/>
          </p:cNvPicPr>
          <p:nvPr/>
        </p:nvPicPr>
        <p:blipFill>
          <a:blip r:embed="rId3"/>
          <a:srcRect/>
          <a:stretch>
            <a:fillRect/>
          </a:stretch>
        </p:blipFill>
        <p:spPr bwMode="auto">
          <a:xfrm>
            <a:off x="482600" y="1498600"/>
            <a:ext cx="3352800" cy="49911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ChangeArrowheads="1"/>
          </p:cNvSpPr>
          <p:nvPr/>
        </p:nvSpPr>
        <p:spPr bwMode="auto">
          <a:xfrm>
            <a:off x="522288" y="1481138"/>
            <a:ext cx="4137025" cy="4992687"/>
          </a:xfrm>
          <a:prstGeom prst="rect">
            <a:avLst/>
          </a:prstGeom>
          <a:solidFill>
            <a:schemeClr val="accent1"/>
          </a:solidFill>
          <a:ln w="19050">
            <a:noFill/>
            <a:miter lim="800000"/>
            <a:headEnd/>
            <a:tailEnd/>
          </a:ln>
          <a:effectLst/>
        </p:spPr>
        <p:txBody>
          <a:bodyPr wrap="none" anchor="ctr">
            <a:spAutoFit/>
          </a:bodyPr>
          <a:lstStyle/>
          <a:p>
            <a:endParaRPr lang="en-US"/>
          </a:p>
        </p:txBody>
      </p:sp>
      <p:sp>
        <p:nvSpPr>
          <p:cNvPr id="304131" name="Rectangle 3"/>
          <p:cNvSpPr>
            <a:spLocks noGrp="1" noChangeArrowheads="1"/>
          </p:cNvSpPr>
          <p:nvPr>
            <p:ph type="title"/>
          </p:nvPr>
        </p:nvSpPr>
        <p:spPr/>
        <p:txBody>
          <a:bodyPr/>
          <a:lstStyle/>
          <a:p>
            <a:r>
              <a:rPr lang="en-US" smtClean="0"/>
              <a:t>Smart packaging</a:t>
            </a:r>
          </a:p>
        </p:txBody>
      </p:sp>
      <p:sp>
        <p:nvSpPr>
          <p:cNvPr id="304132" name="Rectangle 4"/>
          <p:cNvSpPr>
            <a:spLocks noGrp="1" noChangeArrowheads="1"/>
          </p:cNvSpPr>
          <p:nvPr>
            <p:ph type="body" idx="1"/>
          </p:nvPr>
        </p:nvSpPr>
        <p:spPr>
          <a:xfrm>
            <a:off x="690563" y="1651000"/>
            <a:ext cx="3902075" cy="4589463"/>
          </a:xfrm>
        </p:spPr>
        <p:txBody>
          <a:bodyPr/>
          <a:lstStyle/>
          <a:p>
            <a:pPr marL="231775" indent="-231775">
              <a:spcBef>
                <a:spcPct val="50000"/>
              </a:spcBef>
              <a:buClrTx/>
            </a:pPr>
            <a:r>
              <a:rPr lang="en-US" smtClean="0">
                <a:solidFill>
                  <a:schemeClr val="bg1"/>
                </a:solidFill>
                <a:latin typeface="Futura Lt" pitchFamily="34" charset="0"/>
              </a:rPr>
              <a:t>Use molded pulp with recycled material</a:t>
            </a:r>
          </a:p>
          <a:p>
            <a:pPr marL="231775" indent="-231775">
              <a:spcBef>
                <a:spcPct val="50000"/>
              </a:spcBef>
              <a:buClrTx/>
            </a:pPr>
            <a:r>
              <a:rPr lang="en-US" smtClean="0">
                <a:solidFill>
                  <a:schemeClr val="bg1"/>
                </a:solidFill>
                <a:latin typeface="Futura Lt" pitchFamily="34" charset="0"/>
              </a:rPr>
              <a:t>Switch from wood to foam plastic pallets</a:t>
            </a:r>
          </a:p>
          <a:p>
            <a:pPr marL="231775" indent="-231775">
              <a:spcBef>
                <a:spcPct val="50000"/>
              </a:spcBef>
              <a:buClrTx/>
            </a:pPr>
            <a:r>
              <a:rPr lang="en-US" smtClean="0">
                <a:solidFill>
                  <a:schemeClr val="bg1"/>
                </a:solidFill>
                <a:latin typeface="Futura Lt" pitchFamily="34" charset="0"/>
              </a:rPr>
              <a:t>Simplify documentation and CDs in boxes</a:t>
            </a:r>
          </a:p>
          <a:p>
            <a:pPr marL="231775" indent="-231775">
              <a:spcBef>
                <a:spcPct val="50000"/>
              </a:spcBef>
              <a:buClrTx/>
            </a:pPr>
            <a:r>
              <a:rPr lang="en-US" smtClean="0">
                <a:solidFill>
                  <a:schemeClr val="bg1"/>
                </a:solidFill>
                <a:latin typeface="Futura Lt" pitchFamily="34" charset="0"/>
              </a:rPr>
              <a:t>Package PCs together</a:t>
            </a:r>
          </a:p>
        </p:txBody>
      </p:sp>
      <p:pic>
        <p:nvPicPr>
          <p:cNvPr id="304133" name="Picture 5" descr="molded pulp pkg"/>
          <p:cNvPicPr>
            <a:picLocks noChangeAspect="1" noChangeArrowheads="1"/>
          </p:cNvPicPr>
          <p:nvPr/>
        </p:nvPicPr>
        <p:blipFill>
          <a:blip r:embed="rId3"/>
          <a:srcRect/>
          <a:stretch>
            <a:fillRect/>
          </a:stretch>
        </p:blipFill>
        <p:spPr bwMode="auto">
          <a:xfrm>
            <a:off x="4721225" y="1492250"/>
            <a:ext cx="2460625" cy="2266950"/>
          </a:xfrm>
          <a:prstGeom prst="rect">
            <a:avLst/>
          </a:prstGeom>
          <a:noFill/>
        </p:spPr>
      </p:pic>
      <p:pic>
        <p:nvPicPr>
          <p:cNvPr id="304134" name="Picture 6" descr="plastic pallets"/>
          <p:cNvPicPr>
            <a:picLocks noChangeAspect="1" noChangeArrowheads="1"/>
          </p:cNvPicPr>
          <p:nvPr/>
        </p:nvPicPr>
        <p:blipFill>
          <a:blip r:embed="rId4"/>
          <a:srcRect/>
          <a:stretch>
            <a:fillRect/>
          </a:stretch>
        </p:blipFill>
        <p:spPr bwMode="auto">
          <a:xfrm>
            <a:off x="4724400" y="3805238"/>
            <a:ext cx="2474913" cy="2670175"/>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ChangeArrowheads="1"/>
          </p:cNvSpPr>
          <p:nvPr/>
        </p:nvSpPr>
        <p:spPr bwMode="auto">
          <a:xfrm>
            <a:off x="522288" y="1481138"/>
            <a:ext cx="5610225" cy="4992687"/>
          </a:xfrm>
          <a:prstGeom prst="rect">
            <a:avLst/>
          </a:prstGeom>
          <a:solidFill>
            <a:schemeClr val="accent1"/>
          </a:solidFill>
          <a:ln w="19050">
            <a:noFill/>
            <a:miter lim="800000"/>
            <a:headEnd/>
            <a:tailEnd/>
          </a:ln>
          <a:effectLst/>
        </p:spPr>
        <p:txBody>
          <a:bodyPr anchor="ctr">
            <a:spAutoFit/>
          </a:bodyPr>
          <a:lstStyle/>
          <a:p>
            <a:endParaRPr lang="en-US"/>
          </a:p>
        </p:txBody>
      </p:sp>
      <p:sp>
        <p:nvSpPr>
          <p:cNvPr id="306179" name="Rectangle 3"/>
          <p:cNvSpPr>
            <a:spLocks noGrp="1" noChangeArrowheads="1"/>
          </p:cNvSpPr>
          <p:nvPr>
            <p:ph type="title"/>
          </p:nvPr>
        </p:nvSpPr>
        <p:spPr/>
        <p:txBody>
          <a:bodyPr/>
          <a:lstStyle/>
          <a:p>
            <a:r>
              <a:rPr lang="en-US" smtClean="0"/>
              <a:t>Case study: inkjet packaging</a:t>
            </a:r>
          </a:p>
        </p:txBody>
      </p:sp>
      <p:sp>
        <p:nvSpPr>
          <p:cNvPr id="306180" name="Rectangle 4"/>
          <p:cNvSpPr>
            <a:spLocks noGrp="1" noChangeArrowheads="1"/>
          </p:cNvSpPr>
          <p:nvPr>
            <p:ph type="body" idx="1"/>
          </p:nvPr>
        </p:nvSpPr>
        <p:spPr>
          <a:xfrm>
            <a:off x="690563" y="1651000"/>
            <a:ext cx="5254625" cy="4576763"/>
          </a:xfrm>
        </p:spPr>
        <p:txBody>
          <a:bodyPr/>
          <a:lstStyle/>
          <a:p>
            <a:pPr marL="231775" indent="-231775">
              <a:spcBef>
                <a:spcPct val="50000"/>
              </a:spcBef>
              <a:buClrTx/>
              <a:buFontTx/>
              <a:buNone/>
            </a:pPr>
            <a:r>
              <a:rPr lang="en-US" sz="2300" smtClean="0">
                <a:solidFill>
                  <a:schemeClr val="bg1"/>
                </a:solidFill>
                <a:latin typeface="Futura Lt" pitchFamily="34" charset="0"/>
              </a:rPr>
              <a:t>New packaging equals:</a:t>
            </a:r>
          </a:p>
          <a:p>
            <a:pPr marL="231775" indent="-231775">
              <a:spcBef>
                <a:spcPct val="50000"/>
              </a:spcBef>
              <a:buClrTx/>
            </a:pPr>
            <a:r>
              <a:rPr lang="en-US" sz="2300" smtClean="0">
                <a:solidFill>
                  <a:schemeClr val="bg1"/>
                </a:solidFill>
                <a:latin typeface="Futura Lt" pitchFamily="34" charset="0"/>
              </a:rPr>
              <a:t>2,813 cars off the road</a:t>
            </a:r>
          </a:p>
          <a:p>
            <a:pPr marL="231775" indent="-231775">
              <a:spcBef>
                <a:spcPct val="50000"/>
              </a:spcBef>
              <a:buClrTx/>
            </a:pPr>
            <a:r>
              <a:rPr lang="en-US" sz="2300" smtClean="0">
                <a:solidFill>
                  <a:schemeClr val="bg1"/>
                </a:solidFill>
                <a:latin typeface="Futura Lt" pitchFamily="34" charset="0"/>
              </a:rPr>
              <a:t>1.48 million gallons of gasoline saved</a:t>
            </a:r>
          </a:p>
          <a:p>
            <a:pPr marL="231775" indent="-231775">
              <a:spcBef>
                <a:spcPct val="50000"/>
              </a:spcBef>
              <a:buClrTx/>
            </a:pPr>
            <a:r>
              <a:rPr lang="en-US" sz="2300" smtClean="0">
                <a:solidFill>
                  <a:schemeClr val="bg1"/>
                </a:solidFill>
                <a:latin typeface="Futura Lt" pitchFamily="34" charset="0"/>
              </a:rPr>
              <a:t>1,668 American homes powered</a:t>
            </a:r>
          </a:p>
          <a:p>
            <a:pPr marL="231775" indent="-231775">
              <a:spcBef>
                <a:spcPct val="50000"/>
              </a:spcBef>
              <a:buClrTx/>
            </a:pPr>
            <a:r>
              <a:rPr lang="en-US" sz="2300" smtClean="0">
                <a:solidFill>
                  <a:schemeClr val="bg1"/>
                </a:solidFill>
                <a:latin typeface="Futura Lt" pitchFamily="34" charset="0"/>
              </a:rPr>
              <a:t>107 acres of forest preserved</a:t>
            </a:r>
          </a:p>
          <a:p>
            <a:pPr marL="231775" indent="-231775">
              <a:spcBef>
                <a:spcPct val="50000"/>
              </a:spcBef>
              <a:buClrTx/>
            </a:pPr>
            <a:r>
              <a:rPr lang="en-US" sz="2300" smtClean="0">
                <a:solidFill>
                  <a:schemeClr val="bg1"/>
                </a:solidFill>
                <a:latin typeface="Futura Lt" pitchFamily="34" charset="0"/>
              </a:rPr>
              <a:t>4,375 tons of landfill waste avoided</a:t>
            </a:r>
          </a:p>
        </p:txBody>
      </p:sp>
      <p:pic>
        <p:nvPicPr>
          <p:cNvPr id="306181" name="Picture 5" descr="vivera combo"/>
          <p:cNvPicPr>
            <a:picLocks noChangeAspect="1" noChangeArrowheads="1"/>
          </p:cNvPicPr>
          <p:nvPr/>
        </p:nvPicPr>
        <p:blipFill>
          <a:blip r:embed="rId3"/>
          <a:srcRect/>
          <a:stretch>
            <a:fillRect/>
          </a:stretch>
        </p:blipFill>
        <p:spPr bwMode="auto">
          <a:xfrm>
            <a:off x="6191250" y="4019550"/>
            <a:ext cx="1844675" cy="2451100"/>
          </a:xfrm>
          <a:prstGeom prst="rect">
            <a:avLst/>
          </a:prstGeom>
          <a:noFill/>
        </p:spPr>
      </p:pic>
      <p:pic>
        <p:nvPicPr>
          <p:cNvPr id="306182" name="Picture 6" descr="vivera combo2"/>
          <p:cNvPicPr>
            <a:picLocks noChangeAspect="1" noChangeArrowheads="1"/>
          </p:cNvPicPr>
          <p:nvPr/>
        </p:nvPicPr>
        <p:blipFill>
          <a:blip r:embed="rId4"/>
          <a:srcRect/>
          <a:stretch>
            <a:fillRect/>
          </a:stretch>
        </p:blipFill>
        <p:spPr bwMode="auto">
          <a:xfrm>
            <a:off x="6184900" y="1485900"/>
            <a:ext cx="1851025" cy="247650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2562" name="Picture 2"/>
          <p:cNvPicPr>
            <a:picLocks noChangeAspect="1" noChangeArrowheads="1"/>
          </p:cNvPicPr>
          <p:nvPr/>
        </p:nvPicPr>
        <p:blipFill>
          <a:blip r:embed="rId3"/>
          <a:srcRect/>
          <a:stretch>
            <a:fillRect/>
          </a:stretch>
        </p:blipFill>
        <p:spPr bwMode="auto">
          <a:xfrm>
            <a:off x="6456363" y="2792413"/>
            <a:ext cx="2314575" cy="1543050"/>
          </a:xfrm>
          <a:prstGeom prst="rect">
            <a:avLst/>
          </a:prstGeom>
          <a:noFill/>
          <a:ln w="19050" algn="ctr">
            <a:noFill/>
            <a:miter lim="800000"/>
            <a:headEnd/>
            <a:tailEnd/>
          </a:ln>
          <a:effectLst/>
        </p:spPr>
      </p:pic>
      <p:sp>
        <p:nvSpPr>
          <p:cNvPr id="322563" name="Rectangle 3"/>
          <p:cNvSpPr>
            <a:spLocks noGrp="1" noChangeArrowheads="1"/>
          </p:cNvSpPr>
          <p:nvPr>
            <p:ph type="body" idx="1"/>
          </p:nvPr>
        </p:nvSpPr>
        <p:spPr>
          <a:xfrm>
            <a:off x="393700" y="682625"/>
            <a:ext cx="8458200" cy="1908175"/>
          </a:xfrm>
        </p:spPr>
        <p:txBody>
          <a:bodyPr/>
          <a:lstStyle/>
          <a:p>
            <a:pPr marL="171450" indent="-171450" algn="ctr">
              <a:buFontTx/>
              <a:buNone/>
            </a:pPr>
            <a:r>
              <a:rPr lang="en-US" sz="3000" smtClean="0"/>
              <a:t>Redesigned Ink and Toner Cartridge Packaging to Reduce Greenhouse gas emissions by 37 million pounds in 2007.</a:t>
            </a:r>
          </a:p>
          <a:p>
            <a:pPr marL="400050" lvl="1" indent="-227013">
              <a:buFont typeface="Futura Bk" pitchFamily="34" charset="0"/>
              <a:buNone/>
            </a:pPr>
            <a:endParaRPr lang="en-US" i="1" smtClean="0"/>
          </a:p>
        </p:txBody>
      </p:sp>
      <p:sp>
        <p:nvSpPr>
          <p:cNvPr id="322564" name="Text Box 4"/>
          <p:cNvSpPr txBox="1">
            <a:spLocks noChangeArrowheads="1"/>
          </p:cNvSpPr>
          <p:nvPr/>
        </p:nvSpPr>
        <p:spPr bwMode="auto">
          <a:xfrm>
            <a:off x="784225" y="4330700"/>
            <a:ext cx="2408238" cy="703263"/>
          </a:xfrm>
          <a:prstGeom prst="rect">
            <a:avLst/>
          </a:prstGeom>
          <a:noFill/>
          <a:ln w="19050" algn="ctr">
            <a:noFill/>
            <a:miter lim="800000"/>
            <a:headEnd/>
            <a:tailEnd/>
          </a:ln>
          <a:effectLst/>
        </p:spPr>
        <p:txBody>
          <a:bodyPr wrap="none">
            <a:spAutoFit/>
          </a:bodyPr>
          <a:lstStyle/>
          <a:p>
            <a:pPr>
              <a:spcBef>
                <a:spcPct val="50000"/>
              </a:spcBef>
            </a:pPr>
            <a:r>
              <a:rPr lang="en-US" sz="1600"/>
              <a:t>      New          Old </a:t>
            </a:r>
          </a:p>
          <a:p>
            <a:pPr>
              <a:spcBef>
                <a:spcPct val="50000"/>
              </a:spcBef>
            </a:pPr>
            <a:r>
              <a:rPr lang="en-US" sz="1600"/>
              <a:t>   40% less packaging    </a:t>
            </a:r>
          </a:p>
        </p:txBody>
      </p:sp>
      <p:sp>
        <p:nvSpPr>
          <p:cNvPr id="322565" name="Text Box 5"/>
          <p:cNvSpPr txBox="1">
            <a:spLocks noChangeArrowheads="1"/>
          </p:cNvSpPr>
          <p:nvPr/>
        </p:nvSpPr>
        <p:spPr bwMode="auto">
          <a:xfrm>
            <a:off x="3570288" y="4521200"/>
            <a:ext cx="2160587" cy="703263"/>
          </a:xfrm>
          <a:prstGeom prst="rect">
            <a:avLst/>
          </a:prstGeom>
          <a:noFill/>
          <a:ln w="19050" algn="ctr">
            <a:noFill/>
            <a:miter lim="800000"/>
            <a:headEnd/>
            <a:tailEnd/>
          </a:ln>
          <a:effectLst/>
        </p:spPr>
        <p:txBody>
          <a:bodyPr wrap="none">
            <a:spAutoFit/>
          </a:bodyPr>
          <a:lstStyle/>
          <a:p>
            <a:pPr>
              <a:spcBef>
                <a:spcPct val="50000"/>
              </a:spcBef>
            </a:pPr>
            <a:r>
              <a:rPr lang="en-US" sz="1600"/>
              <a:t>       New          Old </a:t>
            </a:r>
          </a:p>
          <a:p>
            <a:pPr>
              <a:spcBef>
                <a:spcPct val="50000"/>
              </a:spcBef>
            </a:pPr>
            <a:r>
              <a:rPr lang="en-US" sz="1600"/>
              <a:t>   40% less packaging</a:t>
            </a:r>
          </a:p>
        </p:txBody>
      </p:sp>
      <p:sp>
        <p:nvSpPr>
          <p:cNvPr id="322566" name="Text Box 6"/>
          <p:cNvSpPr txBox="1">
            <a:spLocks noChangeArrowheads="1"/>
          </p:cNvSpPr>
          <p:nvPr/>
        </p:nvSpPr>
        <p:spPr bwMode="auto">
          <a:xfrm>
            <a:off x="6372225" y="4486275"/>
            <a:ext cx="2532063" cy="336550"/>
          </a:xfrm>
          <a:prstGeom prst="rect">
            <a:avLst/>
          </a:prstGeom>
          <a:noFill/>
          <a:ln w="19050" algn="ctr">
            <a:noFill/>
            <a:miter lim="800000"/>
            <a:headEnd/>
            <a:tailEnd/>
          </a:ln>
          <a:effectLst/>
        </p:spPr>
        <p:txBody>
          <a:bodyPr wrap="none">
            <a:spAutoFit/>
          </a:bodyPr>
          <a:lstStyle/>
          <a:p>
            <a:pPr>
              <a:spcBef>
                <a:spcPct val="50000"/>
              </a:spcBef>
            </a:pPr>
            <a:r>
              <a:rPr lang="en-US" sz="1600"/>
              <a:t>     45% less packaging    </a:t>
            </a:r>
          </a:p>
        </p:txBody>
      </p:sp>
      <p:sp>
        <p:nvSpPr>
          <p:cNvPr id="322567" name="Text Box 7"/>
          <p:cNvSpPr txBox="1">
            <a:spLocks noChangeArrowheads="1"/>
          </p:cNvSpPr>
          <p:nvPr/>
        </p:nvSpPr>
        <p:spPr bwMode="auto">
          <a:xfrm>
            <a:off x="8212138" y="3005138"/>
            <a:ext cx="522287" cy="336550"/>
          </a:xfrm>
          <a:prstGeom prst="rect">
            <a:avLst/>
          </a:prstGeom>
          <a:noFill/>
          <a:ln w="19050" algn="ctr">
            <a:noFill/>
            <a:miter lim="800000"/>
            <a:headEnd/>
            <a:tailEnd/>
          </a:ln>
          <a:effectLst/>
        </p:spPr>
        <p:txBody>
          <a:bodyPr wrap="none">
            <a:spAutoFit/>
          </a:bodyPr>
          <a:lstStyle/>
          <a:p>
            <a:pPr>
              <a:spcBef>
                <a:spcPct val="50000"/>
              </a:spcBef>
            </a:pPr>
            <a:r>
              <a:rPr lang="en-US" sz="1600"/>
              <a:t>Old</a:t>
            </a:r>
          </a:p>
        </p:txBody>
      </p:sp>
      <p:sp>
        <p:nvSpPr>
          <p:cNvPr id="322568" name="Text Box 8"/>
          <p:cNvSpPr txBox="1">
            <a:spLocks noChangeArrowheads="1"/>
          </p:cNvSpPr>
          <p:nvPr/>
        </p:nvSpPr>
        <p:spPr bwMode="auto">
          <a:xfrm>
            <a:off x="8270875" y="3997325"/>
            <a:ext cx="612775" cy="336550"/>
          </a:xfrm>
          <a:prstGeom prst="rect">
            <a:avLst/>
          </a:prstGeom>
          <a:noFill/>
          <a:ln w="19050" algn="ctr">
            <a:noFill/>
            <a:miter lim="800000"/>
            <a:headEnd/>
            <a:tailEnd/>
          </a:ln>
          <a:effectLst/>
        </p:spPr>
        <p:txBody>
          <a:bodyPr wrap="none">
            <a:spAutoFit/>
          </a:bodyPr>
          <a:lstStyle/>
          <a:p>
            <a:pPr>
              <a:spcBef>
                <a:spcPct val="50000"/>
              </a:spcBef>
            </a:pPr>
            <a:r>
              <a:rPr lang="en-US" sz="1600"/>
              <a:t>New</a:t>
            </a:r>
          </a:p>
        </p:txBody>
      </p:sp>
      <p:pic>
        <p:nvPicPr>
          <p:cNvPr id="322569" name="Picture 9"/>
          <p:cNvPicPr>
            <a:picLocks noChangeAspect="1" noChangeArrowheads="1"/>
          </p:cNvPicPr>
          <p:nvPr/>
        </p:nvPicPr>
        <p:blipFill>
          <a:blip r:embed="rId4"/>
          <a:srcRect/>
          <a:stretch>
            <a:fillRect/>
          </a:stretch>
        </p:blipFill>
        <p:spPr bwMode="auto">
          <a:xfrm>
            <a:off x="777875" y="2773363"/>
            <a:ext cx="2324100" cy="1543050"/>
          </a:xfrm>
          <a:prstGeom prst="rect">
            <a:avLst/>
          </a:prstGeom>
          <a:noFill/>
          <a:ln w="19050" algn="ctr">
            <a:noFill/>
            <a:miter lim="800000"/>
            <a:headEnd/>
            <a:tailEnd/>
          </a:ln>
          <a:effectLst/>
        </p:spPr>
      </p:pic>
      <p:pic>
        <p:nvPicPr>
          <p:cNvPr id="322570" name="Picture 10"/>
          <p:cNvPicPr>
            <a:picLocks noChangeAspect="1" noChangeArrowheads="1"/>
          </p:cNvPicPr>
          <p:nvPr/>
        </p:nvPicPr>
        <p:blipFill>
          <a:blip r:embed="rId5"/>
          <a:srcRect/>
          <a:stretch>
            <a:fillRect/>
          </a:stretch>
        </p:blipFill>
        <p:spPr bwMode="auto">
          <a:xfrm>
            <a:off x="3519488" y="2752725"/>
            <a:ext cx="2552700" cy="1695450"/>
          </a:xfrm>
          <a:prstGeom prst="rect">
            <a:avLst/>
          </a:prstGeom>
          <a:noFill/>
          <a:ln w="19050" algn="ctr">
            <a:noFill/>
            <a:miter lim="800000"/>
            <a:headEnd/>
            <a:tailEnd/>
          </a:ln>
          <a:effectLst/>
        </p:spPr>
      </p:pic>
      <p:sp>
        <p:nvSpPr>
          <p:cNvPr id="322571" name="Rectangle 11"/>
          <p:cNvSpPr>
            <a:spLocks noChangeArrowheads="1"/>
          </p:cNvSpPr>
          <p:nvPr/>
        </p:nvSpPr>
        <p:spPr bwMode="auto">
          <a:xfrm>
            <a:off x="5094288" y="5862638"/>
            <a:ext cx="3302000" cy="304800"/>
          </a:xfrm>
          <a:prstGeom prst="rect">
            <a:avLst/>
          </a:prstGeom>
          <a:noFill/>
          <a:ln w="19050" algn="ctr">
            <a:noFill/>
            <a:miter lim="800000"/>
            <a:headEnd/>
            <a:tailEnd/>
          </a:ln>
          <a:effectLst>
            <a:prstShdw prst="shdw17" dist="17961" dir="2700000">
              <a:schemeClr val="accent1">
                <a:gamma/>
                <a:shade val="60000"/>
                <a:invGamma/>
              </a:schemeClr>
            </a:prstShdw>
          </a:effectLst>
        </p:spPr>
        <p:txBody>
          <a:bodyPr wrap="none" lIns="45720" rIns="45720">
            <a:spAutoFit/>
          </a:bodyPr>
          <a:lstStyle/>
          <a:p>
            <a:pPr lvl="1" eaLnBrk="0" hangingPunct="0">
              <a:spcAft>
                <a:spcPct val="25000"/>
              </a:spcAft>
              <a:buClr>
                <a:srgbClr val="7B7B79"/>
              </a:buClr>
              <a:buSzPct val="90000"/>
              <a:buFont typeface="Futura Bk" pitchFamily="34" charset="0"/>
              <a:buNone/>
            </a:pPr>
            <a:r>
              <a:rPr lang="en-US" sz="1400" i="1"/>
              <a:t>HP Press Release February 8, 2007</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ChangeArrowheads="1"/>
          </p:cNvSpPr>
          <p:nvPr/>
        </p:nvSpPr>
        <p:spPr bwMode="auto">
          <a:xfrm>
            <a:off x="0" y="0"/>
            <a:ext cx="9144000" cy="6858000"/>
          </a:xfrm>
          <a:prstGeom prst="rect">
            <a:avLst/>
          </a:prstGeom>
          <a:solidFill>
            <a:schemeClr val="accent1"/>
          </a:solidFill>
          <a:ln w="19050">
            <a:noFill/>
            <a:miter lim="800000"/>
            <a:headEnd/>
            <a:tailEnd/>
          </a:ln>
          <a:effectLst/>
        </p:spPr>
        <p:txBody>
          <a:bodyPr anchor="ctr">
            <a:spAutoFit/>
          </a:bodyPr>
          <a:lstStyle/>
          <a:p>
            <a:endParaRPr lang="en-US"/>
          </a:p>
        </p:txBody>
      </p:sp>
      <p:sp>
        <p:nvSpPr>
          <p:cNvPr id="295939" name="Text Box 3"/>
          <p:cNvSpPr txBox="1">
            <a:spLocks noChangeArrowheads="1"/>
          </p:cNvSpPr>
          <p:nvPr/>
        </p:nvSpPr>
        <p:spPr bwMode="auto">
          <a:xfrm>
            <a:off x="523875" y="1879600"/>
            <a:ext cx="7732713" cy="1920875"/>
          </a:xfrm>
          <a:prstGeom prst="rect">
            <a:avLst/>
          </a:prstGeom>
          <a:noFill/>
          <a:ln w="9525">
            <a:noFill/>
            <a:miter lim="800000"/>
            <a:headEnd/>
            <a:tailEnd/>
          </a:ln>
          <a:effectLst/>
        </p:spPr>
        <p:txBody>
          <a:bodyPr>
            <a:spAutoFit/>
          </a:bodyPr>
          <a:lstStyle/>
          <a:p>
            <a:pPr marL="122238" lvl="1" indent="-1588">
              <a:spcAft>
                <a:spcPct val="10000"/>
              </a:spcAft>
            </a:pPr>
            <a:r>
              <a:rPr lang="en-US" sz="4000">
                <a:solidFill>
                  <a:schemeClr val="bg1"/>
                </a:solidFill>
                <a:latin typeface="Futura Lt" pitchFamily="34" charset="0"/>
              </a:rPr>
              <a:t>This year, we have surpassed our goal of recycling 1 billion pounds of electronic products and supplies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986" name="Picture 2" descr="G442631092005"/>
          <p:cNvPicPr>
            <a:picLocks noChangeAspect="1" noChangeArrowheads="1"/>
          </p:cNvPicPr>
          <p:nvPr/>
        </p:nvPicPr>
        <p:blipFill>
          <a:blip r:embed="rId3"/>
          <a:srcRect/>
          <a:stretch>
            <a:fillRect/>
          </a:stretch>
        </p:blipFill>
        <p:spPr bwMode="auto">
          <a:xfrm>
            <a:off x="3898900" y="1498600"/>
            <a:ext cx="4133850" cy="4976813"/>
          </a:xfrm>
          <a:prstGeom prst="rect">
            <a:avLst/>
          </a:prstGeom>
          <a:noFill/>
        </p:spPr>
      </p:pic>
      <p:sp>
        <p:nvSpPr>
          <p:cNvPr id="297987" name="Rectangle 3"/>
          <p:cNvSpPr>
            <a:spLocks noChangeArrowheads="1"/>
          </p:cNvSpPr>
          <p:nvPr/>
        </p:nvSpPr>
        <p:spPr bwMode="auto">
          <a:xfrm>
            <a:off x="522288" y="1481138"/>
            <a:ext cx="3311525" cy="5005387"/>
          </a:xfrm>
          <a:prstGeom prst="rect">
            <a:avLst/>
          </a:prstGeom>
          <a:solidFill>
            <a:schemeClr val="accent1"/>
          </a:solidFill>
          <a:ln w="19050">
            <a:noFill/>
            <a:miter lim="800000"/>
            <a:headEnd/>
            <a:tailEnd/>
          </a:ln>
          <a:effectLst/>
        </p:spPr>
        <p:txBody>
          <a:bodyPr anchor="ctr">
            <a:spAutoFit/>
          </a:bodyPr>
          <a:lstStyle/>
          <a:p>
            <a:endParaRPr lang="en-US"/>
          </a:p>
        </p:txBody>
      </p:sp>
      <p:sp>
        <p:nvSpPr>
          <p:cNvPr id="297988" name="Rectangle 4"/>
          <p:cNvSpPr>
            <a:spLocks noGrp="1" noChangeArrowheads="1"/>
          </p:cNvSpPr>
          <p:nvPr>
            <p:ph type="title"/>
          </p:nvPr>
        </p:nvSpPr>
        <p:spPr>
          <a:noFill/>
          <a:ln/>
        </p:spPr>
        <p:txBody>
          <a:bodyPr/>
          <a:lstStyle/>
          <a:p>
            <a:r>
              <a:rPr lang="en-US" smtClean="0"/>
              <a:t>A look at a recycling facility</a:t>
            </a:r>
          </a:p>
        </p:txBody>
      </p:sp>
      <p:sp>
        <p:nvSpPr>
          <p:cNvPr id="297989" name="Rectangle 5"/>
          <p:cNvSpPr>
            <a:spLocks noGrp="1" noChangeArrowheads="1"/>
          </p:cNvSpPr>
          <p:nvPr>
            <p:ph type="body" sz="half" idx="1"/>
          </p:nvPr>
        </p:nvSpPr>
        <p:spPr>
          <a:xfrm>
            <a:off x="550863" y="1752600"/>
            <a:ext cx="3279775" cy="4618038"/>
          </a:xfrm>
        </p:spPr>
        <p:txBody>
          <a:bodyPr/>
          <a:lstStyle/>
          <a:p>
            <a:pPr marL="347663" indent="-347663">
              <a:spcBef>
                <a:spcPct val="50000"/>
              </a:spcBef>
              <a:buClrTx/>
            </a:pPr>
            <a:r>
              <a:rPr lang="en-US" sz="2400" smtClean="0">
                <a:solidFill>
                  <a:schemeClr val="bg1"/>
                </a:solidFill>
                <a:latin typeface="Futura Lt" pitchFamily="34" charset="0"/>
              </a:rPr>
              <a:t>HP</a:t>
            </a:r>
            <a:r>
              <a:rPr lang="en-US" sz="2400" smtClean="0">
                <a:solidFill>
                  <a:schemeClr val="bg1"/>
                </a:solidFill>
              </a:rPr>
              <a:t>’</a:t>
            </a:r>
            <a:r>
              <a:rPr lang="en-US" sz="2400" smtClean="0">
                <a:solidFill>
                  <a:schemeClr val="bg1"/>
                </a:solidFill>
                <a:latin typeface="Futura Lt" pitchFamily="34" charset="0"/>
              </a:rPr>
              <a:t>s U.S. plants process 1.5 million pounds of electronics a month.</a:t>
            </a:r>
          </a:p>
          <a:p>
            <a:pPr marL="347663" indent="-347663">
              <a:spcBef>
                <a:spcPct val="50000"/>
              </a:spcBef>
              <a:buClrTx/>
            </a:pPr>
            <a:r>
              <a:rPr lang="en-US" sz="2400" smtClean="0">
                <a:solidFill>
                  <a:schemeClr val="bg1"/>
                </a:solidFill>
                <a:latin typeface="Futura Lt" pitchFamily="34" charset="0"/>
              </a:rPr>
              <a:t>HP recovers 8 to 10 ounces of precious metals per ton of recycled materials.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ChangeArrowheads="1"/>
          </p:cNvSpPr>
          <p:nvPr/>
        </p:nvSpPr>
        <p:spPr bwMode="auto">
          <a:xfrm>
            <a:off x="522288" y="1481138"/>
            <a:ext cx="4137025" cy="4992687"/>
          </a:xfrm>
          <a:prstGeom prst="rect">
            <a:avLst/>
          </a:prstGeom>
          <a:solidFill>
            <a:schemeClr val="accent1"/>
          </a:solidFill>
          <a:ln w="19050">
            <a:noFill/>
            <a:miter lim="800000"/>
            <a:headEnd/>
            <a:tailEnd/>
          </a:ln>
          <a:effectLst/>
        </p:spPr>
        <p:txBody>
          <a:bodyPr wrap="none" anchor="ctr">
            <a:spAutoFit/>
          </a:bodyPr>
          <a:lstStyle/>
          <a:p>
            <a:endParaRPr lang="en-US"/>
          </a:p>
        </p:txBody>
      </p:sp>
      <p:sp>
        <p:nvSpPr>
          <p:cNvPr id="300035" name="Rectangle 3"/>
          <p:cNvSpPr>
            <a:spLocks noGrp="1" noChangeArrowheads="1"/>
          </p:cNvSpPr>
          <p:nvPr>
            <p:ph type="title"/>
          </p:nvPr>
        </p:nvSpPr>
        <p:spPr>
          <a:noFill/>
          <a:ln/>
        </p:spPr>
        <p:txBody>
          <a:bodyPr/>
          <a:lstStyle/>
          <a:p>
            <a:r>
              <a:rPr lang="en-US" smtClean="0"/>
              <a:t>HP’s recycling accomplishments</a:t>
            </a:r>
          </a:p>
        </p:txBody>
      </p:sp>
      <p:sp>
        <p:nvSpPr>
          <p:cNvPr id="300036" name="Rectangle 4"/>
          <p:cNvSpPr>
            <a:spLocks noGrp="1" noChangeArrowheads="1"/>
          </p:cNvSpPr>
          <p:nvPr>
            <p:ph type="body" sz="half" idx="1"/>
          </p:nvPr>
        </p:nvSpPr>
        <p:spPr>
          <a:xfrm>
            <a:off x="588963" y="1663700"/>
            <a:ext cx="4016375" cy="4516438"/>
          </a:xfrm>
        </p:spPr>
        <p:txBody>
          <a:bodyPr/>
          <a:lstStyle/>
          <a:p>
            <a:pPr marL="347663" indent="-347663">
              <a:spcBef>
                <a:spcPct val="50000"/>
              </a:spcBef>
              <a:buClrTx/>
            </a:pPr>
            <a:r>
              <a:rPr lang="en-US" smtClean="0">
                <a:solidFill>
                  <a:schemeClr val="bg1"/>
                </a:solidFill>
                <a:latin typeface="Futura Lt" pitchFamily="34" charset="0"/>
              </a:rPr>
              <a:t>More than 164 million pounds recycled globally</a:t>
            </a:r>
          </a:p>
          <a:p>
            <a:pPr marL="347663" indent="-347663">
              <a:spcBef>
                <a:spcPct val="50000"/>
              </a:spcBef>
              <a:buClrTx/>
            </a:pPr>
            <a:r>
              <a:rPr lang="en-US" smtClean="0">
                <a:solidFill>
                  <a:schemeClr val="bg1"/>
                </a:solidFill>
                <a:latin typeface="Futura Lt" pitchFamily="34" charset="0"/>
              </a:rPr>
              <a:t>10.4 million pounds of plastics</a:t>
            </a:r>
          </a:p>
          <a:p>
            <a:pPr marL="347663" indent="-347663">
              <a:spcBef>
                <a:spcPct val="50000"/>
              </a:spcBef>
              <a:buClrTx/>
            </a:pPr>
            <a:r>
              <a:rPr lang="en-US" smtClean="0">
                <a:solidFill>
                  <a:schemeClr val="bg1"/>
                </a:solidFill>
                <a:latin typeface="Futura Lt" pitchFamily="34" charset="0"/>
              </a:rPr>
              <a:t>2.4 million units</a:t>
            </a:r>
          </a:p>
          <a:p>
            <a:pPr marL="347663" indent="-347663">
              <a:spcBef>
                <a:spcPct val="50000"/>
              </a:spcBef>
              <a:buClrTx/>
            </a:pPr>
            <a:r>
              <a:rPr lang="en-US" smtClean="0">
                <a:solidFill>
                  <a:schemeClr val="bg1"/>
                </a:solidFill>
                <a:latin typeface="Futura Lt" pitchFamily="34" charset="0"/>
              </a:rPr>
              <a:t>10 percent of relevant sales</a:t>
            </a:r>
          </a:p>
        </p:txBody>
      </p:sp>
      <p:pic>
        <p:nvPicPr>
          <p:cNvPr id="300037" name="Picture 5" descr="G442634092005"/>
          <p:cNvPicPr>
            <a:picLocks noChangeAspect="1" noChangeArrowheads="1"/>
          </p:cNvPicPr>
          <p:nvPr/>
        </p:nvPicPr>
        <p:blipFill>
          <a:blip r:embed="rId3"/>
          <a:srcRect/>
          <a:stretch>
            <a:fillRect/>
          </a:stretch>
        </p:blipFill>
        <p:spPr bwMode="auto">
          <a:xfrm>
            <a:off x="4721225" y="1482725"/>
            <a:ext cx="3309938" cy="4994275"/>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1714" name="Group 2"/>
          <p:cNvGrpSpPr>
            <a:grpSpLocks/>
          </p:cNvGrpSpPr>
          <p:nvPr/>
        </p:nvGrpSpPr>
        <p:grpSpPr bwMode="auto">
          <a:xfrm>
            <a:off x="387350" y="1509713"/>
            <a:ext cx="7848600" cy="4584700"/>
            <a:chOff x="244" y="951"/>
            <a:chExt cx="4944" cy="2888"/>
          </a:xfrm>
        </p:grpSpPr>
        <p:pic>
          <p:nvPicPr>
            <p:cNvPr id="371715" name="Picture 3" descr="May11_map"/>
            <p:cNvPicPr>
              <a:picLocks noChangeAspect="1" noChangeArrowheads="1"/>
            </p:cNvPicPr>
            <p:nvPr/>
          </p:nvPicPr>
          <p:blipFill>
            <a:blip r:embed="rId3"/>
            <a:srcRect/>
            <a:stretch>
              <a:fillRect/>
            </a:stretch>
          </p:blipFill>
          <p:spPr bwMode="auto">
            <a:xfrm>
              <a:off x="244" y="951"/>
              <a:ext cx="4944" cy="2478"/>
            </a:xfrm>
            <a:prstGeom prst="rect">
              <a:avLst/>
            </a:prstGeom>
            <a:noFill/>
          </p:spPr>
        </p:pic>
        <p:sp>
          <p:nvSpPr>
            <p:cNvPr id="371716" name="Rectangle 4"/>
            <p:cNvSpPr>
              <a:spLocks noChangeArrowheads="1"/>
            </p:cNvSpPr>
            <p:nvPr/>
          </p:nvSpPr>
          <p:spPr bwMode="auto">
            <a:xfrm>
              <a:off x="274" y="3323"/>
              <a:ext cx="4892" cy="516"/>
            </a:xfrm>
            <a:prstGeom prst="rect">
              <a:avLst/>
            </a:prstGeom>
            <a:solidFill>
              <a:srgbClr val="A23C06"/>
            </a:solidFill>
            <a:ln w="19050" algn="ctr">
              <a:noFill/>
              <a:miter lim="800000"/>
              <a:headEnd/>
              <a:tailEnd/>
            </a:ln>
            <a:effectLst/>
          </p:spPr>
          <p:txBody>
            <a:bodyPr anchor="ctr">
              <a:spAutoFit/>
            </a:bodyPr>
            <a:lstStyle/>
            <a:p>
              <a:endParaRPr lang="en-US"/>
            </a:p>
          </p:txBody>
        </p:sp>
        <p:sp>
          <p:nvSpPr>
            <p:cNvPr id="371717" name="Text Box 5"/>
            <p:cNvSpPr txBox="1">
              <a:spLocks noChangeArrowheads="1"/>
            </p:cNvSpPr>
            <p:nvPr/>
          </p:nvSpPr>
          <p:spPr bwMode="auto">
            <a:xfrm>
              <a:off x="312" y="3377"/>
              <a:ext cx="1527" cy="366"/>
            </a:xfrm>
            <a:prstGeom prst="rect">
              <a:avLst/>
            </a:prstGeom>
            <a:noFill/>
            <a:ln w="19050" algn="ctr">
              <a:noFill/>
              <a:miter lim="800000"/>
              <a:headEnd/>
              <a:tailEnd/>
            </a:ln>
            <a:effectLst/>
          </p:spPr>
          <p:txBody>
            <a:bodyPr>
              <a:spAutoFit/>
            </a:bodyPr>
            <a:lstStyle/>
            <a:p>
              <a:pPr>
                <a:lnSpc>
                  <a:spcPct val="115000"/>
                </a:lnSpc>
              </a:pPr>
              <a:r>
                <a:rPr lang="en-US" sz="1400">
                  <a:solidFill>
                    <a:schemeClr val="bg1"/>
                  </a:solidFill>
                  <a:latin typeface="Futura Hv" pitchFamily="34" charset="0"/>
                </a:rPr>
                <a:t>Americas</a:t>
              </a:r>
            </a:p>
            <a:p>
              <a:pPr>
                <a:lnSpc>
                  <a:spcPct val="115000"/>
                </a:lnSpc>
              </a:pPr>
              <a:r>
                <a:rPr lang="en-US" sz="1400">
                  <a:solidFill>
                    <a:schemeClr val="bg1"/>
                  </a:solidFill>
                  <a:latin typeface="Futura Hv" pitchFamily="34" charset="0"/>
                </a:rPr>
                <a:t>20% of total spend</a:t>
              </a:r>
            </a:p>
          </p:txBody>
        </p:sp>
        <p:sp>
          <p:nvSpPr>
            <p:cNvPr id="371718" name="Text Box 6"/>
            <p:cNvSpPr txBox="1">
              <a:spLocks noChangeArrowheads="1"/>
            </p:cNvSpPr>
            <p:nvPr/>
          </p:nvSpPr>
          <p:spPr bwMode="auto">
            <a:xfrm>
              <a:off x="3593" y="3376"/>
              <a:ext cx="1527" cy="366"/>
            </a:xfrm>
            <a:prstGeom prst="rect">
              <a:avLst/>
            </a:prstGeom>
            <a:noFill/>
            <a:ln w="19050" algn="ctr">
              <a:noFill/>
              <a:miter lim="800000"/>
              <a:headEnd/>
              <a:tailEnd/>
            </a:ln>
            <a:effectLst/>
          </p:spPr>
          <p:txBody>
            <a:bodyPr>
              <a:spAutoFit/>
            </a:bodyPr>
            <a:lstStyle/>
            <a:p>
              <a:pPr>
                <a:lnSpc>
                  <a:spcPct val="115000"/>
                </a:lnSpc>
              </a:pPr>
              <a:r>
                <a:rPr lang="en-US" sz="1400">
                  <a:solidFill>
                    <a:schemeClr val="bg1"/>
                  </a:solidFill>
                  <a:latin typeface="Futura Hv" pitchFamily="34" charset="0"/>
                </a:rPr>
                <a:t>Asia Pacific and Japan</a:t>
              </a:r>
            </a:p>
            <a:p>
              <a:pPr>
                <a:lnSpc>
                  <a:spcPct val="115000"/>
                </a:lnSpc>
              </a:pPr>
              <a:r>
                <a:rPr lang="en-US" sz="1400">
                  <a:solidFill>
                    <a:schemeClr val="bg1"/>
                  </a:solidFill>
                  <a:latin typeface="Futura Hv" pitchFamily="34" charset="0"/>
                </a:rPr>
                <a:t>75% of total spend</a:t>
              </a:r>
            </a:p>
          </p:txBody>
        </p:sp>
        <p:sp>
          <p:nvSpPr>
            <p:cNvPr id="371719" name="Text Box 7"/>
            <p:cNvSpPr txBox="1">
              <a:spLocks noChangeArrowheads="1"/>
            </p:cNvSpPr>
            <p:nvPr/>
          </p:nvSpPr>
          <p:spPr bwMode="auto">
            <a:xfrm>
              <a:off x="1911" y="3376"/>
              <a:ext cx="1665" cy="366"/>
            </a:xfrm>
            <a:prstGeom prst="rect">
              <a:avLst/>
            </a:prstGeom>
            <a:noFill/>
            <a:ln w="19050" algn="ctr">
              <a:noFill/>
              <a:miter lim="800000"/>
              <a:headEnd/>
              <a:tailEnd/>
            </a:ln>
            <a:effectLst/>
          </p:spPr>
          <p:txBody>
            <a:bodyPr>
              <a:spAutoFit/>
            </a:bodyPr>
            <a:lstStyle/>
            <a:p>
              <a:pPr>
                <a:lnSpc>
                  <a:spcPct val="115000"/>
                </a:lnSpc>
              </a:pPr>
              <a:r>
                <a:rPr lang="en-US" sz="1400">
                  <a:solidFill>
                    <a:schemeClr val="bg1"/>
                  </a:solidFill>
                  <a:latin typeface="Futura Hv" pitchFamily="34" charset="0"/>
                </a:rPr>
                <a:t>Europe, Middle East and Africa</a:t>
              </a:r>
            </a:p>
            <a:p>
              <a:pPr>
                <a:lnSpc>
                  <a:spcPct val="115000"/>
                </a:lnSpc>
              </a:pPr>
              <a:r>
                <a:rPr lang="en-US" sz="1400">
                  <a:solidFill>
                    <a:schemeClr val="bg1"/>
                  </a:solidFill>
                  <a:latin typeface="Futura Hv" pitchFamily="34" charset="0"/>
                </a:rPr>
                <a:t>5% of total spend</a:t>
              </a:r>
            </a:p>
          </p:txBody>
        </p:sp>
      </p:grpSp>
      <p:sp>
        <p:nvSpPr>
          <p:cNvPr id="371720" name="Rectangle 8"/>
          <p:cNvSpPr>
            <a:spLocks noGrp="1" noChangeArrowheads="1"/>
          </p:cNvSpPr>
          <p:nvPr>
            <p:ph type="title"/>
          </p:nvPr>
        </p:nvSpPr>
        <p:spPr/>
        <p:txBody>
          <a:bodyPr/>
          <a:lstStyle/>
          <a:p>
            <a:pPr>
              <a:lnSpc>
                <a:spcPct val="100000"/>
              </a:lnSpc>
            </a:pPr>
            <a:r>
              <a:rPr lang="en-US" sz="2800" smtClean="0"/>
              <a:t>Extending HP social and environmental responsibility policies to HP suppliers</a:t>
            </a:r>
          </a:p>
        </p:txBody>
      </p:sp>
      <p:sp>
        <p:nvSpPr>
          <p:cNvPr id="371721" name="Rectangle 9"/>
          <p:cNvSpPr>
            <a:spLocks noChangeArrowheads="1"/>
          </p:cNvSpPr>
          <p:nvPr/>
        </p:nvSpPr>
        <p:spPr bwMode="auto">
          <a:xfrm>
            <a:off x="425450" y="1281113"/>
            <a:ext cx="8377238" cy="396875"/>
          </a:xfrm>
          <a:prstGeom prst="rect">
            <a:avLst/>
          </a:prstGeom>
          <a:solidFill>
            <a:schemeClr val="bg1"/>
          </a:solidFill>
          <a:ln w="9525" algn="ctr">
            <a:noFill/>
            <a:miter lim="800000"/>
            <a:headEnd/>
            <a:tailEnd/>
          </a:ln>
          <a:effectLst/>
        </p:spPr>
        <p:txBody>
          <a:bodyPr>
            <a:spAutoFit/>
          </a:bodyPr>
          <a:lstStyle/>
          <a:p>
            <a:r>
              <a:rPr lang="en-US" sz="2000">
                <a:latin typeface="Futura Lt" pitchFamily="34" charset="0"/>
              </a:rPr>
              <a:t>Major locations of HP product materials, components and services suppliers</a:t>
            </a:r>
          </a:p>
        </p:txBody>
      </p:sp>
      <p:sp>
        <p:nvSpPr>
          <p:cNvPr id="371722" name="Line 10"/>
          <p:cNvSpPr>
            <a:spLocks noChangeShapeType="1"/>
          </p:cNvSpPr>
          <p:nvPr/>
        </p:nvSpPr>
        <p:spPr bwMode="auto">
          <a:xfrm>
            <a:off x="3009900" y="5257800"/>
            <a:ext cx="0" cy="838200"/>
          </a:xfrm>
          <a:prstGeom prst="line">
            <a:avLst/>
          </a:prstGeom>
          <a:noFill/>
          <a:ln w="19050">
            <a:solidFill>
              <a:schemeClr val="bg1"/>
            </a:solidFill>
            <a:round/>
            <a:headEnd/>
            <a:tailEnd/>
          </a:ln>
          <a:effectLst/>
        </p:spPr>
        <p:txBody>
          <a:bodyPr>
            <a:spAutoFit/>
          </a:bodyPr>
          <a:lstStyle/>
          <a:p>
            <a:endParaRPr lang="en-US"/>
          </a:p>
        </p:txBody>
      </p:sp>
      <p:sp>
        <p:nvSpPr>
          <p:cNvPr id="371723" name="Line 11"/>
          <p:cNvSpPr>
            <a:spLocks noChangeShapeType="1"/>
          </p:cNvSpPr>
          <p:nvPr/>
        </p:nvSpPr>
        <p:spPr bwMode="auto">
          <a:xfrm>
            <a:off x="5626100" y="5257800"/>
            <a:ext cx="0" cy="838200"/>
          </a:xfrm>
          <a:prstGeom prst="line">
            <a:avLst/>
          </a:prstGeom>
          <a:noFill/>
          <a:ln w="19050">
            <a:solidFill>
              <a:schemeClr val="bg1"/>
            </a:solidFill>
            <a:round/>
            <a:headEnd/>
            <a:tailEnd/>
          </a:ln>
          <a:effectLst/>
        </p:spPr>
        <p:txBody>
          <a:bodyPr>
            <a:spAutoFit/>
          </a:bodyPr>
          <a:lstStyle/>
          <a:p>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906" name="Picture 2" descr="G297009052004"/>
          <p:cNvPicPr>
            <a:picLocks noChangeAspect="1" noChangeArrowheads="1"/>
          </p:cNvPicPr>
          <p:nvPr/>
        </p:nvPicPr>
        <p:blipFill>
          <a:blip r:embed="rId3"/>
          <a:srcRect/>
          <a:stretch>
            <a:fillRect/>
          </a:stretch>
        </p:blipFill>
        <p:spPr bwMode="auto">
          <a:xfrm>
            <a:off x="533400" y="1490663"/>
            <a:ext cx="3295650" cy="4986337"/>
          </a:xfrm>
          <a:prstGeom prst="rect">
            <a:avLst/>
          </a:prstGeom>
          <a:noFill/>
        </p:spPr>
      </p:pic>
      <p:sp>
        <p:nvSpPr>
          <p:cNvPr id="379907" name="Rectangle 3"/>
          <p:cNvSpPr>
            <a:spLocks noChangeArrowheads="1"/>
          </p:cNvSpPr>
          <p:nvPr/>
        </p:nvSpPr>
        <p:spPr bwMode="auto">
          <a:xfrm>
            <a:off x="3889375" y="1481138"/>
            <a:ext cx="4151313" cy="4992687"/>
          </a:xfrm>
          <a:prstGeom prst="rect">
            <a:avLst/>
          </a:prstGeom>
          <a:solidFill>
            <a:srgbClr val="A23C06"/>
          </a:solidFill>
          <a:ln w="19050" algn="ctr">
            <a:noFill/>
            <a:miter lim="800000"/>
            <a:headEnd/>
            <a:tailEnd/>
          </a:ln>
          <a:effectLst/>
        </p:spPr>
        <p:txBody>
          <a:bodyPr wrap="none" anchor="ctr">
            <a:spAutoFit/>
          </a:bodyPr>
          <a:lstStyle/>
          <a:p>
            <a:endParaRPr lang="en-US"/>
          </a:p>
        </p:txBody>
      </p:sp>
      <p:sp>
        <p:nvSpPr>
          <p:cNvPr id="379908" name="Rectangle 4"/>
          <p:cNvSpPr>
            <a:spLocks noGrp="1" noChangeArrowheads="1"/>
          </p:cNvSpPr>
          <p:nvPr>
            <p:ph type="title"/>
          </p:nvPr>
        </p:nvSpPr>
        <p:spPr/>
        <p:txBody>
          <a:bodyPr/>
          <a:lstStyle/>
          <a:p>
            <a:r>
              <a:rPr lang="en-US" smtClean="0"/>
              <a:t>We review and audit our suppliers</a:t>
            </a:r>
          </a:p>
        </p:txBody>
      </p:sp>
      <p:sp>
        <p:nvSpPr>
          <p:cNvPr id="379909" name="Rectangle 5"/>
          <p:cNvSpPr>
            <a:spLocks noChangeArrowheads="1"/>
          </p:cNvSpPr>
          <p:nvPr/>
        </p:nvSpPr>
        <p:spPr bwMode="auto">
          <a:xfrm>
            <a:off x="3997325" y="1608138"/>
            <a:ext cx="4046538" cy="4899025"/>
          </a:xfrm>
          <a:prstGeom prst="rect">
            <a:avLst/>
          </a:prstGeom>
          <a:noFill/>
          <a:ln w="9525">
            <a:noFill/>
            <a:miter lim="800000"/>
            <a:headEnd/>
            <a:tailEnd/>
          </a:ln>
          <a:effectLst/>
        </p:spPr>
        <p:txBody>
          <a:bodyPr/>
          <a:lstStyle/>
          <a:p>
            <a:pPr marL="280988" indent="-280988" eaLnBrk="0" hangingPunct="0">
              <a:lnSpc>
                <a:spcPct val="110000"/>
              </a:lnSpc>
              <a:spcBef>
                <a:spcPct val="50000"/>
              </a:spcBef>
              <a:buSzPct val="75000"/>
              <a:buFontTx/>
              <a:buChar char="•"/>
            </a:pPr>
            <a:r>
              <a:rPr lang="en-US" sz="2400">
                <a:solidFill>
                  <a:schemeClr val="bg1"/>
                </a:solidFill>
                <a:latin typeface="Futura Lt" pitchFamily="34" charset="0"/>
              </a:rPr>
              <a:t>In 2006, HP had audited 115 direct material suppliers at 254 sites.</a:t>
            </a:r>
          </a:p>
          <a:p>
            <a:pPr marL="280988" indent="-280988" eaLnBrk="0" hangingPunct="0">
              <a:lnSpc>
                <a:spcPct val="110000"/>
              </a:lnSpc>
              <a:spcBef>
                <a:spcPct val="50000"/>
              </a:spcBef>
              <a:buSzPct val="75000"/>
              <a:buFontTx/>
              <a:buChar char="•"/>
            </a:pPr>
            <a:r>
              <a:rPr lang="en-US" sz="2400">
                <a:solidFill>
                  <a:schemeClr val="bg1"/>
                </a:solidFill>
                <a:latin typeface="Futura Lt" pitchFamily="34" charset="0"/>
              </a:rPr>
              <a:t>In 2007, HP audited an additional 45 suppliers and follow up at 100 sites. </a:t>
            </a:r>
          </a:p>
          <a:p>
            <a:pPr marL="280988" indent="-280988" eaLnBrk="0" hangingPunct="0">
              <a:lnSpc>
                <a:spcPct val="110000"/>
              </a:lnSpc>
              <a:spcBef>
                <a:spcPct val="50000"/>
              </a:spcBef>
              <a:buSzPct val="75000"/>
              <a:buFontTx/>
              <a:buChar char="•"/>
            </a:pPr>
            <a:r>
              <a:rPr lang="en-US" sz="2400">
                <a:solidFill>
                  <a:schemeClr val="bg1"/>
                </a:solidFill>
                <a:latin typeface="Futura Lt" pitchFamily="34" charset="0"/>
              </a:rPr>
              <a:t>Our suppliers must meet strict requirements regarding human rights, labor, health and safety, environment and ethics.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4002" name="Picture 2" descr="G432246082005_JPG_P"/>
          <p:cNvPicPr>
            <a:picLocks noChangeAspect="1" noChangeArrowheads="1"/>
          </p:cNvPicPr>
          <p:nvPr/>
        </p:nvPicPr>
        <p:blipFill>
          <a:blip r:embed="rId3"/>
          <a:srcRect/>
          <a:stretch>
            <a:fillRect/>
          </a:stretch>
        </p:blipFill>
        <p:spPr bwMode="auto">
          <a:xfrm>
            <a:off x="4741863" y="1484313"/>
            <a:ext cx="3303587" cy="4953000"/>
          </a:xfrm>
          <a:prstGeom prst="rect">
            <a:avLst/>
          </a:prstGeom>
          <a:noFill/>
        </p:spPr>
      </p:pic>
      <p:sp>
        <p:nvSpPr>
          <p:cNvPr id="384003" name="Rectangle 3"/>
          <p:cNvSpPr>
            <a:spLocks noChangeArrowheads="1"/>
          </p:cNvSpPr>
          <p:nvPr/>
        </p:nvSpPr>
        <p:spPr bwMode="auto">
          <a:xfrm>
            <a:off x="522288" y="1481138"/>
            <a:ext cx="4151312" cy="4992687"/>
          </a:xfrm>
          <a:prstGeom prst="rect">
            <a:avLst/>
          </a:prstGeom>
          <a:solidFill>
            <a:srgbClr val="A23C06"/>
          </a:solidFill>
          <a:ln w="19050" algn="ctr">
            <a:noFill/>
            <a:miter lim="800000"/>
            <a:headEnd/>
            <a:tailEnd/>
          </a:ln>
          <a:effectLst/>
        </p:spPr>
        <p:txBody>
          <a:bodyPr wrap="none" anchor="ctr">
            <a:spAutoFit/>
          </a:bodyPr>
          <a:lstStyle/>
          <a:p>
            <a:endParaRPr lang="en-US"/>
          </a:p>
        </p:txBody>
      </p:sp>
      <p:sp>
        <p:nvSpPr>
          <p:cNvPr id="384004" name="Rectangle 4"/>
          <p:cNvSpPr>
            <a:spLocks noGrp="1" noChangeArrowheads="1"/>
          </p:cNvSpPr>
          <p:nvPr>
            <p:ph type="title"/>
          </p:nvPr>
        </p:nvSpPr>
        <p:spPr/>
        <p:txBody>
          <a:bodyPr/>
          <a:lstStyle/>
          <a:p>
            <a:r>
              <a:rPr lang="en-US" smtClean="0"/>
              <a:t>Aggressive environmental goals</a:t>
            </a:r>
          </a:p>
        </p:txBody>
      </p:sp>
      <p:sp>
        <p:nvSpPr>
          <p:cNvPr id="384005" name="Rectangle 5"/>
          <p:cNvSpPr>
            <a:spLocks noChangeArrowheads="1"/>
          </p:cNvSpPr>
          <p:nvPr/>
        </p:nvSpPr>
        <p:spPr bwMode="auto">
          <a:xfrm>
            <a:off x="558800" y="1722438"/>
            <a:ext cx="4046538" cy="4391025"/>
          </a:xfrm>
          <a:prstGeom prst="rect">
            <a:avLst/>
          </a:prstGeom>
          <a:noFill/>
          <a:ln w="9525">
            <a:noFill/>
            <a:miter lim="800000"/>
            <a:headEnd/>
            <a:tailEnd/>
          </a:ln>
          <a:effectLst/>
        </p:spPr>
        <p:txBody>
          <a:bodyPr/>
          <a:lstStyle/>
          <a:p>
            <a:pPr marL="406400" indent="-406400" eaLnBrk="0" hangingPunct="0">
              <a:spcBef>
                <a:spcPct val="50000"/>
              </a:spcBef>
              <a:buSzPct val="75000"/>
              <a:buFontTx/>
              <a:buChar char="•"/>
            </a:pPr>
            <a:r>
              <a:rPr lang="en-US" sz="2600">
                <a:solidFill>
                  <a:schemeClr val="bg1"/>
                </a:solidFill>
                <a:latin typeface="Futura Lt" pitchFamily="34" charset="0"/>
              </a:rPr>
              <a:t>Restrict materials</a:t>
            </a:r>
          </a:p>
          <a:p>
            <a:pPr marL="406400" indent="-406400" eaLnBrk="0" hangingPunct="0">
              <a:spcBef>
                <a:spcPct val="50000"/>
              </a:spcBef>
              <a:buSzPct val="75000"/>
              <a:buFontTx/>
              <a:buChar char="•"/>
            </a:pPr>
            <a:r>
              <a:rPr lang="en-US" sz="2600">
                <a:solidFill>
                  <a:schemeClr val="bg1"/>
                </a:solidFill>
                <a:latin typeface="Futura Lt" pitchFamily="34" charset="0"/>
              </a:rPr>
              <a:t>Reduce fuel use in transportation</a:t>
            </a:r>
          </a:p>
          <a:p>
            <a:pPr marL="406400" indent="-406400" eaLnBrk="0" hangingPunct="0">
              <a:spcBef>
                <a:spcPct val="50000"/>
              </a:spcBef>
              <a:buSzPct val="75000"/>
              <a:buFontTx/>
              <a:buChar char="•"/>
            </a:pPr>
            <a:r>
              <a:rPr lang="en-US" sz="2600">
                <a:solidFill>
                  <a:schemeClr val="bg1"/>
                </a:solidFill>
                <a:latin typeface="Futura Lt" pitchFamily="34" charset="0"/>
              </a:rPr>
              <a:t>Design environmentally responsible packaging</a:t>
            </a:r>
          </a:p>
          <a:p>
            <a:pPr marL="406400" indent="-406400" eaLnBrk="0" hangingPunct="0">
              <a:spcBef>
                <a:spcPct val="50000"/>
              </a:spcBef>
              <a:buSzPct val="75000"/>
              <a:buFontTx/>
              <a:buChar char="•"/>
            </a:pPr>
            <a:r>
              <a:rPr lang="en-US" sz="2600">
                <a:solidFill>
                  <a:schemeClr val="bg1"/>
                </a:solidFill>
                <a:latin typeface="Futura Lt" pitchFamily="34" charset="0"/>
              </a:rPr>
              <a:t>Reduce energy consumption</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30" name="Rectangle 6"/>
          <p:cNvSpPr>
            <a:spLocks noChangeArrowheads="1"/>
          </p:cNvSpPr>
          <p:nvPr/>
        </p:nvSpPr>
        <p:spPr bwMode="auto">
          <a:xfrm>
            <a:off x="522288" y="1020763"/>
            <a:ext cx="5305425" cy="5681662"/>
          </a:xfrm>
          <a:prstGeom prst="rect">
            <a:avLst/>
          </a:prstGeom>
          <a:solidFill>
            <a:srgbClr val="0098F6"/>
          </a:solidFill>
          <a:ln w="19050" algn="ctr">
            <a:noFill/>
            <a:miter lim="800000"/>
            <a:headEnd/>
            <a:tailEnd/>
          </a:ln>
          <a:effectLst/>
        </p:spPr>
        <p:txBody>
          <a:bodyPr anchor="ctr">
            <a:spAutoFit/>
          </a:bodyPr>
          <a:lstStyle/>
          <a:p>
            <a:endParaRPr lang="en-US"/>
          </a:p>
        </p:txBody>
      </p:sp>
      <p:sp>
        <p:nvSpPr>
          <p:cNvPr id="308227" name="Rectangle 3"/>
          <p:cNvSpPr>
            <a:spLocks noGrp="1" noChangeArrowheads="1"/>
          </p:cNvSpPr>
          <p:nvPr>
            <p:ph type="body" idx="1"/>
          </p:nvPr>
        </p:nvSpPr>
        <p:spPr>
          <a:xfrm>
            <a:off x="447675" y="1052513"/>
            <a:ext cx="5068888" cy="4754562"/>
          </a:xfrm>
        </p:spPr>
        <p:txBody>
          <a:bodyPr/>
          <a:lstStyle/>
          <a:p>
            <a:pPr marL="347663" indent="-347663">
              <a:spcBef>
                <a:spcPct val="50000"/>
              </a:spcBef>
              <a:buClrTx/>
            </a:pPr>
            <a:r>
              <a:rPr lang="en-US" sz="2400" smtClean="0">
                <a:solidFill>
                  <a:schemeClr val="bg1"/>
                </a:solidFill>
                <a:latin typeface="Futura Lt" pitchFamily="34" charset="0"/>
              </a:rPr>
              <a:t>Reduce overall energy with IT products, data center best practices</a:t>
            </a:r>
          </a:p>
          <a:p>
            <a:pPr marL="347663" indent="-347663">
              <a:spcBef>
                <a:spcPct val="50000"/>
              </a:spcBef>
              <a:buClrTx/>
            </a:pPr>
            <a:r>
              <a:rPr lang="en-US" sz="2400" smtClean="0">
                <a:solidFill>
                  <a:schemeClr val="bg1"/>
                </a:solidFill>
                <a:latin typeface="Futura Lt" pitchFamily="34" charset="0"/>
              </a:rPr>
              <a:t>Leverage conversations between IT and facility management</a:t>
            </a:r>
          </a:p>
          <a:p>
            <a:pPr marL="347663" indent="-347663">
              <a:spcBef>
                <a:spcPct val="50000"/>
              </a:spcBef>
              <a:buClrTx/>
            </a:pPr>
            <a:r>
              <a:rPr lang="en-US" sz="2400" smtClean="0">
                <a:solidFill>
                  <a:schemeClr val="bg1"/>
                </a:solidFill>
                <a:latin typeface="Futura Lt" pitchFamily="34" charset="0"/>
              </a:rPr>
              <a:t>Evaluate waste programs both internal to your organization and with the public </a:t>
            </a:r>
          </a:p>
          <a:p>
            <a:pPr marL="347663" indent="-347663">
              <a:spcBef>
                <a:spcPct val="50000"/>
              </a:spcBef>
              <a:buClrTx/>
            </a:pPr>
            <a:r>
              <a:rPr lang="en-US" sz="2400" smtClean="0">
                <a:solidFill>
                  <a:schemeClr val="bg1"/>
                </a:solidFill>
                <a:latin typeface="Futura Lt" pitchFamily="34" charset="0"/>
              </a:rPr>
              <a:t>Purchase renewable energy</a:t>
            </a:r>
          </a:p>
          <a:p>
            <a:pPr marL="347663" indent="-347663">
              <a:spcBef>
                <a:spcPct val="50000"/>
              </a:spcBef>
              <a:buClrTx/>
            </a:pPr>
            <a:r>
              <a:rPr lang="en-US" sz="2400" smtClean="0">
                <a:solidFill>
                  <a:schemeClr val="bg1"/>
                </a:solidFill>
                <a:latin typeface="Futura Lt" pitchFamily="34" charset="0"/>
              </a:rPr>
              <a:t>Implement Workplace Transformation -</a:t>
            </a:r>
            <a:r>
              <a:rPr lang="en-US" sz="2200" smtClean="0">
                <a:solidFill>
                  <a:schemeClr val="bg1"/>
                </a:solidFill>
                <a:latin typeface="Futura Lt" pitchFamily="34" charset="0"/>
              </a:rPr>
              <a:t>Change mentality about energy, environment, and the collateral benefits of Green IT</a:t>
            </a:r>
          </a:p>
        </p:txBody>
      </p:sp>
      <p:sp>
        <p:nvSpPr>
          <p:cNvPr id="308228" name="Rectangle 4"/>
          <p:cNvSpPr>
            <a:spLocks noGrp="1" noChangeArrowheads="1"/>
          </p:cNvSpPr>
          <p:nvPr>
            <p:ph type="title"/>
          </p:nvPr>
        </p:nvSpPr>
        <p:spPr>
          <a:xfrm>
            <a:off x="409575" y="100013"/>
            <a:ext cx="8207375" cy="742950"/>
          </a:xfrm>
          <a:noFill/>
          <a:ln/>
        </p:spPr>
        <p:txBody>
          <a:bodyPr/>
          <a:lstStyle/>
          <a:p>
            <a:r>
              <a:rPr lang="en-US" smtClean="0"/>
              <a:t>Next steps to a Green IT Transformation</a:t>
            </a:r>
          </a:p>
        </p:txBody>
      </p:sp>
      <p:pic>
        <p:nvPicPr>
          <p:cNvPr id="308229" name="Picture 5" descr="G419015072005_JPG_P"/>
          <p:cNvPicPr>
            <a:picLocks noChangeAspect="1" noChangeArrowheads="1"/>
          </p:cNvPicPr>
          <p:nvPr/>
        </p:nvPicPr>
        <p:blipFill>
          <a:blip r:embed="rId3"/>
          <a:srcRect/>
          <a:stretch>
            <a:fillRect/>
          </a:stretch>
        </p:blipFill>
        <p:spPr bwMode="auto">
          <a:xfrm>
            <a:off x="5956300" y="1052513"/>
            <a:ext cx="2327275" cy="5641975"/>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Footer Placeholder 1"/>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68611" name="Slide Number Placeholder 2"/>
          <p:cNvSpPr>
            <a:spLocks noGrp="1"/>
          </p:cNvSpPr>
          <p:nvPr>
            <p:ph type="sldNum" sz="quarter" idx="10"/>
          </p:nvPr>
        </p:nvSpPr>
        <p:spPr>
          <a:noFill/>
        </p:spPr>
        <p:txBody>
          <a:bodyPr/>
          <a:lstStyle/>
          <a:p>
            <a:fld id="{42E24766-3803-421A-A8A5-CE8DDFF782B7}" type="slidenum">
              <a:rPr lang="en-US" smtClean="0"/>
              <a:pPr/>
              <a:t>50</a:t>
            </a:fld>
            <a:endParaRPr lang="en-US" smtClean="0"/>
          </a:p>
        </p:txBody>
      </p:sp>
      <p:sp>
        <p:nvSpPr>
          <p:cNvPr id="68612" name="Rectangle 2"/>
          <p:cNvSpPr>
            <a:spLocks noChangeArrowheads="1"/>
          </p:cNvSpPr>
          <p:nvPr/>
        </p:nvSpPr>
        <p:spPr bwMode="auto">
          <a:xfrm>
            <a:off x="0" y="0"/>
            <a:ext cx="9144000" cy="6858000"/>
          </a:xfrm>
          <a:prstGeom prst="rect">
            <a:avLst/>
          </a:prstGeom>
          <a:solidFill>
            <a:schemeClr val="bg1"/>
          </a:solidFill>
          <a:ln w="19050" algn="ctr">
            <a:noFill/>
            <a:miter lim="800000"/>
            <a:headEnd/>
            <a:tailEnd/>
          </a:ln>
        </p:spPr>
        <p:txBody>
          <a:bodyPr wrap="none" lIns="45720" rIns="45720" anchor="ctr"/>
          <a:lstStyle/>
          <a:p>
            <a:endParaRPr lang="en-US"/>
          </a:p>
        </p:txBody>
      </p:sp>
      <p:pic>
        <p:nvPicPr>
          <p:cNvPr id="68613" name="Picture 3"/>
          <p:cNvPicPr>
            <a:picLocks noChangeAspect="1" noChangeArrowheads="1"/>
          </p:cNvPicPr>
          <p:nvPr/>
        </p:nvPicPr>
        <p:blipFill>
          <a:blip r:embed="rId4"/>
          <a:srcRect/>
          <a:stretch>
            <a:fillRect/>
          </a:stretch>
        </p:blipFill>
        <p:spPr bwMode="auto">
          <a:xfrm>
            <a:off x="7648575" y="5511800"/>
            <a:ext cx="1230313" cy="971550"/>
          </a:xfrm>
          <a:prstGeom prst="rect">
            <a:avLst/>
          </a:prstGeom>
          <a:noFill/>
          <a:ln w="9525" algn="ctr">
            <a:noFill/>
            <a:miter lim="800000"/>
            <a:headEnd/>
            <a:tailEnd/>
          </a:ln>
        </p:spPr>
      </p:pic>
      <p:pic>
        <p:nvPicPr>
          <p:cNvPr id="68615" name="Picture 7" descr="Sunset over nine mile beach &amp; ten mile lagoon"/>
          <p:cNvPicPr>
            <a:picLocks noChangeAspect="1" noChangeArrowheads="1"/>
          </p:cNvPicPr>
          <p:nvPr/>
        </p:nvPicPr>
        <p:blipFill>
          <a:blip r:embed="rId5"/>
          <a:srcRect/>
          <a:stretch>
            <a:fillRect/>
          </a:stretch>
        </p:blipFill>
        <p:spPr bwMode="auto">
          <a:xfrm>
            <a:off x="0" y="0"/>
            <a:ext cx="9144000" cy="6858000"/>
          </a:xfrm>
          <a:prstGeom prst="rect">
            <a:avLst/>
          </a:prstGeom>
          <a:noFill/>
        </p:spPr>
      </p:pic>
      <p:sp>
        <p:nvSpPr>
          <p:cNvPr id="68616" name="Text Box 8"/>
          <p:cNvSpPr txBox="1">
            <a:spLocks noChangeArrowheads="1"/>
          </p:cNvSpPr>
          <p:nvPr/>
        </p:nvSpPr>
        <p:spPr bwMode="auto">
          <a:xfrm>
            <a:off x="6559550" y="5942013"/>
            <a:ext cx="2163763" cy="915987"/>
          </a:xfrm>
          <a:prstGeom prst="rect">
            <a:avLst/>
          </a:prstGeom>
          <a:noFill/>
          <a:ln w="19050" algn="ctr">
            <a:noFill/>
            <a:miter lim="800000"/>
            <a:headEnd/>
            <a:tailEnd/>
          </a:ln>
          <a:effectLst>
            <a:prstShdw prst="shdw17" dist="17961" dir="2700000">
              <a:schemeClr val="accent1">
                <a:gamma/>
                <a:shade val="60000"/>
                <a:invGamma/>
              </a:schemeClr>
            </a:prstShdw>
          </a:effectLst>
        </p:spPr>
        <p:txBody>
          <a:bodyPr wrap="none" lIns="45720" rIns="45720">
            <a:spAutoFit/>
          </a:bodyPr>
          <a:lstStyle/>
          <a:p>
            <a:r>
              <a:rPr lang="en-US">
                <a:solidFill>
                  <a:schemeClr val="bg1"/>
                </a:solidFill>
              </a:rPr>
              <a:t>Brad Dupuy</a:t>
            </a:r>
          </a:p>
          <a:p>
            <a:r>
              <a:rPr lang="en-US">
                <a:solidFill>
                  <a:schemeClr val="bg1"/>
                </a:solidFill>
                <a:hlinkClick r:id="rId6"/>
              </a:rPr>
              <a:t>Brad.dupuy@hp.com</a:t>
            </a:r>
            <a:endParaRPr lang="en-US">
              <a:solidFill>
                <a:schemeClr val="bg1"/>
              </a:solidFill>
            </a:endParaRPr>
          </a:p>
          <a:p>
            <a:r>
              <a:rPr lang="en-US">
                <a:solidFill>
                  <a:schemeClr val="bg1"/>
                </a:solidFill>
              </a:rPr>
              <a:t>281 927 9347</a:t>
            </a:r>
          </a:p>
        </p:txBody>
      </p:sp>
      <p:sp>
        <p:nvSpPr>
          <p:cNvPr id="68617" name="Text Box 9"/>
          <p:cNvSpPr txBox="1">
            <a:spLocks noChangeArrowheads="1"/>
          </p:cNvSpPr>
          <p:nvPr/>
        </p:nvSpPr>
        <p:spPr bwMode="auto">
          <a:xfrm>
            <a:off x="854075" y="873125"/>
            <a:ext cx="3941763" cy="1098550"/>
          </a:xfrm>
          <a:prstGeom prst="rect">
            <a:avLst/>
          </a:prstGeom>
          <a:noFill/>
          <a:ln w="19050" algn="ctr">
            <a:noFill/>
            <a:miter lim="800000"/>
            <a:headEnd/>
            <a:tailEnd/>
          </a:ln>
          <a:effectLst>
            <a:prstShdw prst="shdw17" dist="17961" dir="2700000">
              <a:schemeClr val="accent1">
                <a:gamma/>
                <a:shade val="60000"/>
                <a:invGamma/>
              </a:schemeClr>
            </a:prstShdw>
          </a:effectLst>
        </p:spPr>
        <p:txBody>
          <a:bodyPr wrap="none" lIns="45720" rIns="45720">
            <a:spAutoFit/>
          </a:bodyPr>
          <a:lstStyle/>
          <a:p>
            <a:r>
              <a:rPr lang="en-US" sz="6600">
                <a:solidFill>
                  <a:schemeClr val="bg1"/>
                </a:solidFill>
              </a:rPr>
              <a:t>Questions </a:t>
            </a:r>
          </a:p>
        </p:txBody>
      </p:sp>
    </p:spTree>
    <p:custDataLst>
      <p:tags r:id="rId1"/>
    </p:custData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Text Box 2"/>
          <p:cNvSpPr txBox="1">
            <a:spLocks noChangeArrowheads="1"/>
          </p:cNvSpPr>
          <p:nvPr/>
        </p:nvSpPr>
        <p:spPr bwMode="auto">
          <a:xfrm>
            <a:off x="2659063" y="2901950"/>
            <a:ext cx="3806825" cy="1098550"/>
          </a:xfrm>
          <a:prstGeom prst="rect">
            <a:avLst/>
          </a:prstGeom>
          <a:noFill/>
          <a:ln w="19050">
            <a:noFill/>
            <a:miter lim="800000"/>
            <a:headEnd/>
            <a:tailEnd/>
          </a:ln>
          <a:effectLst/>
        </p:spPr>
        <p:txBody>
          <a:bodyPr wrap="none">
            <a:spAutoFit/>
          </a:bodyPr>
          <a:lstStyle/>
          <a:p>
            <a:pPr>
              <a:spcBef>
                <a:spcPct val="50000"/>
              </a:spcBef>
            </a:pPr>
            <a:r>
              <a:rPr lang="en-US" sz="6600">
                <a:latin typeface="Futura Lt" pitchFamily="34" charset="0"/>
              </a:rPr>
              <a:t>Thank you</a:t>
            </a:r>
            <a:r>
              <a:rPr lang="en-US" sz="2400">
                <a:latin typeface="Futura Lt" pitchFamily="34" charset="0"/>
              </a:rPr>
              <a:t> </a:t>
            </a:r>
          </a:p>
        </p:txBody>
      </p:sp>
    </p:spTree>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ChangeArrowheads="1"/>
          </p:cNvSpPr>
          <p:nvPr/>
        </p:nvSpPr>
        <p:spPr bwMode="auto">
          <a:xfrm>
            <a:off x="508000" y="3186113"/>
            <a:ext cx="7556500" cy="1620837"/>
          </a:xfrm>
          <a:prstGeom prst="rect">
            <a:avLst/>
          </a:prstGeom>
          <a:solidFill>
            <a:schemeClr val="accent1"/>
          </a:solidFill>
          <a:ln w="19050">
            <a:noFill/>
            <a:miter lim="800000"/>
            <a:headEnd/>
            <a:tailEnd/>
          </a:ln>
          <a:effectLst/>
        </p:spPr>
        <p:txBody>
          <a:bodyPr anchor="ctr">
            <a:spAutoFit/>
          </a:bodyPr>
          <a:lstStyle/>
          <a:p>
            <a:endParaRPr lang="en-US"/>
          </a:p>
        </p:txBody>
      </p:sp>
      <p:sp>
        <p:nvSpPr>
          <p:cNvPr id="313347" name="Rectangle 3"/>
          <p:cNvSpPr>
            <a:spLocks noChangeArrowheads="1"/>
          </p:cNvSpPr>
          <p:nvPr/>
        </p:nvSpPr>
        <p:spPr bwMode="auto">
          <a:xfrm>
            <a:off x="508000" y="4865688"/>
            <a:ext cx="7556500" cy="1601787"/>
          </a:xfrm>
          <a:prstGeom prst="rect">
            <a:avLst/>
          </a:prstGeom>
          <a:solidFill>
            <a:schemeClr val="accent1"/>
          </a:solidFill>
          <a:ln w="19050">
            <a:noFill/>
            <a:miter lim="800000"/>
            <a:headEnd/>
            <a:tailEnd/>
          </a:ln>
          <a:effectLst/>
        </p:spPr>
        <p:txBody>
          <a:bodyPr anchor="ctr">
            <a:spAutoFit/>
          </a:bodyPr>
          <a:lstStyle/>
          <a:p>
            <a:endParaRPr lang="en-US"/>
          </a:p>
        </p:txBody>
      </p:sp>
      <p:sp>
        <p:nvSpPr>
          <p:cNvPr id="313348" name="Rectangle 4"/>
          <p:cNvSpPr>
            <a:spLocks noChangeArrowheads="1"/>
          </p:cNvSpPr>
          <p:nvPr/>
        </p:nvSpPr>
        <p:spPr bwMode="auto">
          <a:xfrm>
            <a:off x="508000" y="1514475"/>
            <a:ext cx="7537450" cy="1601788"/>
          </a:xfrm>
          <a:prstGeom prst="rect">
            <a:avLst/>
          </a:prstGeom>
          <a:solidFill>
            <a:schemeClr val="accent1"/>
          </a:solidFill>
          <a:ln w="19050">
            <a:noFill/>
            <a:miter lim="800000"/>
            <a:headEnd/>
            <a:tailEnd/>
          </a:ln>
          <a:effectLst/>
        </p:spPr>
        <p:txBody>
          <a:bodyPr anchor="ctr">
            <a:spAutoFit/>
          </a:bodyPr>
          <a:lstStyle/>
          <a:p>
            <a:endParaRPr lang="en-US"/>
          </a:p>
        </p:txBody>
      </p:sp>
      <p:sp>
        <p:nvSpPr>
          <p:cNvPr id="313349" name="Rectangle 5"/>
          <p:cNvSpPr>
            <a:spLocks noGrp="1" noChangeArrowheads="1"/>
          </p:cNvSpPr>
          <p:nvPr>
            <p:ph type="title"/>
          </p:nvPr>
        </p:nvSpPr>
        <p:spPr/>
        <p:txBody>
          <a:bodyPr/>
          <a:lstStyle/>
          <a:p>
            <a:r>
              <a:rPr lang="en-US" smtClean="0"/>
              <a:t>HP’s environmental leadership</a:t>
            </a:r>
          </a:p>
        </p:txBody>
      </p:sp>
      <p:sp>
        <p:nvSpPr>
          <p:cNvPr id="313350" name="Rectangle 6"/>
          <p:cNvSpPr>
            <a:spLocks noChangeArrowheads="1"/>
          </p:cNvSpPr>
          <p:nvPr/>
        </p:nvSpPr>
        <p:spPr bwMode="auto">
          <a:xfrm>
            <a:off x="609600" y="1806575"/>
            <a:ext cx="7267575" cy="1152525"/>
          </a:xfrm>
          <a:prstGeom prst="rect">
            <a:avLst/>
          </a:prstGeom>
          <a:noFill/>
          <a:ln w="9525">
            <a:noFill/>
            <a:miter lim="800000"/>
            <a:headEnd/>
            <a:tailEnd/>
          </a:ln>
          <a:effectLst/>
        </p:spPr>
        <p:txBody>
          <a:bodyPr/>
          <a:lstStyle/>
          <a:p>
            <a:pPr eaLnBrk="0" hangingPunct="0">
              <a:spcAft>
                <a:spcPct val="25000"/>
              </a:spcAft>
              <a:buClr>
                <a:schemeClr val="bg2"/>
              </a:buClr>
              <a:buSzPct val="75000"/>
            </a:pPr>
            <a:r>
              <a:rPr lang="en-US" sz="2600">
                <a:solidFill>
                  <a:schemeClr val="bg1"/>
                </a:solidFill>
                <a:latin typeface="Futura Lt" pitchFamily="34" charset="0"/>
              </a:rPr>
              <a:t>No. 8 on the list of 100 Greenest Companies, 2007 </a:t>
            </a:r>
          </a:p>
          <a:p>
            <a:pPr algn="r" eaLnBrk="0" hangingPunct="0">
              <a:spcAft>
                <a:spcPct val="25000"/>
              </a:spcAft>
              <a:buClr>
                <a:schemeClr val="bg2"/>
              </a:buClr>
              <a:buSzPct val="75000"/>
            </a:pPr>
            <a:r>
              <a:rPr lang="en-US" sz="2000">
                <a:solidFill>
                  <a:schemeClr val="bg1"/>
                </a:solidFill>
              </a:rPr>
              <a:t>—</a:t>
            </a:r>
            <a:r>
              <a:rPr lang="en-US" sz="2000" i="1">
                <a:solidFill>
                  <a:schemeClr val="bg1"/>
                </a:solidFill>
              </a:rPr>
              <a:t>Newsweek</a:t>
            </a:r>
          </a:p>
        </p:txBody>
      </p:sp>
      <p:sp>
        <p:nvSpPr>
          <p:cNvPr id="313351" name="Rectangle 7"/>
          <p:cNvSpPr>
            <a:spLocks noChangeArrowheads="1"/>
          </p:cNvSpPr>
          <p:nvPr/>
        </p:nvSpPr>
        <p:spPr bwMode="auto">
          <a:xfrm>
            <a:off x="628650" y="3235325"/>
            <a:ext cx="7210425" cy="1495425"/>
          </a:xfrm>
          <a:prstGeom prst="rect">
            <a:avLst/>
          </a:prstGeom>
          <a:noFill/>
          <a:ln w="9525">
            <a:noFill/>
            <a:miter lim="800000"/>
            <a:headEnd/>
            <a:tailEnd/>
          </a:ln>
          <a:effectLst/>
        </p:spPr>
        <p:txBody>
          <a:bodyPr/>
          <a:lstStyle/>
          <a:p>
            <a:pPr eaLnBrk="0" hangingPunct="0">
              <a:spcAft>
                <a:spcPct val="25000"/>
              </a:spcAft>
              <a:buClr>
                <a:schemeClr val="bg2"/>
              </a:buClr>
              <a:buSzPct val="75000"/>
            </a:pPr>
            <a:r>
              <a:rPr lang="en-US" sz="3000">
                <a:solidFill>
                  <a:schemeClr val="bg1"/>
                </a:solidFill>
                <a:latin typeface="Futura Lt" pitchFamily="34" charset="0"/>
              </a:rPr>
              <a:t>Top 10 Fortune Green Giants list, 2007</a:t>
            </a:r>
            <a:endParaRPr lang="en-US" sz="3000">
              <a:solidFill>
                <a:schemeClr val="bg1"/>
              </a:solidFill>
            </a:endParaRPr>
          </a:p>
          <a:p>
            <a:pPr algn="r" eaLnBrk="0" hangingPunct="0">
              <a:spcAft>
                <a:spcPct val="25000"/>
              </a:spcAft>
              <a:buClr>
                <a:schemeClr val="bg2"/>
              </a:buClr>
              <a:buSzPct val="75000"/>
            </a:pPr>
            <a:r>
              <a:rPr lang="en-US" sz="2000">
                <a:solidFill>
                  <a:schemeClr val="bg1"/>
                </a:solidFill>
              </a:rPr>
              <a:t>—</a:t>
            </a:r>
            <a:r>
              <a:rPr lang="en-US" sz="2000" i="1">
                <a:solidFill>
                  <a:schemeClr val="bg1"/>
                </a:solidFill>
              </a:rPr>
              <a:t>Fortune</a:t>
            </a:r>
          </a:p>
        </p:txBody>
      </p:sp>
      <p:sp>
        <p:nvSpPr>
          <p:cNvPr id="313352" name="Rectangle 8"/>
          <p:cNvSpPr>
            <a:spLocks noChangeArrowheads="1"/>
          </p:cNvSpPr>
          <p:nvPr/>
        </p:nvSpPr>
        <p:spPr bwMode="auto">
          <a:xfrm>
            <a:off x="647700" y="4911725"/>
            <a:ext cx="7248525" cy="1476375"/>
          </a:xfrm>
          <a:prstGeom prst="rect">
            <a:avLst/>
          </a:prstGeom>
          <a:noFill/>
          <a:ln w="9525">
            <a:noFill/>
            <a:miter lim="800000"/>
            <a:headEnd/>
            <a:tailEnd/>
          </a:ln>
          <a:effectLst/>
        </p:spPr>
        <p:txBody>
          <a:bodyPr/>
          <a:lstStyle/>
          <a:p>
            <a:pPr eaLnBrk="0" hangingPunct="0">
              <a:spcAft>
                <a:spcPct val="25000"/>
              </a:spcAft>
              <a:buClr>
                <a:schemeClr val="bg2"/>
              </a:buClr>
              <a:buSzPct val="75000"/>
            </a:pPr>
            <a:r>
              <a:rPr lang="en-US" sz="3000">
                <a:solidFill>
                  <a:schemeClr val="bg1"/>
                </a:solidFill>
                <a:latin typeface="Futura Lt" pitchFamily="34" charset="0"/>
              </a:rPr>
              <a:t>Top 10 Green Companies of 2006 list</a:t>
            </a:r>
          </a:p>
          <a:p>
            <a:pPr algn="r" eaLnBrk="0" hangingPunct="0">
              <a:spcBef>
                <a:spcPts val="2000"/>
              </a:spcBef>
              <a:spcAft>
                <a:spcPct val="25000"/>
              </a:spcAft>
              <a:buClr>
                <a:schemeClr val="bg2"/>
              </a:buClr>
              <a:buSzPct val="75000"/>
            </a:pPr>
            <a:r>
              <a:rPr lang="en-US" sz="2000">
                <a:solidFill>
                  <a:schemeClr val="bg1"/>
                </a:solidFill>
              </a:rPr>
              <a:t>—Portfolio 21</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sz="quarter"/>
          </p:nvPr>
        </p:nvSpPr>
        <p:spPr>
          <a:xfrm>
            <a:off x="428625" y="-215900"/>
            <a:ext cx="8245475" cy="1143000"/>
          </a:xfrm>
          <a:noFill/>
          <a:ln/>
        </p:spPr>
        <p:txBody>
          <a:bodyPr lIns="91440" rIns="91440" bIns="45720"/>
          <a:lstStyle/>
          <a:p>
            <a:r>
              <a:rPr lang="en-US" sz="2800" smtClean="0"/>
              <a:t>HP Environmental awards and recognitions</a:t>
            </a:r>
          </a:p>
        </p:txBody>
      </p:sp>
      <p:grpSp>
        <p:nvGrpSpPr>
          <p:cNvPr id="315395" name="Group 3"/>
          <p:cNvGrpSpPr>
            <a:grpSpLocks/>
          </p:cNvGrpSpPr>
          <p:nvPr/>
        </p:nvGrpSpPr>
        <p:grpSpPr bwMode="auto">
          <a:xfrm>
            <a:off x="446088" y="2943225"/>
            <a:ext cx="1685925" cy="1627188"/>
            <a:chOff x="297" y="1990"/>
            <a:chExt cx="1066" cy="1025"/>
          </a:xfrm>
        </p:grpSpPr>
        <p:sp>
          <p:nvSpPr>
            <p:cNvPr id="315396" name="Rectangle 4"/>
            <p:cNvSpPr>
              <a:spLocks noChangeArrowheads="1"/>
            </p:cNvSpPr>
            <p:nvPr/>
          </p:nvSpPr>
          <p:spPr bwMode="white">
            <a:xfrm>
              <a:off x="297" y="1990"/>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397" name="Text Box 5"/>
            <p:cNvSpPr txBox="1">
              <a:spLocks noChangeArrowheads="1"/>
            </p:cNvSpPr>
            <p:nvPr/>
          </p:nvSpPr>
          <p:spPr bwMode="auto">
            <a:xfrm>
              <a:off x="344" y="2582"/>
              <a:ext cx="1010"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solidFill>
                    <a:srgbClr val="000000"/>
                  </a:solidFill>
                </a:rPr>
                <a:t>Achievement Awards, </a:t>
              </a:r>
              <a:r>
                <a:rPr lang="en-US" sz="1200"/>
                <a:t>National Performance Track </a:t>
              </a:r>
              <a:r>
                <a:rPr lang="en-US" sz="1200">
                  <a:solidFill>
                    <a:srgbClr val="000000"/>
                  </a:solidFill>
                </a:rPr>
                <a:t>and Green Power Partners</a:t>
              </a:r>
            </a:p>
          </p:txBody>
        </p:sp>
        <p:sp>
          <p:nvSpPr>
            <p:cNvPr id="315398" name="Rectangle 6"/>
            <p:cNvSpPr>
              <a:spLocks noChangeArrowheads="1"/>
            </p:cNvSpPr>
            <p:nvPr/>
          </p:nvSpPr>
          <p:spPr bwMode="auto">
            <a:xfrm>
              <a:off x="336" y="2001"/>
              <a:ext cx="1027" cy="1001"/>
            </a:xfrm>
            <a:prstGeom prst="rect">
              <a:avLst/>
            </a:prstGeom>
            <a:noFill/>
            <a:ln w="38100">
              <a:solidFill>
                <a:srgbClr val="AAABB0"/>
              </a:solidFill>
              <a:miter lim="800000"/>
              <a:headEnd/>
              <a:tailEnd/>
            </a:ln>
            <a:effectLst/>
          </p:spPr>
          <p:txBody>
            <a:bodyPr wrap="none" anchor="ctr"/>
            <a:lstStyle/>
            <a:p>
              <a:endParaRPr lang="en-US"/>
            </a:p>
          </p:txBody>
        </p:sp>
        <p:grpSp>
          <p:nvGrpSpPr>
            <p:cNvPr id="315399" name="Group 7"/>
            <p:cNvGrpSpPr>
              <a:grpSpLocks noChangeAspect="1"/>
            </p:cNvGrpSpPr>
            <p:nvPr/>
          </p:nvGrpSpPr>
          <p:grpSpPr bwMode="auto">
            <a:xfrm>
              <a:off x="578" y="2040"/>
              <a:ext cx="545" cy="541"/>
              <a:chOff x="1937" y="1224"/>
              <a:chExt cx="1885" cy="1871"/>
            </a:xfrm>
          </p:grpSpPr>
          <p:sp>
            <p:nvSpPr>
              <p:cNvPr id="315400" name="AutoShape 8"/>
              <p:cNvSpPr>
                <a:spLocks noChangeAspect="1" noChangeArrowheads="1" noTextEdit="1"/>
              </p:cNvSpPr>
              <p:nvPr/>
            </p:nvSpPr>
            <p:spPr bwMode="auto">
              <a:xfrm>
                <a:off x="1937" y="1224"/>
                <a:ext cx="1885" cy="1871"/>
              </a:xfrm>
              <a:prstGeom prst="rect">
                <a:avLst/>
              </a:prstGeom>
              <a:noFill/>
            </p:spPr>
            <p:txBody>
              <a:bodyPr/>
              <a:lstStyle/>
              <a:p>
                <a:endParaRPr lang="en-US"/>
              </a:p>
            </p:txBody>
          </p:sp>
          <p:sp>
            <p:nvSpPr>
              <p:cNvPr id="315401" name="Freeform 9"/>
              <p:cNvSpPr>
                <a:spLocks/>
              </p:cNvSpPr>
              <p:nvPr/>
            </p:nvSpPr>
            <p:spPr bwMode="auto">
              <a:xfrm>
                <a:off x="2565" y="1935"/>
                <a:ext cx="624" cy="312"/>
              </a:xfrm>
              <a:custGeom>
                <a:avLst/>
                <a:gdLst/>
                <a:ahLst/>
                <a:cxnLst>
                  <a:cxn ang="0">
                    <a:pos x="264" y="0"/>
                  </a:cxn>
                  <a:cxn ang="0">
                    <a:pos x="132" y="132"/>
                  </a:cxn>
                  <a:cxn ang="0">
                    <a:pos x="0" y="0"/>
                  </a:cxn>
                  <a:cxn ang="0">
                    <a:pos x="264" y="0"/>
                  </a:cxn>
                </a:cxnLst>
                <a:rect l="0" t="0" r="r" b="b"/>
                <a:pathLst>
                  <a:path w="264" h="132">
                    <a:moveTo>
                      <a:pt x="264" y="0"/>
                    </a:moveTo>
                    <a:cubicBezTo>
                      <a:pt x="264" y="73"/>
                      <a:pt x="205" y="132"/>
                      <a:pt x="132" y="132"/>
                    </a:cubicBezTo>
                    <a:cubicBezTo>
                      <a:pt x="59" y="132"/>
                      <a:pt x="0" y="73"/>
                      <a:pt x="0" y="0"/>
                    </a:cubicBezTo>
                    <a:lnTo>
                      <a:pt x="264" y="0"/>
                    </a:lnTo>
                    <a:close/>
                  </a:path>
                </a:pathLst>
              </a:custGeom>
              <a:solidFill>
                <a:srgbClr val="1F7155"/>
              </a:solidFill>
              <a:ln w="9525">
                <a:noFill/>
                <a:round/>
                <a:headEnd/>
                <a:tailEnd/>
              </a:ln>
            </p:spPr>
            <p:txBody>
              <a:bodyPr/>
              <a:lstStyle/>
              <a:p>
                <a:endParaRPr lang="en-US"/>
              </a:p>
            </p:txBody>
          </p:sp>
          <p:sp>
            <p:nvSpPr>
              <p:cNvPr id="315402" name="Freeform 10"/>
              <p:cNvSpPr>
                <a:spLocks/>
              </p:cNvSpPr>
              <p:nvPr/>
            </p:nvSpPr>
            <p:spPr bwMode="auto">
              <a:xfrm>
                <a:off x="2565" y="1935"/>
                <a:ext cx="624" cy="312"/>
              </a:xfrm>
              <a:custGeom>
                <a:avLst/>
                <a:gdLst/>
                <a:ahLst/>
                <a:cxnLst>
                  <a:cxn ang="0">
                    <a:pos x="264" y="0"/>
                  </a:cxn>
                  <a:cxn ang="0">
                    <a:pos x="132" y="132"/>
                  </a:cxn>
                  <a:cxn ang="0">
                    <a:pos x="0" y="0"/>
                  </a:cxn>
                  <a:cxn ang="0">
                    <a:pos x="264" y="0"/>
                  </a:cxn>
                </a:cxnLst>
                <a:rect l="0" t="0" r="r" b="b"/>
                <a:pathLst>
                  <a:path w="264" h="132">
                    <a:moveTo>
                      <a:pt x="264" y="0"/>
                    </a:moveTo>
                    <a:cubicBezTo>
                      <a:pt x="264" y="73"/>
                      <a:pt x="205" y="132"/>
                      <a:pt x="132" y="132"/>
                    </a:cubicBezTo>
                    <a:cubicBezTo>
                      <a:pt x="59" y="132"/>
                      <a:pt x="0" y="73"/>
                      <a:pt x="0" y="0"/>
                    </a:cubicBezTo>
                    <a:lnTo>
                      <a:pt x="264" y="0"/>
                    </a:lnTo>
                    <a:close/>
                  </a:path>
                </a:pathLst>
              </a:custGeom>
              <a:noFill/>
              <a:ln w="4763">
                <a:solidFill>
                  <a:srgbClr val="1F7155"/>
                </a:solidFill>
                <a:miter lim="800000"/>
                <a:headEnd/>
                <a:tailEnd/>
              </a:ln>
            </p:spPr>
            <p:txBody>
              <a:bodyPr/>
              <a:lstStyle/>
              <a:p>
                <a:endParaRPr lang="en-US"/>
              </a:p>
            </p:txBody>
          </p:sp>
          <p:sp>
            <p:nvSpPr>
              <p:cNvPr id="315403" name="Oval 11"/>
              <p:cNvSpPr>
                <a:spLocks noChangeArrowheads="1"/>
              </p:cNvSpPr>
              <p:nvPr/>
            </p:nvSpPr>
            <p:spPr bwMode="auto">
              <a:xfrm>
                <a:off x="2563" y="1852"/>
                <a:ext cx="163" cy="163"/>
              </a:xfrm>
              <a:prstGeom prst="ellipse">
                <a:avLst/>
              </a:prstGeom>
              <a:solidFill>
                <a:srgbClr val="99BD62"/>
              </a:solidFill>
              <a:ln w="9525">
                <a:noFill/>
                <a:round/>
                <a:headEnd/>
                <a:tailEnd/>
              </a:ln>
            </p:spPr>
            <p:txBody>
              <a:bodyPr/>
              <a:lstStyle/>
              <a:p>
                <a:endParaRPr lang="en-US"/>
              </a:p>
            </p:txBody>
          </p:sp>
          <p:sp>
            <p:nvSpPr>
              <p:cNvPr id="315404" name="Oval 12"/>
              <p:cNvSpPr>
                <a:spLocks noChangeArrowheads="1"/>
              </p:cNvSpPr>
              <p:nvPr/>
            </p:nvSpPr>
            <p:spPr bwMode="auto">
              <a:xfrm>
                <a:off x="2563" y="1852"/>
                <a:ext cx="163" cy="163"/>
              </a:xfrm>
              <a:prstGeom prst="ellipse">
                <a:avLst/>
              </a:prstGeom>
              <a:noFill/>
              <a:ln w="4763">
                <a:solidFill>
                  <a:srgbClr val="99BD62"/>
                </a:solidFill>
                <a:miter lim="800000"/>
                <a:headEnd/>
                <a:tailEnd/>
              </a:ln>
            </p:spPr>
            <p:txBody>
              <a:bodyPr/>
              <a:lstStyle/>
              <a:p>
                <a:endParaRPr lang="en-US"/>
              </a:p>
            </p:txBody>
          </p:sp>
          <p:sp>
            <p:nvSpPr>
              <p:cNvPr id="315405" name="Oval 13"/>
              <p:cNvSpPr>
                <a:spLocks noChangeArrowheads="1"/>
              </p:cNvSpPr>
              <p:nvPr/>
            </p:nvSpPr>
            <p:spPr bwMode="auto">
              <a:xfrm>
                <a:off x="2717" y="1852"/>
                <a:ext cx="163" cy="163"/>
              </a:xfrm>
              <a:prstGeom prst="ellipse">
                <a:avLst/>
              </a:prstGeom>
              <a:solidFill>
                <a:srgbClr val="99BD62"/>
              </a:solidFill>
              <a:ln w="9525">
                <a:noFill/>
                <a:round/>
                <a:headEnd/>
                <a:tailEnd/>
              </a:ln>
            </p:spPr>
            <p:txBody>
              <a:bodyPr/>
              <a:lstStyle/>
              <a:p>
                <a:endParaRPr lang="en-US"/>
              </a:p>
            </p:txBody>
          </p:sp>
          <p:sp>
            <p:nvSpPr>
              <p:cNvPr id="315406" name="Oval 14"/>
              <p:cNvSpPr>
                <a:spLocks noChangeArrowheads="1"/>
              </p:cNvSpPr>
              <p:nvPr/>
            </p:nvSpPr>
            <p:spPr bwMode="auto">
              <a:xfrm>
                <a:off x="2717" y="1852"/>
                <a:ext cx="163" cy="163"/>
              </a:xfrm>
              <a:prstGeom prst="ellipse">
                <a:avLst/>
              </a:prstGeom>
              <a:noFill/>
              <a:ln w="4763">
                <a:solidFill>
                  <a:srgbClr val="99BD62"/>
                </a:solidFill>
                <a:miter lim="800000"/>
                <a:headEnd/>
                <a:tailEnd/>
              </a:ln>
            </p:spPr>
            <p:txBody>
              <a:bodyPr/>
              <a:lstStyle/>
              <a:p>
                <a:endParaRPr lang="en-US"/>
              </a:p>
            </p:txBody>
          </p:sp>
          <p:sp>
            <p:nvSpPr>
              <p:cNvPr id="315407" name="Oval 15"/>
              <p:cNvSpPr>
                <a:spLocks noChangeArrowheads="1"/>
              </p:cNvSpPr>
              <p:nvPr/>
            </p:nvSpPr>
            <p:spPr bwMode="auto">
              <a:xfrm>
                <a:off x="2870" y="1852"/>
                <a:ext cx="163" cy="163"/>
              </a:xfrm>
              <a:prstGeom prst="ellipse">
                <a:avLst/>
              </a:prstGeom>
              <a:solidFill>
                <a:srgbClr val="99BD62"/>
              </a:solidFill>
              <a:ln w="9525">
                <a:noFill/>
                <a:round/>
                <a:headEnd/>
                <a:tailEnd/>
              </a:ln>
            </p:spPr>
            <p:txBody>
              <a:bodyPr/>
              <a:lstStyle/>
              <a:p>
                <a:endParaRPr lang="en-US"/>
              </a:p>
            </p:txBody>
          </p:sp>
          <p:sp>
            <p:nvSpPr>
              <p:cNvPr id="315408" name="Oval 16"/>
              <p:cNvSpPr>
                <a:spLocks noChangeArrowheads="1"/>
              </p:cNvSpPr>
              <p:nvPr/>
            </p:nvSpPr>
            <p:spPr bwMode="auto">
              <a:xfrm>
                <a:off x="2870" y="1852"/>
                <a:ext cx="163" cy="163"/>
              </a:xfrm>
              <a:prstGeom prst="ellipse">
                <a:avLst/>
              </a:prstGeom>
              <a:noFill/>
              <a:ln w="4763">
                <a:solidFill>
                  <a:srgbClr val="99BD62"/>
                </a:solidFill>
                <a:miter lim="800000"/>
                <a:headEnd/>
                <a:tailEnd/>
              </a:ln>
            </p:spPr>
            <p:txBody>
              <a:bodyPr/>
              <a:lstStyle/>
              <a:p>
                <a:endParaRPr lang="en-US"/>
              </a:p>
            </p:txBody>
          </p:sp>
          <p:sp>
            <p:nvSpPr>
              <p:cNvPr id="315409" name="Oval 17"/>
              <p:cNvSpPr>
                <a:spLocks noChangeArrowheads="1"/>
              </p:cNvSpPr>
              <p:nvPr/>
            </p:nvSpPr>
            <p:spPr bwMode="auto">
              <a:xfrm>
                <a:off x="3026" y="1852"/>
                <a:ext cx="163" cy="163"/>
              </a:xfrm>
              <a:prstGeom prst="ellipse">
                <a:avLst/>
              </a:prstGeom>
              <a:solidFill>
                <a:srgbClr val="99BD62"/>
              </a:solidFill>
              <a:ln w="9525">
                <a:noFill/>
                <a:round/>
                <a:headEnd/>
                <a:tailEnd/>
              </a:ln>
            </p:spPr>
            <p:txBody>
              <a:bodyPr/>
              <a:lstStyle/>
              <a:p>
                <a:endParaRPr lang="en-US"/>
              </a:p>
            </p:txBody>
          </p:sp>
          <p:sp>
            <p:nvSpPr>
              <p:cNvPr id="315410" name="Oval 18"/>
              <p:cNvSpPr>
                <a:spLocks noChangeArrowheads="1"/>
              </p:cNvSpPr>
              <p:nvPr/>
            </p:nvSpPr>
            <p:spPr bwMode="auto">
              <a:xfrm>
                <a:off x="3026" y="1852"/>
                <a:ext cx="163" cy="163"/>
              </a:xfrm>
              <a:prstGeom prst="ellipse">
                <a:avLst/>
              </a:prstGeom>
              <a:noFill/>
              <a:ln w="4763">
                <a:solidFill>
                  <a:srgbClr val="99BD62"/>
                </a:solidFill>
                <a:miter lim="800000"/>
                <a:headEnd/>
                <a:tailEnd/>
              </a:ln>
            </p:spPr>
            <p:txBody>
              <a:bodyPr/>
              <a:lstStyle/>
              <a:p>
                <a:endParaRPr lang="en-US"/>
              </a:p>
            </p:txBody>
          </p:sp>
          <p:sp>
            <p:nvSpPr>
              <p:cNvPr id="315411" name="Oval 19"/>
              <p:cNvSpPr>
                <a:spLocks noChangeArrowheads="1"/>
              </p:cNvSpPr>
              <p:nvPr/>
            </p:nvSpPr>
            <p:spPr bwMode="auto">
              <a:xfrm>
                <a:off x="2820" y="1753"/>
                <a:ext cx="163" cy="163"/>
              </a:xfrm>
              <a:prstGeom prst="ellipse">
                <a:avLst/>
              </a:prstGeom>
              <a:solidFill>
                <a:srgbClr val="FFFFFF"/>
              </a:solidFill>
              <a:ln w="9525">
                <a:noFill/>
                <a:round/>
                <a:headEnd/>
                <a:tailEnd/>
              </a:ln>
            </p:spPr>
            <p:txBody>
              <a:bodyPr/>
              <a:lstStyle/>
              <a:p>
                <a:endParaRPr lang="en-US"/>
              </a:p>
            </p:txBody>
          </p:sp>
          <p:sp>
            <p:nvSpPr>
              <p:cNvPr id="315412" name="Oval 20"/>
              <p:cNvSpPr>
                <a:spLocks noChangeArrowheads="1"/>
              </p:cNvSpPr>
              <p:nvPr/>
            </p:nvSpPr>
            <p:spPr bwMode="auto">
              <a:xfrm>
                <a:off x="2820" y="1753"/>
                <a:ext cx="163" cy="163"/>
              </a:xfrm>
              <a:prstGeom prst="ellipse">
                <a:avLst/>
              </a:prstGeom>
              <a:noFill/>
              <a:ln w="4763">
                <a:solidFill>
                  <a:srgbClr val="FFFFFF"/>
                </a:solidFill>
                <a:miter lim="800000"/>
                <a:headEnd/>
                <a:tailEnd/>
              </a:ln>
            </p:spPr>
            <p:txBody>
              <a:bodyPr/>
              <a:lstStyle/>
              <a:p>
                <a:endParaRPr lang="en-US"/>
              </a:p>
            </p:txBody>
          </p:sp>
          <p:sp>
            <p:nvSpPr>
              <p:cNvPr id="315413" name="Freeform 21"/>
              <p:cNvSpPr>
                <a:spLocks/>
              </p:cNvSpPr>
              <p:nvPr/>
            </p:nvSpPr>
            <p:spPr bwMode="auto">
              <a:xfrm>
                <a:off x="2565" y="1614"/>
                <a:ext cx="624" cy="312"/>
              </a:xfrm>
              <a:custGeom>
                <a:avLst/>
                <a:gdLst/>
                <a:ahLst/>
                <a:cxnLst>
                  <a:cxn ang="0">
                    <a:pos x="0" y="132"/>
                  </a:cxn>
                  <a:cxn ang="0">
                    <a:pos x="132" y="0"/>
                  </a:cxn>
                  <a:cxn ang="0">
                    <a:pos x="264" y="131"/>
                  </a:cxn>
                  <a:cxn ang="0">
                    <a:pos x="0" y="132"/>
                  </a:cxn>
                </a:cxnLst>
                <a:rect l="0" t="0" r="r" b="b"/>
                <a:pathLst>
                  <a:path w="264" h="132">
                    <a:moveTo>
                      <a:pt x="0" y="132"/>
                    </a:moveTo>
                    <a:cubicBezTo>
                      <a:pt x="0" y="59"/>
                      <a:pt x="59" y="0"/>
                      <a:pt x="132" y="0"/>
                    </a:cubicBezTo>
                    <a:cubicBezTo>
                      <a:pt x="204" y="0"/>
                      <a:pt x="263" y="58"/>
                      <a:pt x="264" y="131"/>
                    </a:cubicBezTo>
                    <a:lnTo>
                      <a:pt x="0" y="132"/>
                    </a:lnTo>
                    <a:close/>
                  </a:path>
                </a:pathLst>
              </a:custGeom>
              <a:solidFill>
                <a:srgbClr val="246BAA"/>
              </a:solidFill>
              <a:ln w="9525">
                <a:noFill/>
                <a:round/>
                <a:headEnd/>
                <a:tailEnd/>
              </a:ln>
            </p:spPr>
            <p:txBody>
              <a:bodyPr/>
              <a:lstStyle/>
              <a:p>
                <a:endParaRPr lang="en-US"/>
              </a:p>
            </p:txBody>
          </p:sp>
          <p:sp>
            <p:nvSpPr>
              <p:cNvPr id="315414" name="Freeform 22"/>
              <p:cNvSpPr>
                <a:spLocks/>
              </p:cNvSpPr>
              <p:nvPr/>
            </p:nvSpPr>
            <p:spPr bwMode="auto">
              <a:xfrm>
                <a:off x="2565" y="1614"/>
                <a:ext cx="624" cy="312"/>
              </a:xfrm>
              <a:custGeom>
                <a:avLst/>
                <a:gdLst/>
                <a:ahLst/>
                <a:cxnLst>
                  <a:cxn ang="0">
                    <a:pos x="0" y="132"/>
                  </a:cxn>
                  <a:cxn ang="0">
                    <a:pos x="132" y="0"/>
                  </a:cxn>
                  <a:cxn ang="0">
                    <a:pos x="264" y="131"/>
                  </a:cxn>
                  <a:cxn ang="0">
                    <a:pos x="0" y="132"/>
                  </a:cxn>
                </a:cxnLst>
                <a:rect l="0" t="0" r="r" b="b"/>
                <a:pathLst>
                  <a:path w="264" h="132">
                    <a:moveTo>
                      <a:pt x="0" y="132"/>
                    </a:moveTo>
                    <a:cubicBezTo>
                      <a:pt x="0" y="59"/>
                      <a:pt x="59" y="0"/>
                      <a:pt x="132" y="0"/>
                    </a:cubicBezTo>
                    <a:cubicBezTo>
                      <a:pt x="204" y="0"/>
                      <a:pt x="263" y="58"/>
                      <a:pt x="264" y="131"/>
                    </a:cubicBezTo>
                    <a:lnTo>
                      <a:pt x="0" y="132"/>
                    </a:lnTo>
                    <a:close/>
                  </a:path>
                </a:pathLst>
              </a:custGeom>
              <a:noFill/>
              <a:ln w="4763">
                <a:solidFill>
                  <a:srgbClr val="246BAA"/>
                </a:solidFill>
                <a:miter lim="800000"/>
                <a:headEnd/>
                <a:tailEnd/>
              </a:ln>
            </p:spPr>
            <p:txBody>
              <a:bodyPr/>
              <a:lstStyle/>
              <a:p>
                <a:endParaRPr lang="en-US"/>
              </a:p>
            </p:txBody>
          </p:sp>
          <p:sp>
            <p:nvSpPr>
              <p:cNvPr id="315415" name="Freeform 23"/>
              <p:cNvSpPr>
                <a:spLocks/>
              </p:cNvSpPr>
              <p:nvPr/>
            </p:nvSpPr>
            <p:spPr bwMode="auto">
              <a:xfrm>
                <a:off x="2794" y="1772"/>
                <a:ext cx="163" cy="154"/>
              </a:xfrm>
              <a:custGeom>
                <a:avLst/>
                <a:gdLst/>
                <a:ahLst/>
                <a:cxnLst>
                  <a:cxn ang="0">
                    <a:pos x="18" y="65"/>
                  </a:cxn>
                  <a:cxn ang="0">
                    <a:pos x="0" y="34"/>
                  </a:cxn>
                  <a:cxn ang="0">
                    <a:pos x="34" y="0"/>
                  </a:cxn>
                  <a:cxn ang="0">
                    <a:pos x="69" y="34"/>
                  </a:cxn>
                  <a:cxn ang="0">
                    <a:pos x="51" y="65"/>
                  </a:cxn>
                  <a:cxn ang="0">
                    <a:pos x="18" y="65"/>
                  </a:cxn>
                </a:cxnLst>
                <a:rect l="0" t="0" r="r" b="b"/>
                <a:pathLst>
                  <a:path w="69" h="65">
                    <a:moveTo>
                      <a:pt x="18" y="65"/>
                    </a:moveTo>
                    <a:cubicBezTo>
                      <a:pt x="7" y="59"/>
                      <a:pt x="0" y="48"/>
                      <a:pt x="0" y="34"/>
                    </a:cubicBezTo>
                    <a:cubicBezTo>
                      <a:pt x="0" y="15"/>
                      <a:pt x="15" y="0"/>
                      <a:pt x="34" y="0"/>
                    </a:cubicBezTo>
                    <a:cubicBezTo>
                      <a:pt x="54" y="0"/>
                      <a:pt x="69" y="15"/>
                      <a:pt x="69" y="34"/>
                    </a:cubicBezTo>
                    <a:cubicBezTo>
                      <a:pt x="69" y="48"/>
                      <a:pt x="62" y="59"/>
                      <a:pt x="51" y="65"/>
                    </a:cubicBezTo>
                    <a:lnTo>
                      <a:pt x="18" y="65"/>
                    </a:lnTo>
                    <a:close/>
                  </a:path>
                </a:pathLst>
              </a:custGeom>
              <a:solidFill>
                <a:srgbClr val="FFFFFF"/>
              </a:solidFill>
              <a:ln w="9525">
                <a:noFill/>
                <a:round/>
                <a:headEnd/>
                <a:tailEnd/>
              </a:ln>
            </p:spPr>
            <p:txBody>
              <a:bodyPr/>
              <a:lstStyle/>
              <a:p>
                <a:endParaRPr lang="en-US"/>
              </a:p>
            </p:txBody>
          </p:sp>
          <p:sp>
            <p:nvSpPr>
              <p:cNvPr id="315416" name="Freeform 24"/>
              <p:cNvSpPr>
                <a:spLocks/>
              </p:cNvSpPr>
              <p:nvPr/>
            </p:nvSpPr>
            <p:spPr bwMode="auto">
              <a:xfrm>
                <a:off x="2794" y="1772"/>
                <a:ext cx="163" cy="154"/>
              </a:xfrm>
              <a:custGeom>
                <a:avLst/>
                <a:gdLst/>
                <a:ahLst/>
                <a:cxnLst>
                  <a:cxn ang="0">
                    <a:pos x="18" y="65"/>
                  </a:cxn>
                  <a:cxn ang="0">
                    <a:pos x="0" y="34"/>
                  </a:cxn>
                  <a:cxn ang="0">
                    <a:pos x="34" y="0"/>
                  </a:cxn>
                  <a:cxn ang="0">
                    <a:pos x="69" y="34"/>
                  </a:cxn>
                  <a:cxn ang="0">
                    <a:pos x="51" y="65"/>
                  </a:cxn>
                  <a:cxn ang="0">
                    <a:pos x="18" y="65"/>
                  </a:cxn>
                </a:cxnLst>
                <a:rect l="0" t="0" r="r" b="b"/>
                <a:pathLst>
                  <a:path w="69" h="65">
                    <a:moveTo>
                      <a:pt x="18" y="65"/>
                    </a:moveTo>
                    <a:cubicBezTo>
                      <a:pt x="7" y="59"/>
                      <a:pt x="0" y="48"/>
                      <a:pt x="0" y="34"/>
                    </a:cubicBezTo>
                    <a:cubicBezTo>
                      <a:pt x="0" y="15"/>
                      <a:pt x="15" y="0"/>
                      <a:pt x="34" y="0"/>
                    </a:cubicBezTo>
                    <a:cubicBezTo>
                      <a:pt x="54" y="0"/>
                      <a:pt x="69" y="15"/>
                      <a:pt x="69" y="34"/>
                    </a:cubicBezTo>
                    <a:cubicBezTo>
                      <a:pt x="69" y="48"/>
                      <a:pt x="62" y="59"/>
                      <a:pt x="51" y="65"/>
                    </a:cubicBezTo>
                    <a:lnTo>
                      <a:pt x="18" y="65"/>
                    </a:lnTo>
                    <a:close/>
                  </a:path>
                </a:pathLst>
              </a:custGeom>
              <a:noFill/>
              <a:ln w="4763">
                <a:solidFill>
                  <a:srgbClr val="FFFFFF"/>
                </a:solidFill>
                <a:miter lim="800000"/>
                <a:headEnd/>
                <a:tailEnd/>
              </a:ln>
            </p:spPr>
            <p:txBody>
              <a:bodyPr/>
              <a:lstStyle/>
              <a:p>
                <a:endParaRPr lang="en-US"/>
              </a:p>
            </p:txBody>
          </p:sp>
          <p:sp>
            <p:nvSpPr>
              <p:cNvPr id="315417" name="Freeform 25"/>
              <p:cNvSpPr>
                <a:spLocks/>
              </p:cNvSpPr>
              <p:nvPr/>
            </p:nvSpPr>
            <p:spPr bwMode="auto">
              <a:xfrm>
                <a:off x="2235" y="2457"/>
                <a:ext cx="590" cy="185"/>
              </a:xfrm>
              <a:custGeom>
                <a:avLst/>
                <a:gdLst/>
                <a:ahLst/>
                <a:cxnLst>
                  <a:cxn ang="0">
                    <a:pos x="0" y="27"/>
                  </a:cxn>
                  <a:cxn ang="0">
                    <a:pos x="128" y="4"/>
                  </a:cxn>
                  <a:cxn ang="0">
                    <a:pos x="250" y="48"/>
                  </a:cxn>
                  <a:cxn ang="0">
                    <a:pos x="123" y="74"/>
                  </a:cxn>
                  <a:cxn ang="0">
                    <a:pos x="0" y="27"/>
                  </a:cxn>
                </a:cxnLst>
                <a:rect l="0" t="0" r="r" b="b"/>
                <a:pathLst>
                  <a:path w="250" h="78">
                    <a:moveTo>
                      <a:pt x="0" y="27"/>
                    </a:moveTo>
                    <a:cubicBezTo>
                      <a:pt x="32" y="12"/>
                      <a:pt x="78" y="0"/>
                      <a:pt x="128" y="4"/>
                    </a:cubicBezTo>
                    <a:cubicBezTo>
                      <a:pt x="179" y="8"/>
                      <a:pt x="223" y="27"/>
                      <a:pt x="250" y="48"/>
                    </a:cubicBezTo>
                    <a:cubicBezTo>
                      <a:pt x="218" y="65"/>
                      <a:pt x="174" y="78"/>
                      <a:pt x="123" y="74"/>
                    </a:cubicBezTo>
                    <a:cubicBezTo>
                      <a:pt x="73" y="70"/>
                      <a:pt x="28" y="48"/>
                      <a:pt x="0" y="27"/>
                    </a:cubicBezTo>
                    <a:close/>
                  </a:path>
                </a:pathLst>
              </a:custGeom>
              <a:solidFill>
                <a:srgbClr val="99BD62"/>
              </a:solidFill>
              <a:ln w="9525">
                <a:noFill/>
                <a:round/>
                <a:headEnd/>
                <a:tailEnd/>
              </a:ln>
            </p:spPr>
            <p:txBody>
              <a:bodyPr/>
              <a:lstStyle/>
              <a:p>
                <a:endParaRPr lang="en-US"/>
              </a:p>
            </p:txBody>
          </p:sp>
          <p:sp>
            <p:nvSpPr>
              <p:cNvPr id="315418" name="Freeform 26"/>
              <p:cNvSpPr>
                <a:spLocks/>
              </p:cNvSpPr>
              <p:nvPr/>
            </p:nvSpPr>
            <p:spPr bwMode="auto">
              <a:xfrm>
                <a:off x="2235" y="2457"/>
                <a:ext cx="590" cy="185"/>
              </a:xfrm>
              <a:custGeom>
                <a:avLst/>
                <a:gdLst/>
                <a:ahLst/>
                <a:cxnLst>
                  <a:cxn ang="0">
                    <a:pos x="0" y="27"/>
                  </a:cxn>
                  <a:cxn ang="0">
                    <a:pos x="128" y="4"/>
                  </a:cxn>
                  <a:cxn ang="0">
                    <a:pos x="250" y="48"/>
                  </a:cxn>
                  <a:cxn ang="0">
                    <a:pos x="123" y="74"/>
                  </a:cxn>
                  <a:cxn ang="0">
                    <a:pos x="0" y="27"/>
                  </a:cxn>
                </a:cxnLst>
                <a:rect l="0" t="0" r="r" b="b"/>
                <a:pathLst>
                  <a:path w="250" h="78">
                    <a:moveTo>
                      <a:pt x="0" y="27"/>
                    </a:moveTo>
                    <a:cubicBezTo>
                      <a:pt x="32" y="12"/>
                      <a:pt x="78" y="0"/>
                      <a:pt x="128" y="4"/>
                    </a:cubicBezTo>
                    <a:cubicBezTo>
                      <a:pt x="179" y="8"/>
                      <a:pt x="223" y="27"/>
                      <a:pt x="250" y="48"/>
                    </a:cubicBezTo>
                    <a:cubicBezTo>
                      <a:pt x="218" y="65"/>
                      <a:pt x="174" y="78"/>
                      <a:pt x="123" y="74"/>
                    </a:cubicBezTo>
                    <a:cubicBezTo>
                      <a:pt x="73" y="70"/>
                      <a:pt x="28" y="48"/>
                      <a:pt x="0" y="27"/>
                    </a:cubicBezTo>
                    <a:close/>
                  </a:path>
                </a:pathLst>
              </a:custGeom>
              <a:noFill/>
              <a:ln w="46037">
                <a:solidFill>
                  <a:srgbClr val="99BD62"/>
                </a:solidFill>
                <a:miter lim="800000"/>
                <a:headEnd/>
                <a:tailEnd/>
              </a:ln>
            </p:spPr>
            <p:txBody>
              <a:bodyPr/>
              <a:lstStyle/>
              <a:p>
                <a:endParaRPr lang="en-US"/>
              </a:p>
            </p:txBody>
          </p:sp>
          <p:sp>
            <p:nvSpPr>
              <p:cNvPr id="315419" name="Freeform 27"/>
              <p:cNvSpPr>
                <a:spLocks/>
              </p:cNvSpPr>
              <p:nvPr/>
            </p:nvSpPr>
            <p:spPr bwMode="auto">
              <a:xfrm>
                <a:off x="2263" y="2067"/>
                <a:ext cx="579" cy="492"/>
              </a:xfrm>
              <a:custGeom>
                <a:avLst/>
                <a:gdLst/>
                <a:ahLst/>
                <a:cxnLst>
                  <a:cxn ang="0">
                    <a:pos x="245" y="208"/>
                  </a:cxn>
                  <a:cxn ang="0">
                    <a:pos x="159" y="68"/>
                  </a:cxn>
                  <a:cxn ang="0">
                    <a:pos x="0" y="0"/>
                  </a:cxn>
                  <a:cxn ang="0">
                    <a:pos x="91" y="140"/>
                  </a:cxn>
                  <a:cxn ang="0">
                    <a:pos x="245" y="208"/>
                  </a:cxn>
                </a:cxnLst>
                <a:rect l="0" t="0" r="r" b="b"/>
                <a:pathLst>
                  <a:path w="245" h="208">
                    <a:moveTo>
                      <a:pt x="245" y="208"/>
                    </a:moveTo>
                    <a:cubicBezTo>
                      <a:pt x="231" y="164"/>
                      <a:pt x="208" y="110"/>
                      <a:pt x="159" y="68"/>
                    </a:cubicBezTo>
                    <a:cubicBezTo>
                      <a:pt x="110" y="26"/>
                      <a:pt x="44" y="5"/>
                      <a:pt x="0" y="0"/>
                    </a:cubicBezTo>
                    <a:cubicBezTo>
                      <a:pt x="13" y="45"/>
                      <a:pt x="40" y="97"/>
                      <a:pt x="91" y="140"/>
                    </a:cubicBezTo>
                    <a:cubicBezTo>
                      <a:pt x="139" y="181"/>
                      <a:pt x="202" y="202"/>
                      <a:pt x="245" y="208"/>
                    </a:cubicBezTo>
                    <a:close/>
                  </a:path>
                </a:pathLst>
              </a:custGeom>
              <a:solidFill>
                <a:srgbClr val="FFFFFF"/>
              </a:solidFill>
              <a:ln w="9525">
                <a:noFill/>
                <a:round/>
                <a:headEnd/>
                <a:tailEnd/>
              </a:ln>
            </p:spPr>
            <p:txBody>
              <a:bodyPr/>
              <a:lstStyle/>
              <a:p>
                <a:endParaRPr lang="en-US"/>
              </a:p>
            </p:txBody>
          </p:sp>
          <p:sp>
            <p:nvSpPr>
              <p:cNvPr id="315420" name="Freeform 28"/>
              <p:cNvSpPr>
                <a:spLocks/>
              </p:cNvSpPr>
              <p:nvPr/>
            </p:nvSpPr>
            <p:spPr bwMode="auto">
              <a:xfrm>
                <a:off x="2263" y="2067"/>
                <a:ext cx="579" cy="492"/>
              </a:xfrm>
              <a:custGeom>
                <a:avLst/>
                <a:gdLst/>
                <a:ahLst/>
                <a:cxnLst>
                  <a:cxn ang="0">
                    <a:pos x="245" y="208"/>
                  </a:cxn>
                  <a:cxn ang="0">
                    <a:pos x="159" y="68"/>
                  </a:cxn>
                  <a:cxn ang="0">
                    <a:pos x="0" y="0"/>
                  </a:cxn>
                  <a:cxn ang="0">
                    <a:pos x="91" y="140"/>
                  </a:cxn>
                  <a:cxn ang="0">
                    <a:pos x="245" y="208"/>
                  </a:cxn>
                </a:cxnLst>
                <a:rect l="0" t="0" r="r" b="b"/>
                <a:pathLst>
                  <a:path w="245" h="208">
                    <a:moveTo>
                      <a:pt x="245" y="208"/>
                    </a:moveTo>
                    <a:cubicBezTo>
                      <a:pt x="231" y="164"/>
                      <a:pt x="208" y="110"/>
                      <a:pt x="159" y="68"/>
                    </a:cubicBezTo>
                    <a:cubicBezTo>
                      <a:pt x="110" y="26"/>
                      <a:pt x="44" y="5"/>
                      <a:pt x="0" y="0"/>
                    </a:cubicBezTo>
                    <a:cubicBezTo>
                      <a:pt x="13" y="45"/>
                      <a:pt x="40" y="97"/>
                      <a:pt x="91" y="140"/>
                    </a:cubicBezTo>
                    <a:cubicBezTo>
                      <a:pt x="139" y="181"/>
                      <a:pt x="202" y="202"/>
                      <a:pt x="245" y="208"/>
                    </a:cubicBezTo>
                    <a:close/>
                  </a:path>
                </a:pathLst>
              </a:custGeom>
              <a:noFill/>
              <a:ln w="68263">
                <a:solidFill>
                  <a:srgbClr val="99BD62"/>
                </a:solidFill>
                <a:miter lim="800000"/>
                <a:headEnd/>
                <a:tailEnd/>
              </a:ln>
            </p:spPr>
            <p:txBody>
              <a:bodyPr/>
              <a:lstStyle/>
              <a:p>
                <a:endParaRPr lang="en-US"/>
              </a:p>
            </p:txBody>
          </p:sp>
          <p:sp>
            <p:nvSpPr>
              <p:cNvPr id="315421" name="Freeform 29"/>
              <p:cNvSpPr>
                <a:spLocks/>
              </p:cNvSpPr>
              <p:nvPr/>
            </p:nvSpPr>
            <p:spPr bwMode="auto">
              <a:xfrm>
                <a:off x="2927" y="2460"/>
                <a:ext cx="590" cy="184"/>
              </a:xfrm>
              <a:custGeom>
                <a:avLst/>
                <a:gdLst/>
                <a:ahLst/>
                <a:cxnLst>
                  <a:cxn ang="0">
                    <a:pos x="250" y="27"/>
                  </a:cxn>
                  <a:cxn ang="0">
                    <a:pos x="122" y="4"/>
                  </a:cxn>
                  <a:cxn ang="0">
                    <a:pos x="0" y="48"/>
                  </a:cxn>
                  <a:cxn ang="0">
                    <a:pos x="127" y="74"/>
                  </a:cxn>
                  <a:cxn ang="0">
                    <a:pos x="250" y="27"/>
                  </a:cxn>
                </a:cxnLst>
                <a:rect l="0" t="0" r="r" b="b"/>
                <a:pathLst>
                  <a:path w="250" h="78">
                    <a:moveTo>
                      <a:pt x="250" y="27"/>
                    </a:moveTo>
                    <a:cubicBezTo>
                      <a:pt x="217" y="11"/>
                      <a:pt x="171" y="0"/>
                      <a:pt x="122" y="4"/>
                    </a:cubicBezTo>
                    <a:cubicBezTo>
                      <a:pt x="71" y="8"/>
                      <a:pt x="27" y="27"/>
                      <a:pt x="0" y="48"/>
                    </a:cubicBezTo>
                    <a:cubicBezTo>
                      <a:pt x="32" y="64"/>
                      <a:pt x="76" y="78"/>
                      <a:pt x="127" y="74"/>
                    </a:cubicBezTo>
                    <a:cubicBezTo>
                      <a:pt x="176" y="70"/>
                      <a:pt x="222" y="47"/>
                      <a:pt x="250" y="27"/>
                    </a:cubicBezTo>
                    <a:close/>
                  </a:path>
                </a:pathLst>
              </a:custGeom>
              <a:solidFill>
                <a:srgbClr val="99BD62"/>
              </a:solidFill>
              <a:ln w="9525">
                <a:noFill/>
                <a:round/>
                <a:headEnd/>
                <a:tailEnd/>
              </a:ln>
            </p:spPr>
            <p:txBody>
              <a:bodyPr/>
              <a:lstStyle/>
              <a:p>
                <a:endParaRPr lang="en-US"/>
              </a:p>
            </p:txBody>
          </p:sp>
          <p:sp>
            <p:nvSpPr>
              <p:cNvPr id="315422" name="Freeform 30"/>
              <p:cNvSpPr>
                <a:spLocks/>
              </p:cNvSpPr>
              <p:nvPr/>
            </p:nvSpPr>
            <p:spPr bwMode="auto">
              <a:xfrm>
                <a:off x="2927" y="2460"/>
                <a:ext cx="590" cy="184"/>
              </a:xfrm>
              <a:custGeom>
                <a:avLst/>
                <a:gdLst/>
                <a:ahLst/>
                <a:cxnLst>
                  <a:cxn ang="0">
                    <a:pos x="250" y="27"/>
                  </a:cxn>
                  <a:cxn ang="0">
                    <a:pos x="122" y="4"/>
                  </a:cxn>
                  <a:cxn ang="0">
                    <a:pos x="0" y="48"/>
                  </a:cxn>
                  <a:cxn ang="0">
                    <a:pos x="127" y="74"/>
                  </a:cxn>
                  <a:cxn ang="0">
                    <a:pos x="250" y="27"/>
                  </a:cxn>
                </a:cxnLst>
                <a:rect l="0" t="0" r="r" b="b"/>
                <a:pathLst>
                  <a:path w="250" h="78">
                    <a:moveTo>
                      <a:pt x="250" y="27"/>
                    </a:moveTo>
                    <a:cubicBezTo>
                      <a:pt x="217" y="11"/>
                      <a:pt x="171" y="0"/>
                      <a:pt x="122" y="4"/>
                    </a:cubicBezTo>
                    <a:cubicBezTo>
                      <a:pt x="71" y="8"/>
                      <a:pt x="27" y="27"/>
                      <a:pt x="0" y="48"/>
                    </a:cubicBezTo>
                    <a:cubicBezTo>
                      <a:pt x="32" y="64"/>
                      <a:pt x="76" y="78"/>
                      <a:pt x="127" y="74"/>
                    </a:cubicBezTo>
                    <a:cubicBezTo>
                      <a:pt x="176" y="70"/>
                      <a:pt x="222" y="47"/>
                      <a:pt x="250" y="27"/>
                    </a:cubicBezTo>
                    <a:close/>
                  </a:path>
                </a:pathLst>
              </a:custGeom>
              <a:noFill/>
              <a:ln w="46037">
                <a:solidFill>
                  <a:srgbClr val="99BD62"/>
                </a:solidFill>
                <a:miter lim="800000"/>
                <a:headEnd/>
                <a:tailEnd/>
              </a:ln>
            </p:spPr>
            <p:txBody>
              <a:bodyPr/>
              <a:lstStyle/>
              <a:p>
                <a:endParaRPr lang="en-US"/>
              </a:p>
            </p:txBody>
          </p:sp>
          <p:sp>
            <p:nvSpPr>
              <p:cNvPr id="315423" name="Freeform 31"/>
              <p:cNvSpPr>
                <a:spLocks/>
              </p:cNvSpPr>
              <p:nvPr/>
            </p:nvSpPr>
            <p:spPr bwMode="auto">
              <a:xfrm>
                <a:off x="2908" y="2070"/>
                <a:ext cx="581" cy="489"/>
              </a:xfrm>
              <a:custGeom>
                <a:avLst/>
                <a:gdLst/>
                <a:ahLst/>
                <a:cxnLst>
                  <a:cxn ang="0">
                    <a:pos x="0" y="207"/>
                  </a:cxn>
                  <a:cxn ang="0">
                    <a:pos x="86" y="68"/>
                  </a:cxn>
                  <a:cxn ang="0">
                    <a:pos x="246" y="0"/>
                  </a:cxn>
                  <a:cxn ang="0">
                    <a:pos x="155" y="140"/>
                  </a:cxn>
                  <a:cxn ang="0">
                    <a:pos x="0" y="207"/>
                  </a:cxn>
                </a:cxnLst>
                <a:rect l="0" t="0" r="r" b="b"/>
                <a:pathLst>
                  <a:path w="246" h="207">
                    <a:moveTo>
                      <a:pt x="0" y="207"/>
                    </a:moveTo>
                    <a:cubicBezTo>
                      <a:pt x="15" y="163"/>
                      <a:pt x="38" y="110"/>
                      <a:pt x="86" y="68"/>
                    </a:cubicBezTo>
                    <a:cubicBezTo>
                      <a:pt x="136" y="26"/>
                      <a:pt x="201" y="5"/>
                      <a:pt x="246" y="0"/>
                    </a:cubicBezTo>
                    <a:cubicBezTo>
                      <a:pt x="232" y="45"/>
                      <a:pt x="205" y="97"/>
                      <a:pt x="155" y="140"/>
                    </a:cubicBezTo>
                    <a:cubicBezTo>
                      <a:pt x="107" y="181"/>
                      <a:pt x="44" y="201"/>
                      <a:pt x="0" y="207"/>
                    </a:cubicBezTo>
                    <a:close/>
                  </a:path>
                </a:pathLst>
              </a:custGeom>
              <a:solidFill>
                <a:srgbClr val="FFFFFF"/>
              </a:solidFill>
              <a:ln w="9525">
                <a:noFill/>
                <a:round/>
                <a:headEnd/>
                <a:tailEnd/>
              </a:ln>
            </p:spPr>
            <p:txBody>
              <a:bodyPr/>
              <a:lstStyle/>
              <a:p>
                <a:endParaRPr lang="en-US"/>
              </a:p>
            </p:txBody>
          </p:sp>
          <p:sp>
            <p:nvSpPr>
              <p:cNvPr id="315424" name="Freeform 32"/>
              <p:cNvSpPr>
                <a:spLocks/>
              </p:cNvSpPr>
              <p:nvPr/>
            </p:nvSpPr>
            <p:spPr bwMode="auto">
              <a:xfrm>
                <a:off x="2908" y="2070"/>
                <a:ext cx="581" cy="489"/>
              </a:xfrm>
              <a:custGeom>
                <a:avLst/>
                <a:gdLst/>
                <a:ahLst/>
                <a:cxnLst>
                  <a:cxn ang="0">
                    <a:pos x="0" y="207"/>
                  </a:cxn>
                  <a:cxn ang="0">
                    <a:pos x="86" y="68"/>
                  </a:cxn>
                  <a:cxn ang="0">
                    <a:pos x="246" y="0"/>
                  </a:cxn>
                  <a:cxn ang="0">
                    <a:pos x="155" y="140"/>
                  </a:cxn>
                  <a:cxn ang="0">
                    <a:pos x="0" y="207"/>
                  </a:cxn>
                </a:cxnLst>
                <a:rect l="0" t="0" r="r" b="b"/>
                <a:pathLst>
                  <a:path w="246" h="207">
                    <a:moveTo>
                      <a:pt x="0" y="207"/>
                    </a:moveTo>
                    <a:cubicBezTo>
                      <a:pt x="15" y="163"/>
                      <a:pt x="38" y="110"/>
                      <a:pt x="86" y="68"/>
                    </a:cubicBezTo>
                    <a:cubicBezTo>
                      <a:pt x="136" y="26"/>
                      <a:pt x="201" y="5"/>
                      <a:pt x="246" y="0"/>
                    </a:cubicBezTo>
                    <a:cubicBezTo>
                      <a:pt x="232" y="45"/>
                      <a:pt x="205" y="97"/>
                      <a:pt x="155" y="140"/>
                    </a:cubicBezTo>
                    <a:cubicBezTo>
                      <a:pt x="107" y="181"/>
                      <a:pt x="44" y="201"/>
                      <a:pt x="0" y="207"/>
                    </a:cubicBezTo>
                    <a:close/>
                  </a:path>
                </a:pathLst>
              </a:custGeom>
              <a:noFill/>
              <a:ln w="68263">
                <a:solidFill>
                  <a:srgbClr val="99BD62"/>
                </a:solidFill>
                <a:miter lim="800000"/>
                <a:headEnd/>
                <a:tailEnd/>
              </a:ln>
            </p:spPr>
            <p:txBody>
              <a:bodyPr/>
              <a:lstStyle/>
              <a:p>
                <a:endParaRPr lang="en-US"/>
              </a:p>
            </p:txBody>
          </p:sp>
          <p:sp>
            <p:nvSpPr>
              <p:cNvPr id="315425" name="Rectangle 33"/>
              <p:cNvSpPr>
                <a:spLocks noChangeArrowheads="1"/>
              </p:cNvSpPr>
              <p:nvPr/>
            </p:nvSpPr>
            <p:spPr bwMode="auto">
              <a:xfrm>
                <a:off x="2849" y="2271"/>
                <a:ext cx="45" cy="363"/>
              </a:xfrm>
              <a:prstGeom prst="rect">
                <a:avLst/>
              </a:prstGeom>
              <a:solidFill>
                <a:srgbClr val="99BD62"/>
              </a:solidFill>
              <a:ln w="9525">
                <a:noFill/>
                <a:miter lim="800000"/>
                <a:headEnd/>
                <a:tailEnd/>
              </a:ln>
            </p:spPr>
            <p:txBody>
              <a:bodyPr/>
              <a:lstStyle/>
              <a:p>
                <a:endParaRPr lang="en-US"/>
              </a:p>
            </p:txBody>
          </p:sp>
          <p:sp>
            <p:nvSpPr>
              <p:cNvPr id="315426" name="Rectangle 34"/>
              <p:cNvSpPr>
                <a:spLocks noChangeArrowheads="1"/>
              </p:cNvSpPr>
              <p:nvPr/>
            </p:nvSpPr>
            <p:spPr bwMode="auto">
              <a:xfrm>
                <a:off x="2849" y="2271"/>
                <a:ext cx="45" cy="363"/>
              </a:xfrm>
              <a:prstGeom prst="rect">
                <a:avLst/>
              </a:prstGeom>
              <a:noFill/>
              <a:ln w="7938">
                <a:solidFill>
                  <a:srgbClr val="99BD62"/>
                </a:solidFill>
                <a:miter lim="800000"/>
                <a:headEnd/>
                <a:tailEnd/>
              </a:ln>
            </p:spPr>
            <p:txBody>
              <a:bodyPr/>
              <a:lstStyle/>
              <a:p>
                <a:endParaRPr lang="en-US"/>
              </a:p>
            </p:txBody>
          </p:sp>
          <p:sp>
            <p:nvSpPr>
              <p:cNvPr id="315427" name="Freeform 35"/>
              <p:cNvSpPr>
                <a:spLocks/>
              </p:cNvSpPr>
              <p:nvPr/>
            </p:nvSpPr>
            <p:spPr bwMode="auto">
              <a:xfrm>
                <a:off x="2145" y="1609"/>
                <a:ext cx="59" cy="59"/>
              </a:xfrm>
              <a:custGeom>
                <a:avLst/>
                <a:gdLst/>
                <a:ahLst/>
                <a:cxnLst>
                  <a:cxn ang="0">
                    <a:pos x="21" y="19"/>
                  </a:cxn>
                  <a:cxn ang="0">
                    <a:pos x="6" y="22"/>
                  </a:cxn>
                  <a:cxn ang="0">
                    <a:pos x="3" y="6"/>
                  </a:cxn>
                  <a:cxn ang="0">
                    <a:pos x="19" y="4"/>
                  </a:cxn>
                  <a:cxn ang="0">
                    <a:pos x="21" y="19"/>
                  </a:cxn>
                </a:cxnLst>
                <a:rect l="0" t="0" r="r" b="b"/>
                <a:pathLst>
                  <a:path w="25" h="25">
                    <a:moveTo>
                      <a:pt x="21" y="19"/>
                    </a:moveTo>
                    <a:cubicBezTo>
                      <a:pt x="17" y="24"/>
                      <a:pt x="11" y="25"/>
                      <a:pt x="6" y="22"/>
                    </a:cubicBezTo>
                    <a:cubicBezTo>
                      <a:pt x="1" y="18"/>
                      <a:pt x="0" y="11"/>
                      <a:pt x="3" y="6"/>
                    </a:cubicBezTo>
                    <a:cubicBezTo>
                      <a:pt x="7" y="1"/>
                      <a:pt x="14" y="0"/>
                      <a:pt x="19" y="4"/>
                    </a:cubicBezTo>
                    <a:cubicBezTo>
                      <a:pt x="24" y="8"/>
                      <a:pt x="25" y="15"/>
                      <a:pt x="21" y="19"/>
                    </a:cubicBezTo>
                    <a:close/>
                  </a:path>
                </a:pathLst>
              </a:custGeom>
              <a:solidFill>
                <a:srgbClr val="246BAA"/>
              </a:solidFill>
              <a:ln w="9525">
                <a:noFill/>
                <a:round/>
                <a:headEnd/>
                <a:tailEnd/>
              </a:ln>
            </p:spPr>
            <p:txBody>
              <a:bodyPr/>
              <a:lstStyle/>
              <a:p>
                <a:endParaRPr lang="en-US"/>
              </a:p>
            </p:txBody>
          </p:sp>
          <p:sp>
            <p:nvSpPr>
              <p:cNvPr id="315428" name="Freeform 36"/>
              <p:cNvSpPr>
                <a:spLocks/>
              </p:cNvSpPr>
              <p:nvPr/>
            </p:nvSpPr>
            <p:spPr bwMode="auto">
              <a:xfrm>
                <a:off x="2230" y="1423"/>
                <a:ext cx="137" cy="144"/>
              </a:xfrm>
              <a:custGeom>
                <a:avLst/>
                <a:gdLst/>
                <a:ahLst/>
                <a:cxnLst>
                  <a:cxn ang="0">
                    <a:pos x="29" y="0"/>
                  </a:cxn>
                  <a:cxn ang="0">
                    <a:pos x="51" y="25"/>
                  </a:cxn>
                  <a:cxn ang="0">
                    <a:pos x="48" y="52"/>
                  </a:cxn>
                  <a:cxn ang="0">
                    <a:pos x="22" y="51"/>
                  </a:cxn>
                  <a:cxn ang="0">
                    <a:pos x="0" y="26"/>
                  </a:cxn>
                  <a:cxn ang="0">
                    <a:pos x="5" y="22"/>
                  </a:cxn>
                  <a:cxn ang="0">
                    <a:pos x="25" y="45"/>
                  </a:cxn>
                  <a:cxn ang="0">
                    <a:pos x="44" y="48"/>
                  </a:cxn>
                  <a:cxn ang="0">
                    <a:pos x="45" y="29"/>
                  </a:cxn>
                  <a:cxn ang="0">
                    <a:pos x="24" y="5"/>
                  </a:cxn>
                  <a:cxn ang="0">
                    <a:pos x="29" y="0"/>
                  </a:cxn>
                </a:cxnLst>
                <a:rect l="0" t="0" r="r" b="b"/>
                <a:pathLst>
                  <a:path w="58" h="61">
                    <a:moveTo>
                      <a:pt x="29" y="0"/>
                    </a:moveTo>
                    <a:cubicBezTo>
                      <a:pt x="51" y="25"/>
                      <a:pt x="51" y="25"/>
                      <a:pt x="51" y="25"/>
                    </a:cubicBezTo>
                    <a:cubicBezTo>
                      <a:pt x="57" y="33"/>
                      <a:pt x="58" y="43"/>
                      <a:pt x="48" y="52"/>
                    </a:cubicBezTo>
                    <a:cubicBezTo>
                      <a:pt x="38" y="61"/>
                      <a:pt x="28" y="58"/>
                      <a:pt x="22" y="51"/>
                    </a:cubicBezTo>
                    <a:cubicBezTo>
                      <a:pt x="0" y="26"/>
                      <a:pt x="0" y="26"/>
                      <a:pt x="0" y="26"/>
                    </a:cubicBezTo>
                    <a:cubicBezTo>
                      <a:pt x="5" y="22"/>
                      <a:pt x="5" y="22"/>
                      <a:pt x="5" y="22"/>
                    </a:cubicBezTo>
                    <a:cubicBezTo>
                      <a:pt x="25" y="45"/>
                      <a:pt x="25" y="45"/>
                      <a:pt x="25" y="45"/>
                    </a:cubicBezTo>
                    <a:cubicBezTo>
                      <a:pt x="33" y="54"/>
                      <a:pt x="39" y="52"/>
                      <a:pt x="44" y="48"/>
                    </a:cubicBezTo>
                    <a:cubicBezTo>
                      <a:pt x="49" y="44"/>
                      <a:pt x="52" y="37"/>
                      <a:pt x="45" y="29"/>
                    </a:cubicBezTo>
                    <a:cubicBezTo>
                      <a:pt x="24" y="5"/>
                      <a:pt x="24" y="5"/>
                      <a:pt x="24" y="5"/>
                    </a:cubicBezTo>
                    <a:lnTo>
                      <a:pt x="29" y="0"/>
                    </a:lnTo>
                    <a:close/>
                  </a:path>
                </a:pathLst>
              </a:custGeom>
              <a:solidFill>
                <a:srgbClr val="246BAA"/>
              </a:solidFill>
              <a:ln w="9525">
                <a:noFill/>
                <a:round/>
                <a:headEnd/>
                <a:tailEnd/>
              </a:ln>
            </p:spPr>
            <p:txBody>
              <a:bodyPr/>
              <a:lstStyle/>
              <a:p>
                <a:endParaRPr lang="en-US"/>
              </a:p>
            </p:txBody>
          </p:sp>
          <p:sp>
            <p:nvSpPr>
              <p:cNvPr id="315429" name="Freeform 37"/>
              <p:cNvSpPr>
                <a:spLocks/>
              </p:cNvSpPr>
              <p:nvPr/>
            </p:nvSpPr>
            <p:spPr bwMode="auto">
              <a:xfrm>
                <a:off x="2334" y="1347"/>
                <a:ext cx="142" cy="149"/>
              </a:xfrm>
              <a:custGeom>
                <a:avLst/>
                <a:gdLst/>
                <a:ahLst/>
                <a:cxnLst>
                  <a:cxn ang="0">
                    <a:pos x="66" y="7"/>
                  </a:cxn>
                  <a:cxn ang="0">
                    <a:pos x="80" y="0"/>
                  </a:cxn>
                  <a:cxn ang="0">
                    <a:pos x="142" y="99"/>
                  </a:cxn>
                  <a:cxn ang="0">
                    <a:pos x="127" y="109"/>
                  </a:cxn>
                  <a:cxn ang="0">
                    <a:pos x="26" y="59"/>
                  </a:cxn>
                  <a:cxn ang="0">
                    <a:pos x="26" y="61"/>
                  </a:cxn>
                  <a:cxn ang="0">
                    <a:pos x="75" y="142"/>
                  </a:cxn>
                  <a:cxn ang="0">
                    <a:pos x="64" y="149"/>
                  </a:cxn>
                  <a:cxn ang="0">
                    <a:pos x="0" y="50"/>
                  </a:cxn>
                  <a:cxn ang="0">
                    <a:pos x="16" y="40"/>
                  </a:cxn>
                  <a:cxn ang="0">
                    <a:pos x="118" y="90"/>
                  </a:cxn>
                  <a:cxn ang="0">
                    <a:pos x="118" y="90"/>
                  </a:cxn>
                  <a:cxn ang="0">
                    <a:pos x="66" y="7"/>
                  </a:cxn>
                </a:cxnLst>
                <a:rect l="0" t="0" r="r" b="b"/>
                <a:pathLst>
                  <a:path w="142" h="149">
                    <a:moveTo>
                      <a:pt x="66" y="7"/>
                    </a:moveTo>
                    <a:lnTo>
                      <a:pt x="80" y="0"/>
                    </a:lnTo>
                    <a:lnTo>
                      <a:pt x="142" y="99"/>
                    </a:lnTo>
                    <a:lnTo>
                      <a:pt x="127" y="109"/>
                    </a:lnTo>
                    <a:lnTo>
                      <a:pt x="26" y="59"/>
                    </a:lnTo>
                    <a:lnTo>
                      <a:pt x="26" y="61"/>
                    </a:lnTo>
                    <a:lnTo>
                      <a:pt x="75" y="142"/>
                    </a:lnTo>
                    <a:lnTo>
                      <a:pt x="64" y="149"/>
                    </a:lnTo>
                    <a:lnTo>
                      <a:pt x="0" y="50"/>
                    </a:lnTo>
                    <a:lnTo>
                      <a:pt x="16" y="40"/>
                    </a:lnTo>
                    <a:lnTo>
                      <a:pt x="118" y="90"/>
                    </a:lnTo>
                    <a:lnTo>
                      <a:pt x="66" y="7"/>
                    </a:lnTo>
                    <a:close/>
                  </a:path>
                </a:pathLst>
              </a:custGeom>
              <a:solidFill>
                <a:srgbClr val="246BAA"/>
              </a:solidFill>
              <a:ln w="9525">
                <a:noFill/>
                <a:round/>
                <a:headEnd/>
                <a:tailEnd/>
              </a:ln>
            </p:spPr>
            <p:txBody>
              <a:bodyPr/>
              <a:lstStyle/>
              <a:p>
                <a:endParaRPr lang="en-US"/>
              </a:p>
            </p:txBody>
          </p:sp>
          <p:sp>
            <p:nvSpPr>
              <p:cNvPr id="315430" name="Freeform 38"/>
              <p:cNvSpPr>
                <a:spLocks/>
              </p:cNvSpPr>
              <p:nvPr/>
            </p:nvSpPr>
            <p:spPr bwMode="auto">
              <a:xfrm>
                <a:off x="2447" y="1321"/>
                <a:ext cx="69" cy="113"/>
              </a:xfrm>
              <a:custGeom>
                <a:avLst/>
                <a:gdLst/>
                <a:ahLst/>
                <a:cxnLst>
                  <a:cxn ang="0">
                    <a:pos x="69" y="106"/>
                  </a:cxn>
                  <a:cxn ang="0">
                    <a:pos x="55" y="113"/>
                  </a:cxn>
                  <a:cxn ang="0">
                    <a:pos x="0" y="7"/>
                  </a:cxn>
                  <a:cxn ang="0">
                    <a:pos x="14" y="0"/>
                  </a:cxn>
                  <a:cxn ang="0">
                    <a:pos x="69" y="106"/>
                  </a:cxn>
                </a:cxnLst>
                <a:rect l="0" t="0" r="r" b="b"/>
                <a:pathLst>
                  <a:path w="69" h="113">
                    <a:moveTo>
                      <a:pt x="69" y="106"/>
                    </a:moveTo>
                    <a:lnTo>
                      <a:pt x="55" y="113"/>
                    </a:lnTo>
                    <a:lnTo>
                      <a:pt x="0" y="7"/>
                    </a:lnTo>
                    <a:lnTo>
                      <a:pt x="14" y="0"/>
                    </a:lnTo>
                    <a:lnTo>
                      <a:pt x="69" y="106"/>
                    </a:lnTo>
                    <a:close/>
                  </a:path>
                </a:pathLst>
              </a:custGeom>
              <a:solidFill>
                <a:srgbClr val="246BAA"/>
              </a:solidFill>
              <a:ln w="9525">
                <a:noFill/>
                <a:round/>
                <a:headEnd/>
                <a:tailEnd/>
              </a:ln>
            </p:spPr>
            <p:txBody>
              <a:bodyPr/>
              <a:lstStyle/>
              <a:p>
                <a:endParaRPr lang="en-US"/>
              </a:p>
            </p:txBody>
          </p:sp>
          <p:sp>
            <p:nvSpPr>
              <p:cNvPr id="315431" name="Freeform 39"/>
              <p:cNvSpPr>
                <a:spLocks/>
              </p:cNvSpPr>
              <p:nvPr/>
            </p:nvSpPr>
            <p:spPr bwMode="auto">
              <a:xfrm>
                <a:off x="2487" y="1271"/>
                <a:ext cx="95" cy="130"/>
              </a:xfrm>
              <a:custGeom>
                <a:avLst/>
                <a:gdLst/>
                <a:ahLst/>
                <a:cxnLst>
                  <a:cxn ang="0">
                    <a:pos x="0" y="36"/>
                  </a:cxn>
                  <a:cxn ang="0">
                    <a:pos x="90" y="0"/>
                  </a:cxn>
                  <a:cxn ang="0">
                    <a:pos x="95" y="15"/>
                  </a:cxn>
                  <a:cxn ang="0">
                    <a:pos x="57" y="29"/>
                  </a:cxn>
                  <a:cxn ang="0">
                    <a:pos x="95" y="126"/>
                  </a:cxn>
                  <a:cxn ang="0">
                    <a:pos x="81" y="130"/>
                  </a:cxn>
                  <a:cxn ang="0">
                    <a:pos x="43" y="33"/>
                  </a:cxn>
                  <a:cxn ang="0">
                    <a:pos x="5" y="50"/>
                  </a:cxn>
                  <a:cxn ang="0">
                    <a:pos x="0" y="36"/>
                  </a:cxn>
                </a:cxnLst>
                <a:rect l="0" t="0" r="r" b="b"/>
                <a:pathLst>
                  <a:path w="95" h="130">
                    <a:moveTo>
                      <a:pt x="0" y="36"/>
                    </a:moveTo>
                    <a:lnTo>
                      <a:pt x="90" y="0"/>
                    </a:lnTo>
                    <a:lnTo>
                      <a:pt x="95" y="15"/>
                    </a:lnTo>
                    <a:lnTo>
                      <a:pt x="57" y="29"/>
                    </a:lnTo>
                    <a:lnTo>
                      <a:pt x="95" y="126"/>
                    </a:lnTo>
                    <a:lnTo>
                      <a:pt x="81" y="130"/>
                    </a:lnTo>
                    <a:lnTo>
                      <a:pt x="43" y="33"/>
                    </a:lnTo>
                    <a:lnTo>
                      <a:pt x="5" y="50"/>
                    </a:lnTo>
                    <a:lnTo>
                      <a:pt x="0" y="36"/>
                    </a:lnTo>
                    <a:close/>
                  </a:path>
                </a:pathLst>
              </a:custGeom>
              <a:solidFill>
                <a:srgbClr val="246BAA"/>
              </a:solidFill>
              <a:ln w="9525">
                <a:noFill/>
                <a:round/>
                <a:headEnd/>
                <a:tailEnd/>
              </a:ln>
            </p:spPr>
            <p:txBody>
              <a:bodyPr/>
              <a:lstStyle/>
              <a:p>
                <a:endParaRPr lang="en-US"/>
              </a:p>
            </p:txBody>
          </p:sp>
          <p:sp>
            <p:nvSpPr>
              <p:cNvPr id="315432" name="Freeform 40"/>
              <p:cNvSpPr>
                <a:spLocks/>
              </p:cNvSpPr>
              <p:nvPr/>
            </p:nvSpPr>
            <p:spPr bwMode="auto">
              <a:xfrm>
                <a:off x="2606" y="1241"/>
                <a:ext cx="113" cy="137"/>
              </a:xfrm>
              <a:custGeom>
                <a:avLst/>
                <a:gdLst/>
                <a:ahLst/>
                <a:cxnLst>
                  <a:cxn ang="0">
                    <a:pos x="113" y="115"/>
                  </a:cxn>
                  <a:cxn ang="0">
                    <a:pos x="28" y="137"/>
                  </a:cxn>
                  <a:cxn ang="0">
                    <a:pos x="0" y="21"/>
                  </a:cxn>
                  <a:cxn ang="0">
                    <a:pos x="82" y="0"/>
                  </a:cxn>
                  <a:cxn ang="0">
                    <a:pos x="87" y="14"/>
                  </a:cxn>
                  <a:cxn ang="0">
                    <a:pos x="18" y="30"/>
                  </a:cxn>
                  <a:cxn ang="0">
                    <a:pos x="28" y="66"/>
                  </a:cxn>
                  <a:cxn ang="0">
                    <a:pos x="89" y="52"/>
                  </a:cxn>
                  <a:cxn ang="0">
                    <a:pos x="94" y="63"/>
                  </a:cxn>
                  <a:cxn ang="0">
                    <a:pos x="30" y="80"/>
                  </a:cxn>
                  <a:cxn ang="0">
                    <a:pos x="40" y="118"/>
                  </a:cxn>
                  <a:cxn ang="0">
                    <a:pos x="108" y="101"/>
                  </a:cxn>
                  <a:cxn ang="0">
                    <a:pos x="113" y="115"/>
                  </a:cxn>
                </a:cxnLst>
                <a:rect l="0" t="0" r="r" b="b"/>
                <a:pathLst>
                  <a:path w="113" h="137">
                    <a:moveTo>
                      <a:pt x="113" y="115"/>
                    </a:moveTo>
                    <a:lnTo>
                      <a:pt x="28" y="137"/>
                    </a:lnTo>
                    <a:lnTo>
                      <a:pt x="0" y="21"/>
                    </a:lnTo>
                    <a:lnTo>
                      <a:pt x="82" y="0"/>
                    </a:lnTo>
                    <a:lnTo>
                      <a:pt x="87" y="14"/>
                    </a:lnTo>
                    <a:lnTo>
                      <a:pt x="18" y="30"/>
                    </a:lnTo>
                    <a:lnTo>
                      <a:pt x="28" y="66"/>
                    </a:lnTo>
                    <a:lnTo>
                      <a:pt x="89" y="52"/>
                    </a:lnTo>
                    <a:lnTo>
                      <a:pt x="94" y="63"/>
                    </a:lnTo>
                    <a:lnTo>
                      <a:pt x="30" y="80"/>
                    </a:lnTo>
                    <a:lnTo>
                      <a:pt x="40" y="118"/>
                    </a:lnTo>
                    <a:lnTo>
                      <a:pt x="108" y="101"/>
                    </a:lnTo>
                    <a:lnTo>
                      <a:pt x="113" y="115"/>
                    </a:lnTo>
                    <a:close/>
                  </a:path>
                </a:pathLst>
              </a:custGeom>
              <a:solidFill>
                <a:srgbClr val="246BAA"/>
              </a:solidFill>
              <a:ln w="9525">
                <a:noFill/>
                <a:round/>
                <a:headEnd/>
                <a:tailEnd/>
              </a:ln>
            </p:spPr>
            <p:txBody>
              <a:bodyPr/>
              <a:lstStyle/>
              <a:p>
                <a:endParaRPr lang="en-US"/>
              </a:p>
            </p:txBody>
          </p:sp>
          <p:sp>
            <p:nvSpPr>
              <p:cNvPr id="315433" name="Freeform 41"/>
              <p:cNvSpPr>
                <a:spLocks noEditPoints="1"/>
              </p:cNvSpPr>
              <p:nvPr/>
            </p:nvSpPr>
            <p:spPr bwMode="auto">
              <a:xfrm>
                <a:off x="2726" y="1224"/>
                <a:ext cx="106" cy="128"/>
              </a:xfrm>
              <a:custGeom>
                <a:avLst/>
                <a:gdLst/>
                <a:ahLst/>
                <a:cxnLst>
                  <a:cxn ang="0">
                    <a:pos x="0" y="4"/>
                  </a:cxn>
                  <a:cxn ang="0">
                    <a:pos x="20" y="2"/>
                  </a:cxn>
                  <a:cxn ang="0">
                    <a:pos x="44" y="23"/>
                  </a:cxn>
                  <a:cxn ang="0">
                    <a:pos x="26" y="51"/>
                  </a:cxn>
                  <a:cxn ang="0">
                    <a:pos x="6" y="54"/>
                  </a:cxn>
                  <a:cxn ang="0">
                    <a:pos x="0" y="4"/>
                  </a:cxn>
                  <a:cxn ang="0">
                    <a:pos x="12" y="47"/>
                  </a:cxn>
                  <a:cxn ang="0">
                    <a:pos x="25" y="46"/>
                  </a:cxn>
                  <a:cxn ang="0">
                    <a:pos x="37" y="25"/>
                  </a:cxn>
                  <a:cxn ang="0">
                    <a:pos x="20" y="8"/>
                  </a:cxn>
                  <a:cxn ang="0">
                    <a:pos x="7" y="9"/>
                  </a:cxn>
                  <a:cxn ang="0">
                    <a:pos x="12" y="47"/>
                  </a:cxn>
                </a:cxnLst>
                <a:rect l="0" t="0" r="r" b="b"/>
                <a:pathLst>
                  <a:path w="45" h="54">
                    <a:moveTo>
                      <a:pt x="0" y="4"/>
                    </a:moveTo>
                    <a:cubicBezTo>
                      <a:pt x="20" y="2"/>
                      <a:pt x="20" y="2"/>
                      <a:pt x="20" y="2"/>
                    </a:cubicBezTo>
                    <a:cubicBezTo>
                      <a:pt x="33" y="0"/>
                      <a:pt x="42" y="9"/>
                      <a:pt x="44" y="23"/>
                    </a:cubicBezTo>
                    <a:cubicBezTo>
                      <a:pt x="45" y="34"/>
                      <a:pt x="42" y="49"/>
                      <a:pt x="26" y="51"/>
                    </a:cubicBezTo>
                    <a:cubicBezTo>
                      <a:pt x="6" y="54"/>
                      <a:pt x="6" y="54"/>
                      <a:pt x="6" y="54"/>
                    </a:cubicBezTo>
                    <a:lnTo>
                      <a:pt x="0" y="4"/>
                    </a:lnTo>
                    <a:close/>
                    <a:moveTo>
                      <a:pt x="12" y="47"/>
                    </a:moveTo>
                    <a:cubicBezTo>
                      <a:pt x="25" y="46"/>
                      <a:pt x="25" y="46"/>
                      <a:pt x="25" y="46"/>
                    </a:cubicBezTo>
                    <a:cubicBezTo>
                      <a:pt x="34" y="45"/>
                      <a:pt x="38" y="37"/>
                      <a:pt x="37" y="25"/>
                    </a:cubicBezTo>
                    <a:cubicBezTo>
                      <a:pt x="35" y="12"/>
                      <a:pt x="29" y="6"/>
                      <a:pt x="20" y="8"/>
                    </a:cubicBezTo>
                    <a:cubicBezTo>
                      <a:pt x="7" y="9"/>
                      <a:pt x="7" y="9"/>
                      <a:pt x="7" y="9"/>
                    </a:cubicBezTo>
                    <a:lnTo>
                      <a:pt x="12" y="47"/>
                    </a:lnTo>
                    <a:close/>
                  </a:path>
                </a:pathLst>
              </a:custGeom>
              <a:solidFill>
                <a:srgbClr val="246BAA"/>
              </a:solidFill>
              <a:ln w="9525">
                <a:noFill/>
                <a:round/>
                <a:headEnd/>
                <a:tailEnd/>
              </a:ln>
            </p:spPr>
            <p:txBody>
              <a:bodyPr/>
              <a:lstStyle/>
              <a:p>
                <a:endParaRPr lang="en-US"/>
              </a:p>
            </p:txBody>
          </p:sp>
          <p:sp>
            <p:nvSpPr>
              <p:cNvPr id="315434" name="Freeform 42"/>
              <p:cNvSpPr>
                <a:spLocks/>
              </p:cNvSpPr>
              <p:nvPr/>
            </p:nvSpPr>
            <p:spPr bwMode="auto">
              <a:xfrm>
                <a:off x="2901" y="1222"/>
                <a:ext cx="94" cy="127"/>
              </a:xfrm>
              <a:custGeom>
                <a:avLst/>
                <a:gdLst/>
                <a:ahLst/>
                <a:cxnLst>
                  <a:cxn ang="0">
                    <a:pos x="34" y="17"/>
                  </a:cxn>
                  <a:cxn ang="0">
                    <a:pos x="22" y="6"/>
                  </a:cxn>
                  <a:cxn ang="0">
                    <a:pos x="10" y="14"/>
                  </a:cxn>
                  <a:cxn ang="0">
                    <a:pos x="15" y="21"/>
                  </a:cxn>
                  <a:cxn ang="0">
                    <a:pos x="29" y="25"/>
                  </a:cxn>
                  <a:cxn ang="0">
                    <a:pos x="40" y="39"/>
                  </a:cxn>
                  <a:cxn ang="0">
                    <a:pos x="19" y="53"/>
                  </a:cxn>
                  <a:cxn ang="0">
                    <a:pos x="4" y="47"/>
                  </a:cxn>
                  <a:cxn ang="0">
                    <a:pos x="0" y="34"/>
                  </a:cxn>
                  <a:cxn ang="0">
                    <a:pos x="7" y="35"/>
                  </a:cxn>
                  <a:cxn ang="0">
                    <a:pos x="20" y="47"/>
                  </a:cxn>
                  <a:cxn ang="0">
                    <a:pos x="33" y="40"/>
                  </a:cxn>
                  <a:cxn ang="0">
                    <a:pos x="23" y="30"/>
                  </a:cxn>
                  <a:cxn ang="0">
                    <a:pos x="13" y="27"/>
                  </a:cxn>
                  <a:cxn ang="0">
                    <a:pos x="3" y="15"/>
                  </a:cxn>
                  <a:cxn ang="0">
                    <a:pos x="22" y="1"/>
                  </a:cxn>
                  <a:cxn ang="0">
                    <a:pos x="40" y="18"/>
                  </a:cxn>
                  <a:cxn ang="0">
                    <a:pos x="34" y="17"/>
                  </a:cxn>
                </a:cxnLst>
                <a:rect l="0" t="0" r="r" b="b"/>
                <a:pathLst>
                  <a:path w="40" h="54">
                    <a:moveTo>
                      <a:pt x="34" y="17"/>
                    </a:moveTo>
                    <a:cubicBezTo>
                      <a:pt x="34" y="10"/>
                      <a:pt x="28" y="7"/>
                      <a:pt x="22" y="6"/>
                    </a:cubicBezTo>
                    <a:cubicBezTo>
                      <a:pt x="18" y="6"/>
                      <a:pt x="10" y="7"/>
                      <a:pt x="10" y="14"/>
                    </a:cubicBezTo>
                    <a:cubicBezTo>
                      <a:pt x="10" y="19"/>
                      <a:pt x="13" y="20"/>
                      <a:pt x="15" y="21"/>
                    </a:cubicBezTo>
                    <a:cubicBezTo>
                      <a:pt x="29" y="25"/>
                      <a:pt x="29" y="25"/>
                      <a:pt x="29" y="25"/>
                    </a:cubicBezTo>
                    <a:cubicBezTo>
                      <a:pt x="36" y="27"/>
                      <a:pt x="40" y="32"/>
                      <a:pt x="40" y="39"/>
                    </a:cubicBezTo>
                    <a:cubicBezTo>
                      <a:pt x="39" y="51"/>
                      <a:pt x="28" y="54"/>
                      <a:pt x="19" y="53"/>
                    </a:cubicBezTo>
                    <a:cubicBezTo>
                      <a:pt x="10" y="52"/>
                      <a:pt x="7" y="49"/>
                      <a:pt x="4" y="47"/>
                    </a:cubicBezTo>
                    <a:cubicBezTo>
                      <a:pt x="1" y="43"/>
                      <a:pt x="0" y="39"/>
                      <a:pt x="0" y="34"/>
                    </a:cubicBezTo>
                    <a:cubicBezTo>
                      <a:pt x="7" y="35"/>
                      <a:pt x="7" y="35"/>
                      <a:pt x="7" y="35"/>
                    </a:cubicBezTo>
                    <a:cubicBezTo>
                      <a:pt x="6" y="44"/>
                      <a:pt x="13" y="47"/>
                      <a:pt x="20" y="47"/>
                    </a:cubicBezTo>
                    <a:cubicBezTo>
                      <a:pt x="24" y="48"/>
                      <a:pt x="33" y="47"/>
                      <a:pt x="33" y="40"/>
                    </a:cubicBezTo>
                    <a:cubicBezTo>
                      <a:pt x="34" y="35"/>
                      <a:pt x="31" y="33"/>
                      <a:pt x="23" y="30"/>
                    </a:cubicBezTo>
                    <a:cubicBezTo>
                      <a:pt x="13" y="27"/>
                      <a:pt x="13" y="27"/>
                      <a:pt x="13" y="27"/>
                    </a:cubicBezTo>
                    <a:cubicBezTo>
                      <a:pt x="10" y="26"/>
                      <a:pt x="3" y="23"/>
                      <a:pt x="3" y="15"/>
                    </a:cubicBezTo>
                    <a:cubicBezTo>
                      <a:pt x="4" y="7"/>
                      <a:pt x="9" y="0"/>
                      <a:pt x="22" y="1"/>
                    </a:cubicBezTo>
                    <a:cubicBezTo>
                      <a:pt x="39" y="2"/>
                      <a:pt x="40" y="12"/>
                      <a:pt x="40" y="18"/>
                    </a:cubicBezTo>
                    <a:lnTo>
                      <a:pt x="34" y="17"/>
                    </a:lnTo>
                    <a:close/>
                  </a:path>
                </a:pathLst>
              </a:custGeom>
              <a:solidFill>
                <a:srgbClr val="246BAA"/>
              </a:solidFill>
              <a:ln w="9525">
                <a:noFill/>
                <a:round/>
                <a:headEnd/>
                <a:tailEnd/>
              </a:ln>
            </p:spPr>
            <p:txBody>
              <a:bodyPr/>
              <a:lstStyle/>
              <a:p>
                <a:endParaRPr lang="en-US"/>
              </a:p>
            </p:txBody>
          </p:sp>
          <p:sp>
            <p:nvSpPr>
              <p:cNvPr id="315435" name="Freeform 43"/>
              <p:cNvSpPr>
                <a:spLocks/>
              </p:cNvSpPr>
              <p:nvPr/>
            </p:nvSpPr>
            <p:spPr bwMode="auto">
              <a:xfrm>
                <a:off x="3024" y="1236"/>
                <a:ext cx="96" cy="125"/>
              </a:xfrm>
              <a:custGeom>
                <a:avLst/>
                <a:gdLst/>
                <a:ahLst/>
                <a:cxnLst>
                  <a:cxn ang="0">
                    <a:pos x="2" y="0"/>
                  </a:cxn>
                  <a:cxn ang="0">
                    <a:pos x="96" y="19"/>
                  </a:cxn>
                  <a:cxn ang="0">
                    <a:pos x="94" y="33"/>
                  </a:cxn>
                  <a:cxn ang="0">
                    <a:pos x="54" y="24"/>
                  </a:cxn>
                  <a:cxn ang="0">
                    <a:pos x="33" y="125"/>
                  </a:cxn>
                  <a:cxn ang="0">
                    <a:pos x="19" y="123"/>
                  </a:cxn>
                  <a:cxn ang="0">
                    <a:pos x="40" y="21"/>
                  </a:cxn>
                  <a:cxn ang="0">
                    <a:pos x="0" y="14"/>
                  </a:cxn>
                  <a:cxn ang="0">
                    <a:pos x="2" y="0"/>
                  </a:cxn>
                </a:cxnLst>
                <a:rect l="0" t="0" r="r" b="b"/>
                <a:pathLst>
                  <a:path w="96" h="125">
                    <a:moveTo>
                      <a:pt x="2" y="0"/>
                    </a:moveTo>
                    <a:lnTo>
                      <a:pt x="96" y="19"/>
                    </a:lnTo>
                    <a:lnTo>
                      <a:pt x="94" y="33"/>
                    </a:lnTo>
                    <a:lnTo>
                      <a:pt x="54" y="24"/>
                    </a:lnTo>
                    <a:lnTo>
                      <a:pt x="33" y="125"/>
                    </a:lnTo>
                    <a:lnTo>
                      <a:pt x="19" y="123"/>
                    </a:lnTo>
                    <a:lnTo>
                      <a:pt x="40" y="21"/>
                    </a:lnTo>
                    <a:lnTo>
                      <a:pt x="0" y="14"/>
                    </a:lnTo>
                    <a:lnTo>
                      <a:pt x="2" y="0"/>
                    </a:lnTo>
                    <a:close/>
                  </a:path>
                </a:pathLst>
              </a:custGeom>
              <a:solidFill>
                <a:srgbClr val="246BAA"/>
              </a:solidFill>
              <a:ln w="9525">
                <a:noFill/>
                <a:round/>
                <a:headEnd/>
                <a:tailEnd/>
              </a:ln>
            </p:spPr>
            <p:txBody>
              <a:bodyPr/>
              <a:lstStyle/>
              <a:p>
                <a:endParaRPr lang="en-US"/>
              </a:p>
            </p:txBody>
          </p:sp>
          <p:sp>
            <p:nvSpPr>
              <p:cNvPr id="315436" name="Freeform 44"/>
              <p:cNvSpPr>
                <a:spLocks noEditPoints="1"/>
              </p:cNvSpPr>
              <p:nvPr/>
            </p:nvSpPr>
            <p:spPr bwMode="auto">
              <a:xfrm>
                <a:off x="3083" y="1269"/>
                <a:ext cx="99" cy="130"/>
              </a:xfrm>
              <a:custGeom>
                <a:avLst/>
                <a:gdLst/>
                <a:ahLst/>
                <a:cxnLst>
                  <a:cxn ang="0">
                    <a:pos x="37" y="73"/>
                  </a:cxn>
                  <a:cxn ang="0">
                    <a:pos x="14" y="102"/>
                  </a:cxn>
                  <a:cxn ang="0">
                    <a:pos x="0" y="97"/>
                  </a:cxn>
                  <a:cxn ang="0">
                    <a:pos x="80" y="0"/>
                  </a:cxn>
                  <a:cxn ang="0">
                    <a:pos x="97" y="5"/>
                  </a:cxn>
                  <a:cxn ang="0">
                    <a:pos x="99" y="130"/>
                  </a:cxn>
                  <a:cxn ang="0">
                    <a:pos x="82" y="125"/>
                  </a:cxn>
                  <a:cxn ang="0">
                    <a:pos x="82" y="90"/>
                  </a:cxn>
                  <a:cxn ang="0">
                    <a:pos x="37" y="73"/>
                  </a:cxn>
                  <a:cxn ang="0">
                    <a:pos x="82" y="73"/>
                  </a:cxn>
                  <a:cxn ang="0">
                    <a:pos x="82" y="19"/>
                  </a:cxn>
                  <a:cxn ang="0">
                    <a:pos x="82" y="19"/>
                  </a:cxn>
                  <a:cxn ang="0">
                    <a:pos x="47" y="61"/>
                  </a:cxn>
                  <a:cxn ang="0">
                    <a:pos x="82" y="73"/>
                  </a:cxn>
                </a:cxnLst>
                <a:rect l="0" t="0" r="r" b="b"/>
                <a:pathLst>
                  <a:path w="99" h="130">
                    <a:moveTo>
                      <a:pt x="37" y="73"/>
                    </a:moveTo>
                    <a:lnTo>
                      <a:pt x="14" y="102"/>
                    </a:lnTo>
                    <a:lnTo>
                      <a:pt x="0" y="97"/>
                    </a:lnTo>
                    <a:lnTo>
                      <a:pt x="80" y="0"/>
                    </a:lnTo>
                    <a:lnTo>
                      <a:pt x="97" y="5"/>
                    </a:lnTo>
                    <a:lnTo>
                      <a:pt x="99" y="130"/>
                    </a:lnTo>
                    <a:lnTo>
                      <a:pt x="82" y="125"/>
                    </a:lnTo>
                    <a:lnTo>
                      <a:pt x="82" y="90"/>
                    </a:lnTo>
                    <a:lnTo>
                      <a:pt x="37" y="73"/>
                    </a:lnTo>
                    <a:close/>
                    <a:moveTo>
                      <a:pt x="82" y="73"/>
                    </a:moveTo>
                    <a:lnTo>
                      <a:pt x="82" y="19"/>
                    </a:lnTo>
                    <a:lnTo>
                      <a:pt x="47" y="61"/>
                    </a:lnTo>
                    <a:lnTo>
                      <a:pt x="82" y="73"/>
                    </a:lnTo>
                    <a:close/>
                  </a:path>
                </a:pathLst>
              </a:custGeom>
              <a:solidFill>
                <a:srgbClr val="246BAA"/>
              </a:solidFill>
              <a:ln w="9525">
                <a:noFill/>
                <a:round/>
                <a:headEnd/>
                <a:tailEnd/>
              </a:ln>
            </p:spPr>
            <p:txBody>
              <a:bodyPr/>
              <a:lstStyle/>
              <a:p>
                <a:endParaRPr lang="en-US"/>
              </a:p>
            </p:txBody>
          </p:sp>
          <p:sp>
            <p:nvSpPr>
              <p:cNvPr id="315437" name="Freeform 45"/>
              <p:cNvSpPr>
                <a:spLocks/>
              </p:cNvSpPr>
              <p:nvPr/>
            </p:nvSpPr>
            <p:spPr bwMode="auto">
              <a:xfrm>
                <a:off x="3203" y="1286"/>
                <a:ext cx="99" cy="132"/>
              </a:xfrm>
              <a:custGeom>
                <a:avLst/>
                <a:gdLst/>
                <a:ahLst/>
                <a:cxnLst>
                  <a:cxn ang="0">
                    <a:pos x="12" y="0"/>
                  </a:cxn>
                  <a:cxn ang="0">
                    <a:pos x="99" y="40"/>
                  </a:cxn>
                  <a:cxn ang="0">
                    <a:pos x="95" y="51"/>
                  </a:cxn>
                  <a:cxn ang="0">
                    <a:pos x="57" y="37"/>
                  </a:cxn>
                  <a:cxn ang="0">
                    <a:pos x="14" y="132"/>
                  </a:cxn>
                  <a:cxn ang="0">
                    <a:pos x="0" y="125"/>
                  </a:cxn>
                  <a:cxn ang="0">
                    <a:pos x="43" y="30"/>
                  </a:cxn>
                  <a:cxn ang="0">
                    <a:pos x="7" y="14"/>
                  </a:cxn>
                  <a:cxn ang="0">
                    <a:pos x="12" y="0"/>
                  </a:cxn>
                </a:cxnLst>
                <a:rect l="0" t="0" r="r" b="b"/>
                <a:pathLst>
                  <a:path w="99" h="132">
                    <a:moveTo>
                      <a:pt x="12" y="0"/>
                    </a:moveTo>
                    <a:lnTo>
                      <a:pt x="99" y="40"/>
                    </a:lnTo>
                    <a:lnTo>
                      <a:pt x="95" y="51"/>
                    </a:lnTo>
                    <a:lnTo>
                      <a:pt x="57" y="37"/>
                    </a:lnTo>
                    <a:lnTo>
                      <a:pt x="14" y="132"/>
                    </a:lnTo>
                    <a:lnTo>
                      <a:pt x="0" y="125"/>
                    </a:lnTo>
                    <a:lnTo>
                      <a:pt x="43" y="30"/>
                    </a:lnTo>
                    <a:lnTo>
                      <a:pt x="7" y="14"/>
                    </a:lnTo>
                    <a:lnTo>
                      <a:pt x="12" y="0"/>
                    </a:lnTo>
                    <a:close/>
                  </a:path>
                </a:pathLst>
              </a:custGeom>
              <a:solidFill>
                <a:srgbClr val="246BAA"/>
              </a:solidFill>
              <a:ln w="9525">
                <a:noFill/>
                <a:round/>
                <a:headEnd/>
                <a:tailEnd/>
              </a:ln>
            </p:spPr>
            <p:txBody>
              <a:bodyPr/>
              <a:lstStyle/>
              <a:p>
                <a:endParaRPr lang="en-US"/>
              </a:p>
            </p:txBody>
          </p:sp>
          <p:sp>
            <p:nvSpPr>
              <p:cNvPr id="315438" name="Freeform 46"/>
              <p:cNvSpPr>
                <a:spLocks/>
              </p:cNvSpPr>
              <p:nvPr/>
            </p:nvSpPr>
            <p:spPr bwMode="auto">
              <a:xfrm>
                <a:off x="3260" y="1335"/>
                <a:ext cx="132" cy="147"/>
              </a:xfrm>
              <a:custGeom>
                <a:avLst/>
                <a:gdLst/>
                <a:ahLst/>
                <a:cxnLst>
                  <a:cxn ang="0">
                    <a:pos x="73" y="147"/>
                  </a:cxn>
                  <a:cxn ang="0">
                    <a:pos x="0" y="102"/>
                  </a:cxn>
                  <a:cxn ang="0">
                    <a:pos x="59" y="0"/>
                  </a:cxn>
                  <a:cxn ang="0">
                    <a:pos x="132" y="45"/>
                  </a:cxn>
                  <a:cxn ang="0">
                    <a:pos x="125" y="57"/>
                  </a:cxn>
                  <a:cxn ang="0">
                    <a:pos x="66" y="21"/>
                  </a:cxn>
                  <a:cxn ang="0">
                    <a:pos x="47" y="52"/>
                  </a:cxn>
                  <a:cxn ang="0">
                    <a:pos x="104" y="85"/>
                  </a:cxn>
                  <a:cxn ang="0">
                    <a:pos x="94" y="97"/>
                  </a:cxn>
                  <a:cxn ang="0">
                    <a:pos x="40" y="64"/>
                  </a:cxn>
                  <a:cxn ang="0">
                    <a:pos x="19" y="97"/>
                  </a:cxn>
                  <a:cxn ang="0">
                    <a:pos x="80" y="135"/>
                  </a:cxn>
                  <a:cxn ang="0">
                    <a:pos x="73" y="147"/>
                  </a:cxn>
                </a:cxnLst>
                <a:rect l="0" t="0" r="r" b="b"/>
                <a:pathLst>
                  <a:path w="132" h="147">
                    <a:moveTo>
                      <a:pt x="73" y="147"/>
                    </a:moveTo>
                    <a:lnTo>
                      <a:pt x="0" y="102"/>
                    </a:lnTo>
                    <a:lnTo>
                      <a:pt x="59" y="0"/>
                    </a:lnTo>
                    <a:lnTo>
                      <a:pt x="132" y="45"/>
                    </a:lnTo>
                    <a:lnTo>
                      <a:pt x="125" y="57"/>
                    </a:lnTo>
                    <a:lnTo>
                      <a:pt x="66" y="21"/>
                    </a:lnTo>
                    <a:lnTo>
                      <a:pt x="47" y="52"/>
                    </a:lnTo>
                    <a:lnTo>
                      <a:pt x="104" y="85"/>
                    </a:lnTo>
                    <a:lnTo>
                      <a:pt x="94" y="97"/>
                    </a:lnTo>
                    <a:lnTo>
                      <a:pt x="40" y="64"/>
                    </a:lnTo>
                    <a:lnTo>
                      <a:pt x="19" y="97"/>
                    </a:lnTo>
                    <a:lnTo>
                      <a:pt x="80" y="135"/>
                    </a:lnTo>
                    <a:lnTo>
                      <a:pt x="73" y="147"/>
                    </a:lnTo>
                    <a:close/>
                  </a:path>
                </a:pathLst>
              </a:custGeom>
              <a:solidFill>
                <a:srgbClr val="246BAA"/>
              </a:solidFill>
              <a:ln w="9525">
                <a:noFill/>
                <a:round/>
                <a:headEnd/>
                <a:tailEnd/>
              </a:ln>
            </p:spPr>
            <p:txBody>
              <a:bodyPr/>
              <a:lstStyle/>
              <a:p>
                <a:endParaRPr lang="en-US"/>
              </a:p>
            </p:txBody>
          </p:sp>
          <p:sp>
            <p:nvSpPr>
              <p:cNvPr id="315439" name="Freeform 47"/>
              <p:cNvSpPr>
                <a:spLocks/>
              </p:cNvSpPr>
              <p:nvPr/>
            </p:nvSpPr>
            <p:spPr bwMode="auto">
              <a:xfrm>
                <a:off x="3359" y="1406"/>
                <a:ext cx="132" cy="139"/>
              </a:xfrm>
              <a:custGeom>
                <a:avLst/>
                <a:gdLst/>
                <a:ahLst/>
                <a:cxnLst>
                  <a:cxn ang="0">
                    <a:pos x="42" y="29"/>
                  </a:cxn>
                  <a:cxn ang="0">
                    <a:pos x="39" y="13"/>
                  </a:cxn>
                  <a:cxn ang="0">
                    <a:pos x="25" y="13"/>
                  </a:cxn>
                  <a:cxn ang="0">
                    <a:pos x="25" y="21"/>
                  </a:cxn>
                  <a:cxn ang="0">
                    <a:pos x="34" y="33"/>
                  </a:cxn>
                  <a:cxn ang="0">
                    <a:pos x="35" y="50"/>
                  </a:cxn>
                  <a:cxn ang="0">
                    <a:pos x="10" y="50"/>
                  </a:cxn>
                  <a:cxn ang="0">
                    <a:pos x="1" y="36"/>
                  </a:cxn>
                  <a:cxn ang="0">
                    <a:pos x="5" y="23"/>
                  </a:cxn>
                  <a:cxn ang="0">
                    <a:pos x="10" y="27"/>
                  </a:cxn>
                  <a:cxn ang="0">
                    <a:pos x="14" y="45"/>
                  </a:cxn>
                  <a:cxn ang="0">
                    <a:pos x="29" y="47"/>
                  </a:cxn>
                  <a:cxn ang="0">
                    <a:pos x="26" y="33"/>
                  </a:cxn>
                  <a:cxn ang="0">
                    <a:pos x="20" y="25"/>
                  </a:cxn>
                  <a:cxn ang="0">
                    <a:pos x="19" y="9"/>
                  </a:cxn>
                  <a:cxn ang="0">
                    <a:pos x="42" y="8"/>
                  </a:cxn>
                  <a:cxn ang="0">
                    <a:pos x="47" y="33"/>
                  </a:cxn>
                  <a:cxn ang="0">
                    <a:pos x="42" y="29"/>
                  </a:cxn>
                </a:cxnLst>
                <a:rect l="0" t="0" r="r" b="b"/>
                <a:pathLst>
                  <a:path w="56" h="59">
                    <a:moveTo>
                      <a:pt x="42" y="29"/>
                    </a:moveTo>
                    <a:cubicBezTo>
                      <a:pt x="47" y="22"/>
                      <a:pt x="43" y="16"/>
                      <a:pt x="39" y="13"/>
                    </a:cubicBezTo>
                    <a:cubicBezTo>
                      <a:pt x="36" y="10"/>
                      <a:pt x="29" y="7"/>
                      <a:pt x="25" y="13"/>
                    </a:cubicBezTo>
                    <a:cubicBezTo>
                      <a:pt x="22" y="16"/>
                      <a:pt x="23" y="19"/>
                      <a:pt x="25" y="21"/>
                    </a:cubicBezTo>
                    <a:cubicBezTo>
                      <a:pt x="34" y="33"/>
                      <a:pt x="34" y="33"/>
                      <a:pt x="34" y="33"/>
                    </a:cubicBezTo>
                    <a:cubicBezTo>
                      <a:pt x="38" y="38"/>
                      <a:pt x="40" y="44"/>
                      <a:pt x="35" y="50"/>
                    </a:cubicBezTo>
                    <a:cubicBezTo>
                      <a:pt x="27" y="59"/>
                      <a:pt x="17" y="55"/>
                      <a:pt x="10" y="50"/>
                    </a:cubicBezTo>
                    <a:cubicBezTo>
                      <a:pt x="3" y="44"/>
                      <a:pt x="2" y="39"/>
                      <a:pt x="1" y="36"/>
                    </a:cubicBezTo>
                    <a:cubicBezTo>
                      <a:pt x="0" y="31"/>
                      <a:pt x="2" y="27"/>
                      <a:pt x="5" y="23"/>
                    </a:cubicBezTo>
                    <a:cubicBezTo>
                      <a:pt x="10" y="27"/>
                      <a:pt x="10" y="27"/>
                      <a:pt x="10" y="27"/>
                    </a:cubicBezTo>
                    <a:cubicBezTo>
                      <a:pt x="5" y="34"/>
                      <a:pt x="9" y="41"/>
                      <a:pt x="14" y="45"/>
                    </a:cubicBezTo>
                    <a:cubicBezTo>
                      <a:pt x="17" y="48"/>
                      <a:pt x="25" y="52"/>
                      <a:pt x="29" y="47"/>
                    </a:cubicBezTo>
                    <a:cubicBezTo>
                      <a:pt x="32" y="43"/>
                      <a:pt x="32" y="40"/>
                      <a:pt x="26" y="33"/>
                    </a:cubicBezTo>
                    <a:cubicBezTo>
                      <a:pt x="20" y="25"/>
                      <a:pt x="20" y="25"/>
                      <a:pt x="20" y="25"/>
                    </a:cubicBezTo>
                    <a:cubicBezTo>
                      <a:pt x="18" y="22"/>
                      <a:pt x="14" y="16"/>
                      <a:pt x="19" y="9"/>
                    </a:cubicBezTo>
                    <a:cubicBezTo>
                      <a:pt x="24" y="3"/>
                      <a:pt x="33" y="0"/>
                      <a:pt x="42" y="8"/>
                    </a:cubicBezTo>
                    <a:cubicBezTo>
                      <a:pt x="56" y="19"/>
                      <a:pt x="50" y="28"/>
                      <a:pt x="47" y="33"/>
                    </a:cubicBezTo>
                    <a:lnTo>
                      <a:pt x="42" y="29"/>
                    </a:lnTo>
                    <a:close/>
                  </a:path>
                </a:pathLst>
              </a:custGeom>
              <a:solidFill>
                <a:srgbClr val="246BAA"/>
              </a:solidFill>
              <a:ln w="9525">
                <a:noFill/>
                <a:round/>
                <a:headEnd/>
                <a:tailEnd/>
              </a:ln>
            </p:spPr>
            <p:txBody>
              <a:bodyPr/>
              <a:lstStyle/>
              <a:p>
                <a:endParaRPr lang="en-US"/>
              </a:p>
            </p:txBody>
          </p:sp>
          <p:sp>
            <p:nvSpPr>
              <p:cNvPr id="315440" name="Freeform 48"/>
              <p:cNvSpPr>
                <a:spLocks/>
              </p:cNvSpPr>
              <p:nvPr/>
            </p:nvSpPr>
            <p:spPr bwMode="auto">
              <a:xfrm>
                <a:off x="3522" y="1578"/>
                <a:ext cx="59" cy="57"/>
              </a:xfrm>
              <a:custGeom>
                <a:avLst/>
                <a:gdLst/>
                <a:ahLst/>
                <a:cxnLst>
                  <a:cxn ang="0">
                    <a:pos x="4" y="19"/>
                  </a:cxn>
                  <a:cxn ang="0">
                    <a:pos x="6" y="3"/>
                  </a:cxn>
                  <a:cxn ang="0">
                    <a:pos x="21" y="5"/>
                  </a:cxn>
                  <a:cxn ang="0">
                    <a:pos x="20" y="20"/>
                  </a:cxn>
                  <a:cxn ang="0">
                    <a:pos x="4" y="19"/>
                  </a:cxn>
                </a:cxnLst>
                <a:rect l="0" t="0" r="r" b="b"/>
                <a:pathLst>
                  <a:path w="25" h="24">
                    <a:moveTo>
                      <a:pt x="4" y="19"/>
                    </a:moveTo>
                    <a:cubicBezTo>
                      <a:pt x="0" y="14"/>
                      <a:pt x="1" y="7"/>
                      <a:pt x="6" y="3"/>
                    </a:cubicBezTo>
                    <a:cubicBezTo>
                      <a:pt x="11" y="0"/>
                      <a:pt x="17" y="0"/>
                      <a:pt x="21" y="5"/>
                    </a:cubicBezTo>
                    <a:cubicBezTo>
                      <a:pt x="25" y="10"/>
                      <a:pt x="24" y="17"/>
                      <a:pt x="20" y="20"/>
                    </a:cubicBezTo>
                    <a:cubicBezTo>
                      <a:pt x="15" y="24"/>
                      <a:pt x="8" y="23"/>
                      <a:pt x="4" y="19"/>
                    </a:cubicBezTo>
                    <a:close/>
                  </a:path>
                </a:pathLst>
              </a:custGeom>
              <a:solidFill>
                <a:srgbClr val="246BAA"/>
              </a:solidFill>
              <a:ln w="9525">
                <a:noFill/>
                <a:round/>
                <a:headEnd/>
                <a:tailEnd/>
              </a:ln>
            </p:spPr>
            <p:txBody>
              <a:bodyPr/>
              <a:lstStyle/>
              <a:p>
                <a:endParaRPr lang="en-US"/>
              </a:p>
            </p:txBody>
          </p:sp>
          <p:sp>
            <p:nvSpPr>
              <p:cNvPr id="315441" name="Freeform 49"/>
              <p:cNvSpPr>
                <a:spLocks/>
              </p:cNvSpPr>
              <p:nvPr/>
            </p:nvSpPr>
            <p:spPr bwMode="auto">
              <a:xfrm>
                <a:off x="1989" y="1753"/>
                <a:ext cx="142" cy="123"/>
              </a:xfrm>
              <a:custGeom>
                <a:avLst/>
                <a:gdLst/>
                <a:ahLst/>
                <a:cxnLst>
                  <a:cxn ang="0">
                    <a:pos x="0" y="81"/>
                  </a:cxn>
                  <a:cxn ang="0">
                    <a:pos x="33" y="0"/>
                  </a:cxn>
                  <a:cxn ang="0">
                    <a:pos x="142" y="45"/>
                  </a:cxn>
                  <a:cxn ang="0">
                    <a:pos x="111" y="123"/>
                  </a:cxn>
                  <a:cxn ang="0">
                    <a:pos x="97" y="118"/>
                  </a:cxn>
                  <a:cxn ang="0">
                    <a:pos x="123" y="55"/>
                  </a:cxn>
                  <a:cxn ang="0">
                    <a:pos x="90" y="40"/>
                  </a:cxn>
                  <a:cxn ang="0">
                    <a:pos x="66" y="99"/>
                  </a:cxn>
                  <a:cxn ang="0">
                    <a:pos x="52" y="95"/>
                  </a:cxn>
                  <a:cxn ang="0">
                    <a:pos x="78" y="36"/>
                  </a:cxn>
                  <a:cxn ang="0">
                    <a:pos x="40" y="19"/>
                  </a:cxn>
                  <a:cxn ang="0">
                    <a:pos x="14" y="85"/>
                  </a:cxn>
                  <a:cxn ang="0">
                    <a:pos x="0" y="81"/>
                  </a:cxn>
                </a:cxnLst>
                <a:rect l="0" t="0" r="r" b="b"/>
                <a:pathLst>
                  <a:path w="142" h="123">
                    <a:moveTo>
                      <a:pt x="0" y="81"/>
                    </a:moveTo>
                    <a:lnTo>
                      <a:pt x="33" y="0"/>
                    </a:lnTo>
                    <a:lnTo>
                      <a:pt x="142" y="45"/>
                    </a:lnTo>
                    <a:lnTo>
                      <a:pt x="111" y="123"/>
                    </a:lnTo>
                    <a:lnTo>
                      <a:pt x="97" y="118"/>
                    </a:lnTo>
                    <a:lnTo>
                      <a:pt x="123" y="55"/>
                    </a:lnTo>
                    <a:lnTo>
                      <a:pt x="90" y="40"/>
                    </a:lnTo>
                    <a:lnTo>
                      <a:pt x="66" y="99"/>
                    </a:lnTo>
                    <a:lnTo>
                      <a:pt x="52" y="95"/>
                    </a:lnTo>
                    <a:lnTo>
                      <a:pt x="78" y="36"/>
                    </a:lnTo>
                    <a:lnTo>
                      <a:pt x="40" y="19"/>
                    </a:lnTo>
                    <a:lnTo>
                      <a:pt x="14" y="85"/>
                    </a:lnTo>
                    <a:lnTo>
                      <a:pt x="0" y="81"/>
                    </a:lnTo>
                    <a:close/>
                  </a:path>
                </a:pathLst>
              </a:custGeom>
              <a:solidFill>
                <a:srgbClr val="246BAA"/>
              </a:solidFill>
              <a:ln w="9525">
                <a:noFill/>
                <a:round/>
                <a:headEnd/>
                <a:tailEnd/>
              </a:ln>
            </p:spPr>
            <p:txBody>
              <a:bodyPr/>
              <a:lstStyle/>
              <a:p>
                <a:endParaRPr lang="en-US"/>
              </a:p>
            </p:txBody>
          </p:sp>
          <p:sp>
            <p:nvSpPr>
              <p:cNvPr id="315442" name="Freeform 50"/>
              <p:cNvSpPr>
                <a:spLocks/>
              </p:cNvSpPr>
              <p:nvPr/>
            </p:nvSpPr>
            <p:spPr bwMode="auto">
              <a:xfrm>
                <a:off x="1954" y="1874"/>
                <a:ext cx="137" cy="120"/>
              </a:xfrm>
              <a:custGeom>
                <a:avLst/>
                <a:gdLst/>
                <a:ahLst/>
                <a:cxnLst>
                  <a:cxn ang="0">
                    <a:pos x="118" y="104"/>
                  </a:cxn>
                  <a:cxn ang="0">
                    <a:pos x="113" y="120"/>
                  </a:cxn>
                  <a:cxn ang="0">
                    <a:pos x="0" y="90"/>
                  </a:cxn>
                  <a:cxn ang="0">
                    <a:pos x="4" y="73"/>
                  </a:cxn>
                  <a:cxn ang="0">
                    <a:pos x="111" y="38"/>
                  </a:cxn>
                  <a:cxn ang="0">
                    <a:pos x="111" y="38"/>
                  </a:cxn>
                  <a:cxn ang="0">
                    <a:pos x="19" y="14"/>
                  </a:cxn>
                  <a:cxn ang="0">
                    <a:pos x="21" y="0"/>
                  </a:cxn>
                  <a:cxn ang="0">
                    <a:pos x="137" y="28"/>
                  </a:cxn>
                  <a:cxn ang="0">
                    <a:pos x="132" y="47"/>
                  </a:cxn>
                  <a:cxn ang="0">
                    <a:pos x="26" y="80"/>
                  </a:cxn>
                  <a:cxn ang="0">
                    <a:pos x="26" y="80"/>
                  </a:cxn>
                  <a:cxn ang="0">
                    <a:pos x="118" y="104"/>
                  </a:cxn>
                </a:cxnLst>
                <a:rect l="0" t="0" r="r" b="b"/>
                <a:pathLst>
                  <a:path w="137" h="120">
                    <a:moveTo>
                      <a:pt x="118" y="104"/>
                    </a:moveTo>
                    <a:lnTo>
                      <a:pt x="113" y="120"/>
                    </a:lnTo>
                    <a:lnTo>
                      <a:pt x="0" y="90"/>
                    </a:lnTo>
                    <a:lnTo>
                      <a:pt x="4" y="73"/>
                    </a:lnTo>
                    <a:lnTo>
                      <a:pt x="111" y="38"/>
                    </a:lnTo>
                    <a:lnTo>
                      <a:pt x="19" y="14"/>
                    </a:lnTo>
                    <a:lnTo>
                      <a:pt x="21" y="0"/>
                    </a:lnTo>
                    <a:lnTo>
                      <a:pt x="137" y="28"/>
                    </a:lnTo>
                    <a:lnTo>
                      <a:pt x="132" y="47"/>
                    </a:lnTo>
                    <a:lnTo>
                      <a:pt x="26" y="80"/>
                    </a:lnTo>
                    <a:lnTo>
                      <a:pt x="118" y="104"/>
                    </a:lnTo>
                    <a:close/>
                  </a:path>
                </a:pathLst>
              </a:custGeom>
              <a:solidFill>
                <a:srgbClr val="246BAA"/>
              </a:solidFill>
              <a:ln w="9525">
                <a:noFill/>
                <a:round/>
                <a:headEnd/>
                <a:tailEnd/>
              </a:ln>
            </p:spPr>
            <p:txBody>
              <a:bodyPr/>
              <a:lstStyle/>
              <a:p>
                <a:endParaRPr lang="en-US"/>
              </a:p>
            </p:txBody>
          </p:sp>
          <p:sp>
            <p:nvSpPr>
              <p:cNvPr id="315443" name="Freeform 51"/>
              <p:cNvSpPr>
                <a:spLocks/>
              </p:cNvSpPr>
              <p:nvPr/>
            </p:nvSpPr>
            <p:spPr bwMode="auto">
              <a:xfrm>
                <a:off x="1939" y="2013"/>
                <a:ext cx="123" cy="104"/>
              </a:xfrm>
              <a:custGeom>
                <a:avLst/>
                <a:gdLst/>
                <a:ahLst/>
                <a:cxnLst>
                  <a:cxn ang="0">
                    <a:pos x="114" y="85"/>
                  </a:cxn>
                  <a:cxn ang="0">
                    <a:pos x="114" y="104"/>
                  </a:cxn>
                  <a:cxn ang="0">
                    <a:pos x="0" y="47"/>
                  </a:cxn>
                  <a:cxn ang="0">
                    <a:pos x="3" y="31"/>
                  </a:cxn>
                  <a:cxn ang="0">
                    <a:pos x="123" y="0"/>
                  </a:cxn>
                  <a:cxn ang="0">
                    <a:pos x="121" y="19"/>
                  </a:cxn>
                  <a:cxn ang="0">
                    <a:pos x="19" y="43"/>
                  </a:cxn>
                  <a:cxn ang="0">
                    <a:pos x="19" y="43"/>
                  </a:cxn>
                  <a:cxn ang="0">
                    <a:pos x="114" y="85"/>
                  </a:cxn>
                </a:cxnLst>
                <a:rect l="0" t="0" r="r" b="b"/>
                <a:pathLst>
                  <a:path w="123" h="104">
                    <a:moveTo>
                      <a:pt x="114" y="85"/>
                    </a:moveTo>
                    <a:lnTo>
                      <a:pt x="114" y="104"/>
                    </a:lnTo>
                    <a:lnTo>
                      <a:pt x="0" y="47"/>
                    </a:lnTo>
                    <a:lnTo>
                      <a:pt x="3" y="31"/>
                    </a:lnTo>
                    <a:lnTo>
                      <a:pt x="123" y="0"/>
                    </a:lnTo>
                    <a:lnTo>
                      <a:pt x="121" y="19"/>
                    </a:lnTo>
                    <a:lnTo>
                      <a:pt x="19" y="43"/>
                    </a:lnTo>
                    <a:lnTo>
                      <a:pt x="114" y="85"/>
                    </a:lnTo>
                    <a:close/>
                  </a:path>
                </a:pathLst>
              </a:custGeom>
              <a:solidFill>
                <a:srgbClr val="246BAA"/>
              </a:solidFill>
              <a:ln w="9525">
                <a:noFill/>
                <a:round/>
                <a:headEnd/>
                <a:tailEnd/>
              </a:ln>
            </p:spPr>
            <p:txBody>
              <a:bodyPr/>
              <a:lstStyle/>
              <a:p>
                <a:endParaRPr lang="en-US"/>
              </a:p>
            </p:txBody>
          </p:sp>
          <p:sp>
            <p:nvSpPr>
              <p:cNvPr id="315444" name="Freeform 52"/>
              <p:cNvSpPr>
                <a:spLocks/>
              </p:cNvSpPr>
              <p:nvPr/>
            </p:nvSpPr>
            <p:spPr bwMode="auto">
              <a:xfrm>
                <a:off x="1935" y="2136"/>
                <a:ext cx="118" cy="19"/>
              </a:xfrm>
              <a:custGeom>
                <a:avLst/>
                <a:gdLst/>
                <a:ahLst/>
                <a:cxnLst>
                  <a:cxn ang="0">
                    <a:pos x="0" y="16"/>
                  </a:cxn>
                  <a:cxn ang="0">
                    <a:pos x="0" y="0"/>
                  </a:cxn>
                  <a:cxn ang="0">
                    <a:pos x="118" y="5"/>
                  </a:cxn>
                  <a:cxn ang="0">
                    <a:pos x="118" y="19"/>
                  </a:cxn>
                  <a:cxn ang="0">
                    <a:pos x="0" y="16"/>
                  </a:cxn>
                </a:cxnLst>
                <a:rect l="0" t="0" r="r" b="b"/>
                <a:pathLst>
                  <a:path w="118" h="19">
                    <a:moveTo>
                      <a:pt x="0" y="16"/>
                    </a:moveTo>
                    <a:lnTo>
                      <a:pt x="0" y="0"/>
                    </a:lnTo>
                    <a:lnTo>
                      <a:pt x="118" y="5"/>
                    </a:lnTo>
                    <a:lnTo>
                      <a:pt x="118" y="19"/>
                    </a:lnTo>
                    <a:lnTo>
                      <a:pt x="0" y="16"/>
                    </a:lnTo>
                    <a:close/>
                  </a:path>
                </a:pathLst>
              </a:custGeom>
              <a:solidFill>
                <a:srgbClr val="246BAA"/>
              </a:solidFill>
              <a:ln w="9525">
                <a:noFill/>
                <a:round/>
                <a:headEnd/>
                <a:tailEnd/>
              </a:ln>
            </p:spPr>
            <p:txBody>
              <a:bodyPr/>
              <a:lstStyle/>
              <a:p>
                <a:endParaRPr lang="en-US"/>
              </a:p>
            </p:txBody>
          </p:sp>
          <p:sp>
            <p:nvSpPr>
              <p:cNvPr id="315445" name="Freeform 53"/>
              <p:cNvSpPr>
                <a:spLocks noEditPoints="1"/>
              </p:cNvSpPr>
              <p:nvPr/>
            </p:nvSpPr>
            <p:spPr bwMode="auto">
              <a:xfrm>
                <a:off x="1935" y="2190"/>
                <a:ext cx="123" cy="109"/>
              </a:xfrm>
              <a:custGeom>
                <a:avLst/>
                <a:gdLst/>
                <a:ahLst/>
                <a:cxnLst>
                  <a:cxn ang="0">
                    <a:pos x="1" y="11"/>
                  </a:cxn>
                  <a:cxn ang="0">
                    <a:pos x="0" y="4"/>
                  </a:cxn>
                  <a:cxn ang="0">
                    <a:pos x="50" y="0"/>
                  </a:cxn>
                  <a:cxn ang="0">
                    <a:pos x="52" y="23"/>
                  </a:cxn>
                  <a:cxn ang="0">
                    <a:pos x="40" y="41"/>
                  </a:cxn>
                  <a:cxn ang="0">
                    <a:pos x="27" y="35"/>
                  </a:cxn>
                  <a:cxn ang="0">
                    <a:pos x="18" y="42"/>
                  </a:cxn>
                  <a:cxn ang="0">
                    <a:pos x="9" y="43"/>
                  </a:cxn>
                  <a:cxn ang="0">
                    <a:pos x="5" y="46"/>
                  </a:cxn>
                  <a:cxn ang="0">
                    <a:pos x="4" y="46"/>
                  </a:cxn>
                  <a:cxn ang="0">
                    <a:pos x="3" y="38"/>
                  </a:cxn>
                  <a:cxn ang="0">
                    <a:pos x="15" y="35"/>
                  </a:cxn>
                  <a:cxn ang="0">
                    <a:pos x="23" y="26"/>
                  </a:cxn>
                  <a:cxn ang="0">
                    <a:pos x="22" y="9"/>
                  </a:cxn>
                  <a:cxn ang="0">
                    <a:pos x="1" y="11"/>
                  </a:cxn>
                  <a:cxn ang="0">
                    <a:pos x="28" y="9"/>
                  </a:cxn>
                  <a:cxn ang="0">
                    <a:pos x="29" y="24"/>
                  </a:cxn>
                  <a:cxn ang="0">
                    <a:pos x="38" y="34"/>
                  </a:cxn>
                  <a:cxn ang="0">
                    <a:pos x="46" y="24"/>
                  </a:cxn>
                  <a:cxn ang="0">
                    <a:pos x="45" y="7"/>
                  </a:cxn>
                  <a:cxn ang="0">
                    <a:pos x="28" y="9"/>
                  </a:cxn>
                </a:cxnLst>
                <a:rect l="0" t="0" r="r" b="b"/>
                <a:pathLst>
                  <a:path w="52" h="46">
                    <a:moveTo>
                      <a:pt x="1" y="11"/>
                    </a:moveTo>
                    <a:cubicBezTo>
                      <a:pt x="0" y="4"/>
                      <a:pt x="0" y="4"/>
                      <a:pt x="0" y="4"/>
                    </a:cubicBezTo>
                    <a:cubicBezTo>
                      <a:pt x="50" y="0"/>
                      <a:pt x="50" y="0"/>
                      <a:pt x="50" y="0"/>
                    </a:cubicBezTo>
                    <a:cubicBezTo>
                      <a:pt x="52" y="23"/>
                      <a:pt x="52" y="23"/>
                      <a:pt x="52" y="23"/>
                    </a:cubicBezTo>
                    <a:cubicBezTo>
                      <a:pt x="52" y="31"/>
                      <a:pt x="50" y="40"/>
                      <a:pt x="40" y="41"/>
                    </a:cubicBezTo>
                    <a:cubicBezTo>
                      <a:pt x="32" y="41"/>
                      <a:pt x="29" y="38"/>
                      <a:pt x="27" y="35"/>
                    </a:cubicBezTo>
                    <a:cubicBezTo>
                      <a:pt x="26" y="38"/>
                      <a:pt x="25" y="41"/>
                      <a:pt x="18" y="42"/>
                    </a:cubicBezTo>
                    <a:cubicBezTo>
                      <a:pt x="9" y="43"/>
                      <a:pt x="9" y="43"/>
                      <a:pt x="9" y="43"/>
                    </a:cubicBezTo>
                    <a:cubicBezTo>
                      <a:pt x="7" y="43"/>
                      <a:pt x="6" y="43"/>
                      <a:pt x="5" y="46"/>
                    </a:cubicBezTo>
                    <a:cubicBezTo>
                      <a:pt x="4" y="46"/>
                      <a:pt x="4" y="46"/>
                      <a:pt x="4" y="46"/>
                    </a:cubicBezTo>
                    <a:cubicBezTo>
                      <a:pt x="3" y="38"/>
                      <a:pt x="3" y="38"/>
                      <a:pt x="3" y="38"/>
                    </a:cubicBezTo>
                    <a:cubicBezTo>
                      <a:pt x="6" y="36"/>
                      <a:pt x="13" y="35"/>
                      <a:pt x="15" y="35"/>
                    </a:cubicBezTo>
                    <a:cubicBezTo>
                      <a:pt x="19" y="35"/>
                      <a:pt x="24" y="34"/>
                      <a:pt x="23" y="26"/>
                    </a:cubicBezTo>
                    <a:cubicBezTo>
                      <a:pt x="22" y="9"/>
                      <a:pt x="22" y="9"/>
                      <a:pt x="22" y="9"/>
                    </a:cubicBezTo>
                    <a:lnTo>
                      <a:pt x="1" y="11"/>
                    </a:lnTo>
                    <a:close/>
                    <a:moveTo>
                      <a:pt x="28" y="9"/>
                    </a:moveTo>
                    <a:cubicBezTo>
                      <a:pt x="29" y="24"/>
                      <a:pt x="29" y="24"/>
                      <a:pt x="29" y="24"/>
                    </a:cubicBezTo>
                    <a:cubicBezTo>
                      <a:pt x="29" y="29"/>
                      <a:pt x="31" y="34"/>
                      <a:pt x="38" y="34"/>
                    </a:cubicBezTo>
                    <a:cubicBezTo>
                      <a:pt x="46" y="33"/>
                      <a:pt x="46" y="27"/>
                      <a:pt x="46" y="24"/>
                    </a:cubicBezTo>
                    <a:cubicBezTo>
                      <a:pt x="45" y="7"/>
                      <a:pt x="45" y="7"/>
                      <a:pt x="45" y="7"/>
                    </a:cubicBezTo>
                    <a:lnTo>
                      <a:pt x="28" y="9"/>
                    </a:lnTo>
                    <a:close/>
                  </a:path>
                </a:pathLst>
              </a:custGeom>
              <a:solidFill>
                <a:srgbClr val="246BAA"/>
              </a:solidFill>
              <a:ln w="9525">
                <a:noFill/>
                <a:round/>
                <a:headEnd/>
                <a:tailEnd/>
              </a:ln>
            </p:spPr>
            <p:txBody>
              <a:bodyPr/>
              <a:lstStyle/>
              <a:p>
                <a:endParaRPr lang="en-US"/>
              </a:p>
            </p:txBody>
          </p:sp>
          <p:sp>
            <p:nvSpPr>
              <p:cNvPr id="315446" name="Freeform 54"/>
              <p:cNvSpPr>
                <a:spLocks noEditPoints="1"/>
              </p:cNvSpPr>
              <p:nvPr/>
            </p:nvSpPr>
            <p:spPr bwMode="auto">
              <a:xfrm>
                <a:off x="1951" y="2313"/>
                <a:ext cx="144" cy="125"/>
              </a:xfrm>
              <a:custGeom>
                <a:avLst/>
                <a:gdLst/>
                <a:ahLst/>
                <a:cxnLst>
                  <a:cxn ang="0">
                    <a:pos x="5" y="34"/>
                  </a:cxn>
                  <a:cxn ang="0">
                    <a:pos x="24" y="3"/>
                  </a:cxn>
                  <a:cxn ang="0">
                    <a:pos x="56" y="19"/>
                  </a:cxn>
                  <a:cxn ang="0">
                    <a:pos x="37" y="50"/>
                  </a:cxn>
                  <a:cxn ang="0">
                    <a:pos x="5" y="34"/>
                  </a:cxn>
                  <a:cxn ang="0">
                    <a:pos x="50" y="21"/>
                  </a:cxn>
                  <a:cxn ang="0">
                    <a:pos x="26" y="10"/>
                  </a:cxn>
                  <a:cxn ang="0">
                    <a:pos x="11" y="32"/>
                  </a:cxn>
                  <a:cxn ang="0">
                    <a:pos x="35" y="43"/>
                  </a:cxn>
                  <a:cxn ang="0">
                    <a:pos x="50" y="21"/>
                  </a:cxn>
                </a:cxnLst>
                <a:rect l="0" t="0" r="r" b="b"/>
                <a:pathLst>
                  <a:path w="61" h="53">
                    <a:moveTo>
                      <a:pt x="5" y="34"/>
                    </a:moveTo>
                    <a:cubicBezTo>
                      <a:pt x="0" y="16"/>
                      <a:pt x="13" y="6"/>
                      <a:pt x="24" y="3"/>
                    </a:cubicBezTo>
                    <a:cubicBezTo>
                      <a:pt x="34" y="0"/>
                      <a:pt x="50" y="1"/>
                      <a:pt x="56" y="19"/>
                    </a:cubicBezTo>
                    <a:cubicBezTo>
                      <a:pt x="61" y="37"/>
                      <a:pt x="47" y="47"/>
                      <a:pt x="37" y="50"/>
                    </a:cubicBezTo>
                    <a:cubicBezTo>
                      <a:pt x="27" y="53"/>
                      <a:pt x="10" y="52"/>
                      <a:pt x="5" y="34"/>
                    </a:cubicBezTo>
                    <a:close/>
                    <a:moveTo>
                      <a:pt x="50" y="21"/>
                    </a:moveTo>
                    <a:cubicBezTo>
                      <a:pt x="47" y="10"/>
                      <a:pt x="37" y="7"/>
                      <a:pt x="26" y="10"/>
                    </a:cubicBezTo>
                    <a:cubicBezTo>
                      <a:pt x="14" y="13"/>
                      <a:pt x="8" y="22"/>
                      <a:pt x="11" y="32"/>
                    </a:cubicBezTo>
                    <a:cubicBezTo>
                      <a:pt x="14" y="43"/>
                      <a:pt x="24" y="46"/>
                      <a:pt x="35" y="43"/>
                    </a:cubicBezTo>
                    <a:cubicBezTo>
                      <a:pt x="46" y="40"/>
                      <a:pt x="53" y="31"/>
                      <a:pt x="50" y="21"/>
                    </a:cubicBezTo>
                    <a:close/>
                  </a:path>
                </a:pathLst>
              </a:custGeom>
              <a:solidFill>
                <a:srgbClr val="246BAA"/>
              </a:solidFill>
              <a:ln w="9525">
                <a:noFill/>
                <a:round/>
                <a:headEnd/>
                <a:tailEnd/>
              </a:ln>
            </p:spPr>
            <p:txBody>
              <a:bodyPr/>
              <a:lstStyle/>
              <a:p>
                <a:endParaRPr lang="en-US"/>
              </a:p>
            </p:txBody>
          </p:sp>
          <p:sp>
            <p:nvSpPr>
              <p:cNvPr id="315447" name="Freeform 55"/>
              <p:cNvSpPr>
                <a:spLocks/>
              </p:cNvSpPr>
              <p:nvPr/>
            </p:nvSpPr>
            <p:spPr bwMode="auto">
              <a:xfrm>
                <a:off x="1994" y="2438"/>
                <a:ext cx="146" cy="135"/>
              </a:xfrm>
              <a:custGeom>
                <a:avLst/>
                <a:gdLst/>
                <a:ahLst/>
                <a:cxnLst>
                  <a:cxn ang="0">
                    <a:pos x="139" y="71"/>
                  </a:cxn>
                  <a:cxn ang="0">
                    <a:pos x="146" y="85"/>
                  </a:cxn>
                  <a:cxn ang="0">
                    <a:pos x="38" y="135"/>
                  </a:cxn>
                  <a:cxn ang="0">
                    <a:pos x="30" y="118"/>
                  </a:cxn>
                  <a:cxn ang="0">
                    <a:pos x="94" y="24"/>
                  </a:cxn>
                  <a:cxn ang="0">
                    <a:pos x="94" y="24"/>
                  </a:cxn>
                  <a:cxn ang="0">
                    <a:pos x="7" y="62"/>
                  </a:cxn>
                  <a:cxn ang="0">
                    <a:pos x="0" y="48"/>
                  </a:cxn>
                  <a:cxn ang="0">
                    <a:pos x="108" y="0"/>
                  </a:cxn>
                  <a:cxn ang="0">
                    <a:pos x="116" y="17"/>
                  </a:cxn>
                  <a:cxn ang="0">
                    <a:pos x="52" y="111"/>
                  </a:cxn>
                  <a:cxn ang="0">
                    <a:pos x="52" y="111"/>
                  </a:cxn>
                  <a:cxn ang="0">
                    <a:pos x="139" y="71"/>
                  </a:cxn>
                </a:cxnLst>
                <a:rect l="0" t="0" r="r" b="b"/>
                <a:pathLst>
                  <a:path w="146" h="135">
                    <a:moveTo>
                      <a:pt x="139" y="71"/>
                    </a:moveTo>
                    <a:lnTo>
                      <a:pt x="146" y="85"/>
                    </a:lnTo>
                    <a:lnTo>
                      <a:pt x="38" y="135"/>
                    </a:lnTo>
                    <a:lnTo>
                      <a:pt x="30" y="118"/>
                    </a:lnTo>
                    <a:lnTo>
                      <a:pt x="94" y="24"/>
                    </a:lnTo>
                    <a:lnTo>
                      <a:pt x="7" y="62"/>
                    </a:lnTo>
                    <a:lnTo>
                      <a:pt x="0" y="48"/>
                    </a:lnTo>
                    <a:lnTo>
                      <a:pt x="108" y="0"/>
                    </a:lnTo>
                    <a:lnTo>
                      <a:pt x="116" y="17"/>
                    </a:lnTo>
                    <a:lnTo>
                      <a:pt x="52" y="111"/>
                    </a:lnTo>
                    <a:lnTo>
                      <a:pt x="139" y="71"/>
                    </a:lnTo>
                    <a:close/>
                  </a:path>
                </a:pathLst>
              </a:custGeom>
              <a:solidFill>
                <a:srgbClr val="246BAA"/>
              </a:solidFill>
              <a:ln w="9525">
                <a:noFill/>
                <a:round/>
                <a:headEnd/>
                <a:tailEnd/>
              </a:ln>
            </p:spPr>
            <p:txBody>
              <a:bodyPr/>
              <a:lstStyle/>
              <a:p>
                <a:endParaRPr lang="en-US"/>
              </a:p>
            </p:txBody>
          </p:sp>
          <p:sp>
            <p:nvSpPr>
              <p:cNvPr id="315448" name="Freeform 56"/>
              <p:cNvSpPr>
                <a:spLocks/>
              </p:cNvSpPr>
              <p:nvPr/>
            </p:nvSpPr>
            <p:spPr bwMode="auto">
              <a:xfrm>
                <a:off x="2055" y="2552"/>
                <a:ext cx="161" cy="158"/>
              </a:xfrm>
              <a:custGeom>
                <a:avLst/>
                <a:gdLst/>
                <a:ahLst/>
                <a:cxnLst>
                  <a:cxn ang="0">
                    <a:pos x="22" y="62"/>
                  </a:cxn>
                  <a:cxn ang="0">
                    <a:pos x="47" y="46"/>
                  </a:cxn>
                  <a:cxn ang="0">
                    <a:pos x="58" y="39"/>
                  </a:cxn>
                  <a:cxn ang="0">
                    <a:pos x="58" y="39"/>
                  </a:cxn>
                  <a:cxn ang="0">
                    <a:pos x="15" y="50"/>
                  </a:cxn>
                  <a:cxn ang="0">
                    <a:pos x="11" y="44"/>
                  </a:cxn>
                  <a:cxn ang="0">
                    <a:pos x="39" y="10"/>
                  </a:cxn>
                  <a:cxn ang="0">
                    <a:pos x="39" y="10"/>
                  </a:cxn>
                  <a:cxn ang="0">
                    <a:pos x="28" y="17"/>
                  </a:cxn>
                  <a:cxn ang="0">
                    <a:pos x="3" y="33"/>
                  </a:cxn>
                  <a:cxn ang="0">
                    <a:pos x="0" y="27"/>
                  </a:cxn>
                  <a:cxn ang="0">
                    <a:pos x="42" y="0"/>
                  </a:cxn>
                  <a:cxn ang="0">
                    <a:pos x="47" y="8"/>
                  </a:cxn>
                  <a:cxn ang="0">
                    <a:pos x="19" y="43"/>
                  </a:cxn>
                  <a:cxn ang="0">
                    <a:pos x="20" y="43"/>
                  </a:cxn>
                  <a:cxn ang="0">
                    <a:pos x="63" y="32"/>
                  </a:cxn>
                  <a:cxn ang="0">
                    <a:pos x="68" y="40"/>
                  </a:cxn>
                  <a:cxn ang="0">
                    <a:pos x="26" y="67"/>
                  </a:cxn>
                  <a:cxn ang="0">
                    <a:pos x="22" y="62"/>
                  </a:cxn>
                </a:cxnLst>
                <a:rect l="0" t="0" r="r" b="b"/>
                <a:pathLst>
                  <a:path w="68" h="67">
                    <a:moveTo>
                      <a:pt x="22" y="62"/>
                    </a:moveTo>
                    <a:cubicBezTo>
                      <a:pt x="47" y="46"/>
                      <a:pt x="47" y="46"/>
                      <a:pt x="47" y="46"/>
                    </a:cubicBezTo>
                    <a:cubicBezTo>
                      <a:pt x="48" y="45"/>
                      <a:pt x="54" y="42"/>
                      <a:pt x="58" y="39"/>
                    </a:cubicBezTo>
                    <a:cubicBezTo>
                      <a:pt x="58" y="39"/>
                      <a:pt x="58" y="39"/>
                      <a:pt x="58" y="39"/>
                    </a:cubicBezTo>
                    <a:cubicBezTo>
                      <a:pt x="15" y="50"/>
                      <a:pt x="15" y="50"/>
                      <a:pt x="15" y="50"/>
                    </a:cubicBezTo>
                    <a:cubicBezTo>
                      <a:pt x="11" y="44"/>
                      <a:pt x="11" y="44"/>
                      <a:pt x="11" y="44"/>
                    </a:cubicBezTo>
                    <a:cubicBezTo>
                      <a:pt x="39" y="10"/>
                      <a:pt x="39" y="10"/>
                      <a:pt x="39" y="10"/>
                    </a:cubicBezTo>
                    <a:cubicBezTo>
                      <a:pt x="39" y="10"/>
                      <a:pt x="39" y="10"/>
                      <a:pt x="39" y="10"/>
                    </a:cubicBezTo>
                    <a:cubicBezTo>
                      <a:pt x="35" y="12"/>
                      <a:pt x="29" y="16"/>
                      <a:pt x="28" y="17"/>
                    </a:cubicBezTo>
                    <a:cubicBezTo>
                      <a:pt x="3" y="33"/>
                      <a:pt x="3" y="33"/>
                      <a:pt x="3" y="33"/>
                    </a:cubicBezTo>
                    <a:cubicBezTo>
                      <a:pt x="0" y="27"/>
                      <a:pt x="0" y="27"/>
                      <a:pt x="0" y="27"/>
                    </a:cubicBezTo>
                    <a:cubicBezTo>
                      <a:pt x="42" y="0"/>
                      <a:pt x="42" y="0"/>
                      <a:pt x="42" y="0"/>
                    </a:cubicBezTo>
                    <a:cubicBezTo>
                      <a:pt x="47" y="8"/>
                      <a:pt x="47" y="8"/>
                      <a:pt x="47" y="8"/>
                    </a:cubicBezTo>
                    <a:cubicBezTo>
                      <a:pt x="19" y="43"/>
                      <a:pt x="19" y="43"/>
                      <a:pt x="19" y="43"/>
                    </a:cubicBezTo>
                    <a:cubicBezTo>
                      <a:pt x="20" y="43"/>
                      <a:pt x="20" y="43"/>
                      <a:pt x="20" y="43"/>
                    </a:cubicBezTo>
                    <a:cubicBezTo>
                      <a:pt x="63" y="32"/>
                      <a:pt x="63" y="32"/>
                      <a:pt x="63" y="32"/>
                    </a:cubicBezTo>
                    <a:cubicBezTo>
                      <a:pt x="68" y="40"/>
                      <a:pt x="68" y="40"/>
                      <a:pt x="68" y="40"/>
                    </a:cubicBezTo>
                    <a:cubicBezTo>
                      <a:pt x="26" y="67"/>
                      <a:pt x="26" y="67"/>
                      <a:pt x="26" y="67"/>
                    </a:cubicBezTo>
                    <a:lnTo>
                      <a:pt x="22" y="62"/>
                    </a:lnTo>
                    <a:close/>
                  </a:path>
                </a:pathLst>
              </a:custGeom>
              <a:solidFill>
                <a:srgbClr val="246BAA"/>
              </a:solidFill>
              <a:ln w="9525">
                <a:noFill/>
                <a:round/>
                <a:headEnd/>
                <a:tailEnd/>
              </a:ln>
            </p:spPr>
            <p:txBody>
              <a:bodyPr/>
              <a:lstStyle/>
              <a:p>
                <a:endParaRPr lang="en-US"/>
              </a:p>
            </p:txBody>
          </p:sp>
          <p:sp>
            <p:nvSpPr>
              <p:cNvPr id="315449" name="Freeform 57"/>
              <p:cNvSpPr>
                <a:spLocks/>
              </p:cNvSpPr>
              <p:nvPr/>
            </p:nvSpPr>
            <p:spPr bwMode="auto">
              <a:xfrm>
                <a:off x="2147" y="2672"/>
                <a:ext cx="147" cy="142"/>
              </a:xfrm>
              <a:custGeom>
                <a:avLst/>
                <a:gdLst/>
                <a:ahLst/>
                <a:cxnLst>
                  <a:cxn ang="0">
                    <a:pos x="57" y="142"/>
                  </a:cxn>
                  <a:cxn ang="0">
                    <a:pos x="0" y="76"/>
                  </a:cxn>
                  <a:cxn ang="0">
                    <a:pos x="90" y="0"/>
                  </a:cxn>
                  <a:cxn ang="0">
                    <a:pos x="147" y="64"/>
                  </a:cxn>
                  <a:cxn ang="0">
                    <a:pos x="135" y="73"/>
                  </a:cxn>
                  <a:cxn ang="0">
                    <a:pos x="90" y="21"/>
                  </a:cxn>
                  <a:cxn ang="0">
                    <a:pos x="62" y="45"/>
                  </a:cxn>
                  <a:cxn ang="0">
                    <a:pos x="104" y="92"/>
                  </a:cxn>
                  <a:cxn ang="0">
                    <a:pos x="95" y="102"/>
                  </a:cxn>
                  <a:cxn ang="0">
                    <a:pos x="52" y="55"/>
                  </a:cxn>
                  <a:cxn ang="0">
                    <a:pos x="22" y="78"/>
                  </a:cxn>
                  <a:cxn ang="0">
                    <a:pos x="69" y="133"/>
                  </a:cxn>
                  <a:cxn ang="0">
                    <a:pos x="57" y="142"/>
                  </a:cxn>
                </a:cxnLst>
                <a:rect l="0" t="0" r="r" b="b"/>
                <a:pathLst>
                  <a:path w="147" h="142">
                    <a:moveTo>
                      <a:pt x="57" y="142"/>
                    </a:moveTo>
                    <a:lnTo>
                      <a:pt x="0" y="76"/>
                    </a:lnTo>
                    <a:lnTo>
                      <a:pt x="90" y="0"/>
                    </a:lnTo>
                    <a:lnTo>
                      <a:pt x="147" y="64"/>
                    </a:lnTo>
                    <a:lnTo>
                      <a:pt x="135" y="73"/>
                    </a:lnTo>
                    <a:lnTo>
                      <a:pt x="90" y="21"/>
                    </a:lnTo>
                    <a:lnTo>
                      <a:pt x="62" y="45"/>
                    </a:lnTo>
                    <a:lnTo>
                      <a:pt x="104" y="92"/>
                    </a:lnTo>
                    <a:lnTo>
                      <a:pt x="95" y="102"/>
                    </a:lnTo>
                    <a:lnTo>
                      <a:pt x="52" y="55"/>
                    </a:lnTo>
                    <a:lnTo>
                      <a:pt x="22" y="78"/>
                    </a:lnTo>
                    <a:lnTo>
                      <a:pt x="69" y="133"/>
                    </a:lnTo>
                    <a:lnTo>
                      <a:pt x="57" y="142"/>
                    </a:lnTo>
                    <a:close/>
                  </a:path>
                </a:pathLst>
              </a:custGeom>
              <a:solidFill>
                <a:srgbClr val="246BAA"/>
              </a:solidFill>
              <a:ln w="9525">
                <a:noFill/>
                <a:round/>
                <a:headEnd/>
                <a:tailEnd/>
              </a:ln>
            </p:spPr>
            <p:txBody>
              <a:bodyPr/>
              <a:lstStyle/>
              <a:p>
                <a:endParaRPr lang="en-US"/>
              </a:p>
            </p:txBody>
          </p:sp>
          <p:sp>
            <p:nvSpPr>
              <p:cNvPr id="315450" name="Freeform 58"/>
              <p:cNvSpPr>
                <a:spLocks/>
              </p:cNvSpPr>
              <p:nvPr/>
            </p:nvSpPr>
            <p:spPr bwMode="auto">
              <a:xfrm>
                <a:off x="2237" y="2755"/>
                <a:ext cx="149" cy="151"/>
              </a:xfrm>
              <a:custGeom>
                <a:avLst/>
                <a:gdLst/>
                <a:ahLst/>
                <a:cxnLst>
                  <a:cxn ang="0">
                    <a:pos x="137" y="50"/>
                  </a:cxn>
                  <a:cxn ang="0">
                    <a:pos x="149" y="61"/>
                  </a:cxn>
                  <a:cxn ang="0">
                    <a:pos x="73" y="151"/>
                  </a:cxn>
                  <a:cxn ang="0">
                    <a:pos x="59" y="139"/>
                  </a:cxn>
                  <a:cxn ang="0">
                    <a:pos x="73" y="28"/>
                  </a:cxn>
                  <a:cxn ang="0">
                    <a:pos x="73" y="28"/>
                  </a:cxn>
                  <a:cxn ang="0">
                    <a:pos x="12" y="101"/>
                  </a:cxn>
                  <a:cxn ang="0">
                    <a:pos x="0" y="90"/>
                  </a:cxn>
                  <a:cxn ang="0">
                    <a:pos x="78" y="0"/>
                  </a:cxn>
                  <a:cxn ang="0">
                    <a:pos x="92" y="12"/>
                  </a:cxn>
                  <a:cxn ang="0">
                    <a:pos x="76" y="123"/>
                  </a:cxn>
                  <a:cxn ang="0">
                    <a:pos x="76" y="123"/>
                  </a:cxn>
                  <a:cxn ang="0">
                    <a:pos x="137" y="50"/>
                  </a:cxn>
                </a:cxnLst>
                <a:rect l="0" t="0" r="r" b="b"/>
                <a:pathLst>
                  <a:path w="149" h="151">
                    <a:moveTo>
                      <a:pt x="137" y="50"/>
                    </a:moveTo>
                    <a:lnTo>
                      <a:pt x="149" y="61"/>
                    </a:lnTo>
                    <a:lnTo>
                      <a:pt x="73" y="151"/>
                    </a:lnTo>
                    <a:lnTo>
                      <a:pt x="59" y="139"/>
                    </a:lnTo>
                    <a:lnTo>
                      <a:pt x="73" y="28"/>
                    </a:lnTo>
                    <a:lnTo>
                      <a:pt x="12" y="101"/>
                    </a:lnTo>
                    <a:lnTo>
                      <a:pt x="0" y="90"/>
                    </a:lnTo>
                    <a:lnTo>
                      <a:pt x="78" y="0"/>
                    </a:lnTo>
                    <a:lnTo>
                      <a:pt x="92" y="12"/>
                    </a:lnTo>
                    <a:lnTo>
                      <a:pt x="76" y="123"/>
                    </a:lnTo>
                    <a:lnTo>
                      <a:pt x="137" y="50"/>
                    </a:lnTo>
                    <a:close/>
                  </a:path>
                </a:pathLst>
              </a:custGeom>
              <a:solidFill>
                <a:srgbClr val="246BAA"/>
              </a:solidFill>
              <a:ln w="9525">
                <a:noFill/>
                <a:round/>
                <a:headEnd/>
                <a:tailEnd/>
              </a:ln>
            </p:spPr>
            <p:txBody>
              <a:bodyPr/>
              <a:lstStyle/>
              <a:p>
                <a:endParaRPr lang="en-US"/>
              </a:p>
            </p:txBody>
          </p:sp>
          <p:sp>
            <p:nvSpPr>
              <p:cNvPr id="315451" name="Freeform 59"/>
              <p:cNvSpPr>
                <a:spLocks/>
              </p:cNvSpPr>
              <p:nvPr/>
            </p:nvSpPr>
            <p:spPr bwMode="auto">
              <a:xfrm>
                <a:off x="2372" y="2826"/>
                <a:ext cx="111" cy="130"/>
              </a:xfrm>
              <a:custGeom>
                <a:avLst/>
                <a:gdLst/>
                <a:ahLst/>
                <a:cxnLst>
                  <a:cxn ang="0">
                    <a:pos x="30" y="0"/>
                  </a:cxn>
                  <a:cxn ang="0">
                    <a:pos x="111" y="52"/>
                  </a:cxn>
                  <a:cxn ang="0">
                    <a:pos x="104" y="64"/>
                  </a:cxn>
                  <a:cxn ang="0">
                    <a:pos x="71" y="42"/>
                  </a:cxn>
                  <a:cxn ang="0">
                    <a:pos x="14" y="130"/>
                  </a:cxn>
                  <a:cxn ang="0">
                    <a:pos x="0" y="120"/>
                  </a:cxn>
                  <a:cxn ang="0">
                    <a:pos x="56" y="35"/>
                  </a:cxn>
                  <a:cxn ang="0">
                    <a:pos x="23" y="12"/>
                  </a:cxn>
                  <a:cxn ang="0">
                    <a:pos x="30" y="0"/>
                  </a:cxn>
                </a:cxnLst>
                <a:rect l="0" t="0" r="r" b="b"/>
                <a:pathLst>
                  <a:path w="111" h="130">
                    <a:moveTo>
                      <a:pt x="30" y="0"/>
                    </a:moveTo>
                    <a:lnTo>
                      <a:pt x="111" y="52"/>
                    </a:lnTo>
                    <a:lnTo>
                      <a:pt x="104" y="64"/>
                    </a:lnTo>
                    <a:lnTo>
                      <a:pt x="71" y="42"/>
                    </a:lnTo>
                    <a:lnTo>
                      <a:pt x="14" y="130"/>
                    </a:lnTo>
                    <a:lnTo>
                      <a:pt x="0" y="120"/>
                    </a:lnTo>
                    <a:lnTo>
                      <a:pt x="56" y="35"/>
                    </a:lnTo>
                    <a:lnTo>
                      <a:pt x="23" y="12"/>
                    </a:lnTo>
                    <a:lnTo>
                      <a:pt x="30" y="0"/>
                    </a:lnTo>
                    <a:close/>
                  </a:path>
                </a:pathLst>
              </a:custGeom>
              <a:solidFill>
                <a:srgbClr val="246BAA"/>
              </a:solidFill>
              <a:ln w="9525">
                <a:noFill/>
                <a:round/>
                <a:headEnd/>
                <a:tailEnd/>
              </a:ln>
            </p:spPr>
            <p:txBody>
              <a:bodyPr/>
              <a:lstStyle/>
              <a:p>
                <a:endParaRPr lang="en-US"/>
              </a:p>
            </p:txBody>
          </p:sp>
          <p:sp>
            <p:nvSpPr>
              <p:cNvPr id="315452" name="Freeform 60"/>
              <p:cNvSpPr>
                <a:spLocks noEditPoints="1"/>
              </p:cNvSpPr>
              <p:nvPr/>
            </p:nvSpPr>
            <p:spPr bwMode="auto">
              <a:xfrm>
                <a:off x="2426" y="2892"/>
                <a:ext cx="106" cy="132"/>
              </a:xfrm>
              <a:custGeom>
                <a:avLst/>
                <a:gdLst/>
                <a:ahLst/>
                <a:cxnLst>
                  <a:cxn ang="0">
                    <a:pos x="40" y="71"/>
                  </a:cxn>
                  <a:cxn ang="0">
                    <a:pos x="17" y="97"/>
                  </a:cxn>
                  <a:cxn ang="0">
                    <a:pos x="0" y="90"/>
                  </a:cxn>
                  <a:cxn ang="0">
                    <a:pos x="90" y="0"/>
                  </a:cxn>
                  <a:cxn ang="0">
                    <a:pos x="106" y="7"/>
                  </a:cxn>
                  <a:cxn ang="0">
                    <a:pos x="97" y="132"/>
                  </a:cxn>
                  <a:cxn ang="0">
                    <a:pos x="80" y="125"/>
                  </a:cxn>
                  <a:cxn ang="0">
                    <a:pos x="85" y="90"/>
                  </a:cxn>
                  <a:cxn ang="0">
                    <a:pos x="40" y="71"/>
                  </a:cxn>
                  <a:cxn ang="0">
                    <a:pos x="85" y="73"/>
                  </a:cxn>
                  <a:cxn ang="0">
                    <a:pos x="90" y="19"/>
                  </a:cxn>
                  <a:cxn ang="0">
                    <a:pos x="90" y="19"/>
                  </a:cxn>
                  <a:cxn ang="0">
                    <a:pos x="52" y="59"/>
                  </a:cxn>
                  <a:cxn ang="0">
                    <a:pos x="85" y="73"/>
                  </a:cxn>
                </a:cxnLst>
                <a:rect l="0" t="0" r="r" b="b"/>
                <a:pathLst>
                  <a:path w="106" h="132">
                    <a:moveTo>
                      <a:pt x="40" y="71"/>
                    </a:moveTo>
                    <a:lnTo>
                      <a:pt x="17" y="97"/>
                    </a:lnTo>
                    <a:lnTo>
                      <a:pt x="0" y="90"/>
                    </a:lnTo>
                    <a:lnTo>
                      <a:pt x="90" y="0"/>
                    </a:lnTo>
                    <a:lnTo>
                      <a:pt x="106" y="7"/>
                    </a:lnTo>
                    <a:lnTo>
                      <a:pt x="97" y="132"/>
                    </a:lnTo>
                    <a:lnTo>
                      <a:pt x="80" y="125"/>
                    </a:lnTo>
                    <a:lnTo>
                      <a:pt x="85" y="90"/>
                    </a:lnTo>
                    <a:lnTo>
                      <a:pt x="40" y="71"/>
                    </a:lnTo>
                    <a:close/>
                    <a:moveTo>
                      <a:pt x="85" y="73"/>
                    </a:moveTo>
                    <a:lnTo>
                      <a:pt x="90" y="19"/>
                    </a:lnTo>
                    <a:lnTo>
                      <a:pt x="52" y="59"/>
                    </a:lnTo>
                    <a:lnTo>
                      <a:pt x="85" y="73"/>
                    </a:lnTo>
                    <a:close/>
                  </a:path>
                </a:pathLst>
              </a:custGeom>
              <a:solidFill>
                <a:srgbClr val="246BAA"/>
              </a:solidFill>
              <a:ln w="9525">
                <a:noFill/>
                <a:round/>
                <a:headEnd/>
                <a:tailEnd/>
              </a:ln>
            </p:spPr>
            <p:txBody>
              <a:bodyPr/>
              <a:lstStyle/>
              <a:p>
                <a:endParaRPr lang="en-US"/>
              </a:p>
            </p:txBody>
          </p:sp>
          <p:sp>
            <p:nvSpPr>
              <p:cNvPr id="315453" name="Freeform 61"/>
              <p:cNvSpPr>
                <a:spLocks/>
              </p:cNvSpPr>
              <p:nvPr/>
            </p:nvSpPr>
            <p:spPr bwMode="auto">
              <a:xfrm>
                <a:off x="2539" y="2920"/>
                <a:ext cx="76" cy="137"/>
              </a:xfrm>
              <a:custGeom>
                <a:avLst/>
                <a:gdLst/>
                <a:ahLst/>
                <a:cxnLst>
                  <a:cxn ang="0">
                    <a:pos x="19" y="104"/>
                  </a:cxn>
                  <a:cxn ang="0">
                    <a:pos x="76" y="123"/>
                  </a:cxn>
                  <a:cxn ang="0">
                    <a:pos x="71" y="137"/>
                  </a:cxn>
                  <a:cxn ang="0">
                    <a:pos x="0" y="111"/>
                  </a:cxn>
                  <a:cxn ang="0">
                    <a:pos x="38" y="0"/>
                  </a:cxn>
                  <a:cxn ang="0">
                    <a:pos x="55" y="5"/>
                  </a:cxn>
                  <a:cxn ang="0">
                    <a:pos x="19" y="104"/>
                  </a:cxn>
                </a:cxnLst>
                <a:rect l="0" t="0" r="r" b="b"/>
                <a:pathLst>
                  <a:path w="76" h="137">
                    <a:moveTo>
                      <a:pt x="19" y="104"/>
                    </a:moveTo>
                    <a:lnTo>
                      <a:pt x="76" y="123"/>
                    </a:lnTo>
                    <a:lnTo>
                      <a:pt x="71" y="137"/>
                    </a:lnTo>
                    <a:lnTo>
                      <a:pt x="0" y="111"/>
                    </a:lnTo>
                    <a:lnTo>
                      <a:pt x="38" y="0"/>
                    </a:lnTo>
                    <a:lnTo>
                      <a:pt x="55" y="5"/>
                    </a:lnTo>
                    <a:lnTo>
                      <a:pt x="19" y="104"/>
                    </a:lnTo>
                    <a:close/>
                  </a:path>
                </a:pathLst>
              </a:custGeom>
              <a:solidFill>
                <a:srgbClr val="246BAA"/>
              </a:solidFill>
              <a:ln w="9525">
                <a:noFill/>
                <a:round/>
                <a:headEnd/>
                <a:tailEnd/>
              </a:ln>
            </p:spPr>
            <p:txBody>
              <a:bodyPr/>
              <a:lstStyle/>
              <a:p>
                <a:endParaRPr lang="en-US"/>
              </a:p>
            </p:txBody>
          </p:sp>
          <p:sp>
            <p:nvSpPr>
              <p:cNvPr id="315454" name="Freeform 62"/>
              <p:cNvSpPr>
                <a:spLocks noEditPoints="1"/>
              </p:cNvSpPr>
              <p:nvPr/>
            </p:nvSpPr>
            <p:spPr bwMode="auto">
              <a:xfrm>
                <a:off x="2700" y="2960"/>
                <a:ext cx="102" cy="121"/>
              </a:xfrm>
              <a:custGeom>
                <a:avLst/>
                <a:gdLst/>
                <a:ahLst/>
                <a:cxnLst>
                  <a:cxn ang="0">
                    <a:pos x="7" y="51"/>
                  </a:cxn>
                  <a:cxn ang="0">
                    <a:pos x="0" y="50"/>
                  </a:cxn>
                  <a:cxn ang="0">
                    <a:pos x="6" y="0"/>
                  </a:cxn>
                  <a:cxn ang="0">
                    <a:pos x="29" y="3"/>
                  </a:cxn>
                  <a:cxn ang="0">
                    <a:pos x="42" y="19"/>
                  </a:cxn>
                  <a:cxn ang="0">
                    <a:pos x="25" y="32"/>
                  </a:cxn>
                  <a:cxn ang="0">
                    <a:pos x="9" y="30"/>
                  </a:cxn>
                  <a:cxn ang="0">
                    <a:pos x="7" y="51"/>
                  </a:cxn>
                  <a:cxn ang="0">
                    <a:pos x="10" y="24"/>
                  </a:cxn>
                  <a:cxn ang="0">
                    <a:pos x="24" y="26"/>
                  </a:cxn>
                  <a:cxn ang="0">
                    <a:pos x="35" y="18"/>
                  </a:cxn>
                  <a:cxn ang="0">
                    <a:pos x="26" y="9"/>
                  </a:cxn>
                  <a:cxn ang="0">
                    <a:pos x="12" y="7"/>
                  </a:cxn>
                  <a:cxn ang="0">
                    <a:pos x="10" y="24"/>
                  </a:cxn>
                </a:cxnLst>
                <a:rect l="0" t="0" r="r" b="b"/>
                <a:pathLst>
                  <a:path w="43" h="51">
                    <a:moveTo>
                      <a:pt x="7" y="51"/>
                    </a:moveTo>
                    <a:cubicBezTo>
                      <a:pt x="0" y="50"/>
                      <a:pt x="0" y="50"/>
                      <a:pt x="0" y="50"/>
                    </a:cubicBezTo>
                    <a:cubicBezTo>
                      <a:pt x="6" y="0"/>
                      <a:pt x="6" y="0"/>
                      <a:pt x="6" y="0"/>
                    </a:cubicBezTo>
                    <a:cubicBezTo>
                      <a:pt x="29" y="3"/>
                      <a:pt x="29" y="3"/>
                      <a:pt x="29" y="3"/>
                    </a:cubicBezTo>
                    <a:cubicBezTo>
                      <a:pt x="38" y="4"/>
                      <a:pt x="43" y="11"/>
                      <a:pt x="42" y="19"/>
                    </a:cubicBezTo>
                    <a:cubicBezTo>
                      <a:pt x="41" y="26"/>
                      <a:pt x="36" y="33"/>
                      <a:pt x="25" y="32"/>
                    </a:cubicBezTo>
                    <a:cubicBezTo>
                      <a:pt x="9" y="30"/>
                      <a:pt x="9" y="30"/>
                      <a:pt x="9" y="30"/>
                    </a:cubicBezTo>
                    <a:lnTo>
                      <a:pt x="7" y="51"/>
                    </a:lnTo>
                    <a:close/>
                    <a:moveTo>
                      <a:pt x="10" y="24"/>
                    </a:moveTo>
                    <a:cubicBezTo>
                      <a:pt x="24" y="26"/>
                      <a:pt x="24" y="26"/>
                      <a:pt x="24" y="26"/>
                    </a:cubicBezTo>
                    <a:cubicBezTo>
                      <a:pt x="30" y="27"/>
                      <a:pt x="34" y="25"/>
                      <a:pt x="35" y="18"/>
                    </a:cubicBezTo>
                    <a:cubicBezTo>
                      <a:pt x="35" y="12"/>
                      <a:pt x="31" y="9"/>
                      <a:pt x="26" y="9"/>
                    </a:cubicBezTo>
                    <a:cubicBezTo>
                      <a:pt x="12" y="7"/>
                      <a:pt x="12" y="7"/>
                      <a:pt x="12" y="7"/>
                    </a:cubicBezTo>
                    <a:lnTo>
                      <a:pt x="10" y="24"/>
                    </a:lnTo>
                    <a:close/>
                  </a:path>
                </a:pathLst>
              </a:custGeom>
              <a:solidFill>
                <a:srgbClr val="246BAA"/>
              </a:solidFill>
              <a:ln w="9525">
                <a:noFill/>
                <a:round/>
                <a:headEnd/>
                <a:tailEnd/>
              </a:ln>
            </p:spPr>
            <p:txBody>
              <a:bodyPr/>
              <a:lstStyle/>
              <a:p>
                <a:endParaRPr lang="en-US"/>
              </a:p>
            </p:txBody>
          </p:sp>
          <p:sp>
            <p:nvSpPr>
              <p:cNvPr id="315455" name="Freeform 63"/>
              <p:cNvSpPr>
                <a:spLocks noEditPoints="1"/>
              </p:cNvSpPr>
              <p:nvPr/>
            </p:nvSpPr>
            <p:spPr bwMode="auto">
              <a:xfrm>
                <a:off x="2828" y="2975"/>
                <a:ext cx="96" cy="120"/>
              </a:xfrm>
              <a:custGeom>
                <a:avLst/>
                <a:gdLst/>
                <a:ahLst/>
                <a:cxnLst>
                  <a:cxn ang="0">
                    <a:pos x="7" y="50"/>
                  </a:cxn>
                  <a:cxn ang="0">
                    <a:pos x="0" y="50"/>
                  </a:cxn>
                  <a:cxn ang="0">
                    <a:pos x="1" y="0"/>
                  </a:cxn>
                  <a:cxn ang="0">
                    <a:pos x="24" y="1"/>
                  </a:cxn>
                  <a:cxn ang="0">
                    <a:pos x="40" y="14"/>
                  </a:cxn>
                  <a:cxn ang="0">
                    <a:pos x="33" y="26"/>
                  </a:cxn>
                  <a:cxn ang="0">
                    <a:pos x="39" y="36"/>
                  </a:cxn>
                  <a:cxn ang="0">
                    <a:pos x="39" y="45"/>
                  </a:cxn>
                  <a:cxn ang="0">
                    <a:pos x="41" y="50"/>
                  </a:cxn>
                  <a:cxn ang="0">
                    <a:pos x="41" y="51"/>
                  </a:cxn>
                  <a:cxn ang="0">
                    <a:pos x="33" y="51"/>
                  </a:cxn>
                  <a:cxn ang="0">
                    <a:pos x="32" y="38"/>
                  </a:cxn>
                  <a:cxn ang="0">
                    <a:pos x="23" y="29"/>
                  </a:cxn>
                  <a:cxn ang="0">
                    <a:pos x="7" y="29"/>
                  </a:cxn>
                  <a:cxn ang="0">
                    <a:pos x="7" y="50"/>
                  </a:cxn>
                  <a:cxn ang="0">
                    <a:pos x="7" y="23"/>
                  </a:cxn>
                  <a:cxn ang="0">
                    <a:pos x="23" y="23"/>
                  </a:cxn>
                  <a:cxn ang="0">
                    <a:pos x="33" y="15"/>
                  </a:cxn>
                  <a:cxn ang="0">
                    <a:pos x="24" y="6"/>
                  </a:cxn>
                  <a:cxn ang="0">
                    <a:pos x="7" y="6"/>
                  </a:cxn>
                  <a:cxn ang="0">
                    <a:pos x="7" y="23"/>
                  </a:cxn>
                </a:cxnLst>
                <a:rect l="0" t="0" r="r" b="b"/>
                <a:pathLst>
                  <a:path w="41" h="51">
                    <a:moveTo>
                      <a:pt x="7" y="50"/>
                    </a:moveTo>
                    <a:cubicBezTo>
                      <a:pt x="0" y="50"/>
                      <a:pt x="0" y="50"/>
                      <a:pt x="0" y="50"/>
                    </a:cubicBezTo>
                    <a:cubicBezTo>
                      <a:pt x="1" y="0"/>
                      <a:pt x="1" y="0"/>
                      <a:pt x="1" y="0"/>
                    </a:cubicBezTo>
                    <a:cubicBezTo>
                      <a:pt x="24" y="1"/>
                      <a:pt x="24" y="1"/>
                      <a:pt x="24" y="1"/>
                    </a:cubicBezTo>
                    <a:cubicBezTo>
                      <a:pt x="32" y="1"/>
                      <a:pt x="40" y="4"/>
                      <a:pt x="40" y="14"/>
                    </a:cubicBezTo>
                    <a:cubicBezTo>
                      <a:pt x="40" y="22"/>
                      <a:pt x="36" y="24"/>
                      <a:pt x="33" y="26"/>
                    </a:cubicBezTo>
                    <a:cubicBezTo>
                      <a:pt x="36" y="27"/>
                      <a:pt x="39" y="29"/>
                      <a:pt x="39" y="36"/>
                    </a:cubicBezTo>
                    <a:cubicBezTo>
                      <a:pt x="39" y="45"/>
                      <a:pt x="39" y="45"/>
                      <a:pt x="39" y="45"/>
                    </a:cubicBezTo>
                    <a:cubicBezTo>
                      <a:pt x="39" y="47"/>
                      <a:pt x="39" y="48"/>
                      <a:pt x="41" y="50"/>
                    </a:cubicBezTo>
                    <a:cubicBezTo>
                      <a:pt x="41" y="51"/>
                      <a:pt x="41" y="51"/>
                      <a:pt x="41" y="51"/>
                    </a:cubicBezTo>
                    <a:cubicBezTo>
                      <a:pt x="33" y="51"/>
                      <a:pt x="33" y="51"/>
                      <a:pt x="33" y="51"/>
                    </a:cubicBezTo>
                    <a:cubicBezTo>
                      <a:pt x="32" y="48"/>
                      <a:pt x="32" y="40"/>
                      <a:pt x="32" y="38"/>
                    </a:cubicBezTo>
                    <a:cubicBezTo>
                      <a:pt x="32" y="34"/>
                      <a:pt x="31" y="29"/>
                      <a:pt x="23" y="29"/>
                    </a:cubicBezTo>
                    <a:cubicBezTo>
                      <a:pt x="7" y="29"/>
                      <a:pt x="7" y="29"/>
                      <a:pt x="7" y="29"/>
                    </a:cubicBezTo>
                    <a:lnTo>
                      <a:pt x="7" y="50"/>
                    </a:lnTo>
                    <a:close/>
                    <a:moveTo>
                      <a:pt x="7" y="23"/>
                    </a:moveTo>
                    <a:cubicBezTo>
                      <a:pt x="23" y="23"/>
                      <a:pt x="23" y="23"/>
                      <a:pt x="23" y="23"/>
                    </a:cubicBezTo>
                    <a:cubicBezTo>
                      <a:pt x="28" y="23"/>
                      <a:pt x="33" y="22"/>
                      <a:pt x="33" y="15"/>
                    </a:cubicBezTo>
                    <a:cubicBezTo>
                      <a:pt x="33" y="7"/>
                      <a:pt x="28" y="6"/>
                      <a:pt x="24" y="6"/>
                    </a:cubicBezTo>
                    <a:cubicBezTo>
                      <a:pt x="7" y="6"/>
                      <a:pt x="7" y="6"/>
                      <a:pt x="7" y="6"/>
                    </a:cubicBezTo>
                    <a:lnTo>
                      <a:pt x="7" y="23"/>
                    </a:lnTo>
                    <a:close/>
                  </a:path>
                </a:pathLst>
              </a:custGeom>
              <a:solidFill>
                <a:srgbClr val="246BAA"/>
              </a:solidFill>
              <a:ln w="9525">
                <a:noFill/>
                <a:round/>
                <a:headEnd/>
                <a:tailEnd/>
              </a:ln>
            </p:spPr>
            <p:txBody>
              <a:bodyPr/>
              <a:lstStyle/>
              <a:p>
                <a:endParaRPr lang="en-US"/>
              </a:p>
            </p:txBody>
          </p:sp>
          <p:sp>
            <p:nvSpPr>
              <p:cNvPr id="315456" name="Freeform 64"/>
              <p:cNvSpPr>
                <a:spLocks noEditPoints="1"/>
              </p:cNvSpPr>
              <p:nvPr/>
            </p:nvSpPr>
            <p:spPr bwMode="auto">
              <a:xfrm>
                <a:off x="2946" y="2958"/>
                <a:ext cx="120" cy="135"/>
              </a:xfrm>
              <a:custGeom>
                <a:avLst/>
                <a:gdLst/>
                <a:ahLst/>
                <a:cxnLst>
                  <a:cxn ang="0">
                    <a:pos x="29" y="55"/>
                  </a:cxn>
                  <a:cxn ang="0">
                    <a:pos x="2" y="31"/>
                  </a:cxn>
                  <a:cxn ang="0">
                    <a:pos x="22" y="2"/>
                  </a:cxn>
                  <a:cxn ang="0">
                    <a:pos x="50" y="25"/>
                  </a:cxn>
                  <a:cxn ang="0">
                    <a:pos x="29" y="55"/>
                  </a:cxn>
                  <a:cxn ang="0">
                    <a:pos x="23" y="8"/>
                  </a:cxn>
                  <a:cxn ang="0">
                    <a:pos x="8" y="31"/>
                  </a:cxn>
                  <a:cxn ang="0">
                    <a:pos x="28" y="49"/>
                  </a:cxn>
                  <a:cxn ang="0">
                    <a:pos x="43" y="26"/>
                  </a:cxn>
                  <a:cxn ang="0">
                    <a:pos x="23" y="8"/>
                  </a:cxn>
                </a:cxnLst>
                <a:rect l="0" t="0" r="r" b="b"/>
                <a:pathLst>
                  <a:path w="51" h="57">
                    <a:moveTo>
                      <a:pt x="29" y="55"/>
                    </a:moveTo>
                    <a:cubicBezTo>
                      <a:pt x="10" y="57"/>
                      <a:pt x="3" y="42"/>
                      <a:pt x="2" y="31"/>
                    </a:cubicBezTo>
                    <a:cubicBezTo>
                      <a:pt x="0" y="21"/>
                      <a:pt x="4" y="5"/>
                      <a:pt x="22" y="2"/>
                    </a:cubicBezTo>
                    <a:cubicBezTo>
                      <a:pt x="41" y="0"/>
                      <a:pt x="49" y="15"/>
                      <a:pt x="50" y="25"/>
                    </a:cubicBezTo>
                    <a:cubicBezTo>
                      <a:pt x="51" y="36"/>
                      <a:pt x="47" y="52"/>
                      <a:pt x="29" y="55"/>
                    </a:cubicBezTo>
                    <a:close/>
                    <a:moveTo>
                      <a:pt x="23" y="8"/>
                    </a:moveTo>
                    <a:cubicBezTo>
                      <a:pt x="12" y="10"/>
                      <a:pt x="7" y="19"/>
                      <a:pt x="8" y="31"/>
                    </a:cubicBezTo>
                    <a:cubicBezTo>
                      <a:pt x="10" y="42"/>
                      <a:pt x="17" y="50"/>
                      <a:pt x="28" y="49"/>
                    </a:cubicBezTo>
                    <a:cubicBezTo>
                      <a:pt x="39" y="47"/>
                      <a:pt x="44" y="38"/>
                      <a:pt x="43" y="26"/>
                    </a:cubicBezTo>
                    <a:cubicBezTo>
                      <a:pt x="42" y="15"/>
                      <a:pt x="34" y="7"/>
                      <a:pt x="23" y="8"/>
                    </a:cubicBezTo>
                    <a:close/>
                  </a:path>
                </a:pathLst>
              </a:custGeom>
              <a:solidFill>
                <a:srgbClr val="246BAA"/>
              </a:solidFill>
              <a:ln w="9525">
                <a:noFill/>
                <a:round/>
                <a:headEnd/>
                <a:tailEnd/>
              </a:ln>
            </p:spPr>
            <p:txBody>
              <a:bodyPr/>
              <a:lstStyle/>
              <a:p>
                <a:endParaRPr lang="en-US"/>
              </a:p>
            </p:txBody>
          </p:sp>
          <p:sp>
            <p:nvSpPr>
              <p:cNvPr id="315457" name="Freeform 65"/>
              <p:cNvSpPr>
                <a:spLocks/>
              </p:cNvSpPr>
              <p:nvPr/>
            </p:nvSpPr>
            <p:spPr bwMode="auto">
              <a:xfrm>
                <a:off x="3064" y="2930"/>
                <a:ext cx="97" cy="130"/>
              </a:xfrm>
              <a:custGeom>
                <a:avLst/>
                <a:gdLst/>
                <a:ahLst/>
                <a:cxnLst>
                  <a:cxn ang="0">
                    <a:pos x="0" y="23"/>
                  </a:cxn>
                  <a:cxn ang="0">
                    <a:pos x="92" y="0"/>
                  </a:cxn>
                  <a:cxn ang="0">
                    <a:pos x="97" y="14"/>
                  </a:cxn>
                  <a:cxn ang="0">
                    <a:pos x="56" y="23"/>
                  </a:cxn>
                  <a:cxn ang="0">
                    <a:pos x="82" y="125"/>
                  </a:cxn>
                  <a:cxn ang="0">
                    <a:pos x="66" y="130"/>
                  </a:cxn>
                  <a:cxn ang="0">
                    <a:pos x="42" y="28"/>
                  </a:cxn>
                  <a:cxn ang="0">
                    <a:pos x="2" y="38"/>
                  </a:cxn>
                  <a:cxn ang="0">
                    <a:pos x="0" y="23"/>
                  </a:cxn>
                </a:cxnLst>
                <a:rect l="0" t="0" r="r" b="b"/>
                <a:pathLst>
                  <a:path w="97" h="130">
                    <a:moveTo>
                      <a:pt x="0" y="23"/>
                    </a:moveTo>
                    <a:lnTo>
                      <a:pt x="92" y="0"/>
                    </a:lnTo>
                    <a:lnTo>
                      <a:pt x="97" y="14"/>
                    </a:lnTo>
                    <a:lnTo>
                      <a:pt x="56" y="23"/>
                    </a:lnTo>
                    <a:lnTo>
                      <a:pt x="82" y="125"/>
                    </a:lnTo>
                    <a:lnTo>
                      <a:pt x="66" y="130"/>
                    </a:lnTo>
                    <a:lnTo>
                      <a:pt x="42" y="28"/>
                    </a:lnTo>
                    <a:lnTo>
                      <a:pt x="2" y="38"/>
                    </a:lnTo>
                    <a:lnTo>
                      <a:pt x="0" y="23"/>
                    </a:lnTo>
                    <a:close/>
                  </a:path>
                </a:pathLst>
              </a:custGeom>
              <a:solidFill>
                <a:srgbClr val="246BAA"/>
              </a:solidFill>
              <a:ln w="9525">
                <a:noFill/>
                <a:round/>
                <a:headEnd/>
                <a:tailEnd/>
              </a:ln>
            </p:spPr>
            <p:txBody>
              <a:bodyPr/>
              <a:lstStyle/>
              <a:p>
                <a:endParaRPr lang="en-US"/>
              </a:p>
            </p:txBody>
          </p:sp>
          <p:sp>
            <p:nvSpPr>
              <p:cNvPr id="315458" name="Freeform 66"/>
              <p:cNvSpPr>
                <a:spLocks/>
              </p:cNvSpPr>
              <p:nvPr/>
            </p:nvSpPr>
            <p:spPr bwMode="auto">
              <a:xfrm>
                <a:off x="3177" y="2885"/>
                <a:ext cx="128" cy="144"/>
              </a:xfrm>
              <a:custGeom>
                <a:avLst/>
                <a:gdLst/>
                <a:ahLst/>
                <a:cxnLst>
                  <a:cxn ang="0">
                    <a:pos x="128" y="109"/>
                  </a:cxn>
                  <a:cxn ang="0">
                    <a:pos x="47" y="144"/>
                  </a:cxn>
                  <a:cxn ang="0">
                    <a:pos x="0" y="35"/>
                  </a:cxn>
                  <a:cxn ang="0">
                    <a:pos x="78" y="0"/>
                  </a:cxn>
                  <a:cxn ang="0">
                    <a:pos x="85" y="14"/>
                  </a:cxn>
                  <a:cxn ang="0">
                    <a:pos x="21" y="42"/>
                  </a:cxn>
                  <a:cxn ang="0">
                    <a:pos x="36" y="75"/>
                  </a:cxn>
                  <a:cxn ang="0">
                    <a:pos x="95" y="49"/>
                  </a:cxn>
                  <a:cxn ang="0">
                    <a:pos x="99" y="61"/>
                  </a:cxn>
                  <a:cxn ang="0">
                    <a:pos x="40" y="87"/>
                  </a:cxn>
                  <a:cxn ang="0">
                    <a:pos x="57" y="125"/>
                  </a:cxn>
                  <a:cxn ang="0">
                    <a:pos x="123" y="94"/>
                  </a:cxn>
                  <a:cxn ang="0">
                    <a:pos x="128" y="109"/>
                  </a:cxn>
                </a:cxnLst>
                <a:rect l="0" t="0" r="r" b="b"/>
                <a:pathLst>
                  <a:path w="128" h="144">
                    <a:moveTo>
                      <a:pt x="128" y="109"/>
                    </a:moveTo>
                    <a:lnTo>
                      <a:pt x="47" y="144"/>
                    </a:lnTo>
                    <a:lnTo>
                      <a:pt x="0" y="35"/>
                    </a:lnTo>
                    <a:lnTo>
                      <a:pt x="78" y="0"/>
                    </a:lnTo>
                    <a:lnTo>
                      <a:pt x="85" y="14"/>
                    </a:lnTo>
                    <a:lnTo>
                      <a:pt x="21" y="42"/>
                    </a:lnTo>
                    <a:lnTo>
                      <a:pt x="36" y="75"/>
                    </a:lnTo>
                    <a:lnTo>
                      <a:pt x="95" y="49"/>
                    </a:lnTo>
                    <a:lnTo>
                      <a:pt x="99" y="61"/>
                    </a:lnTo>
                    <a:lnTo>
                      <a:pt x="40" y="87"/>
                    </a:lnTo>
                    <a:lnTo>
                      <a:pt x="57" y="125"/>
                    </a:lnTo>
                    <a:lnTo>
                      <a:pt x="123" y="94"/>
                    </a:lnTo>
                    <a:lnTo>
                      <a:pt x="128" y="109"/>
                    </a:lnTo>
                    <a:close/>
                  </a:path>
                </a:pathLst>
              </a:custGeom>
              <a:solidFill>
                <a:srgbClr val="246BAA"/>
              </a:solidFill>
              <a:ln w="9525">
                <a:noFill/>
                <a:round/>
                <a:headEnd/>
                <a:tailEnd/>
              </a:ln>
            </p:spPr>
            <p:txBody>
              <a:bodyPr/>
              <a:lstStyle/>
              <a:p>
                <a:endParaRPr lang="en-US"/>
              </a:p>
            </p:txBody>
          </p:sp>
          <p:sp>
            <p:nvSpPr>
              <p:cNvPr id="315459" name="Freeform 67"/>
              <p:cNvSpPr>
                <a:spLocks/>
              </p:cNvSpPr>
              <p:nvPr/>
            </p:nvSpPr>
            <p:spPr bwMode="auto">
              <a:xfrm>
                <a:off x="3288" y="2823"/>
                <a:ext cx="135" cy="137"/>
              </a:xfrm>
              <a:custGeom>
                <a:avLst/>
                <a:gdLst/>
                <a:ahLst/>
                <a:cxnLst>
                  <a:cxn ang="0">
                    <a:pos x="34" y="14"/>
                  </a:cxn>
                  <a:cxn ang="0">
                    <a:pos x="17" y="13"/>
                  </a:cxn>
                  <a:cxn ang="0">
                    <a:pos x="14" y="38"/>
                  </a:cxn>
                  <a:cxn ang="0">
                    <a:pos x="39" y="46"/>
                  </a:cxn>
                  <a:cxn ang="0">
                    <a:pos x="44" y="27"/>
                  </a:cxn>
                  <a:cxn ang="0">
                    <a:pos x="49" y="24"/>
                  </a:cxn>
                  <a:cxn ang="0">
                    <a:pos x="41" y="52"/>
                  </a:cxn>
                  <a:cxn ang="0">
                    <a:pos x="8" y="42"/>
                  </a:cxn>
                  <a:cxn ang="0">
                    <a:pos x="13" y="7"/>
                  </a:cxn>
                  <a:cxn ang="0">
                    <a:pos x="40" y="10"/>
                  </a:cxn>
                  <a:cxn ang="0">
                    <a:pos x="34" y="14"/>
                  </a:cxn>
                </a:cxnLst>
                <a:rect l="0" t="0" r="r" b="b"/>
                <a:pathLst>
                  <a:path w="57" h="58">
                    <a:moveTo>
                      <a:pt x="34" y="14"/>
                    </a:moveTo>
                    <a:cubicBezTo>
                      <a:pt x="28" y="7"/>
                      <a:pt x="21" y="10"/>
                      <a:pt x="17" y="13"/>
                    </a:cubicBezTo>
                    <a:cubicBezTo>
                      <a:pt x="9" y="17"/>
                      <a:pt x="7" y="27"/>
                      <a:pt x="14" y="38"/>
                    </a:cubicBezTo>
                    <a:cubicBezTo>
                      <a:pt x="20" y="48"/>
                      <a:pt x="29" y="53"/>
                      <a:pt x="39" y="46"/>
                    </a:cubicBezTo>
                    <a:cubicBezTo>
                      <a:pt x="43" y="44"/>
                      <a:pt x="48" y="38"/>
                      <a:pt x="44" y="27"/>
                    </a:cubicBezTo>
                    <a:cubicBezTo>
                      <a:pt x="49" y="24"/>
                      <a:pt x="49" y="24"/>
                      <a:pt x="49" y="24"/>
                    </a:cubicBezTo>
                    <a:cubicBezTo>
                      <a:pt x="57" y="41"/>
                      <a:pt x="45" y="50"/>
                      <a:pt x="41" y="52"/>
                    </a:cubicBezTo>
                    <a:cubicBezTo>
                      <a:pt x="32" y="58"/>
                      <a:pt x="19" y="58"/>
                      <a:pt x="8" y="42"/>
                    </a:cubicBezTo>
                    <a:cubicBezTo>
                      <a:pt x="0" y="29"/>
                      <a:pt x="1" y="15"/>
                      <a:pt x="13" y="7"/>
                    </a:cubicBezTo>
                    <a:cubicBezTo>
                      <a:pt x="24" y="0"/>
                      <a:pt x="34" y="4"/>
                      <a:pt x="40" y="10"/>
                    </a:cubicBezTo>
                    <a:lnTo>
                      <a:pt x="34" y="14"/>
                    </a:lnTo>
                    <a:close/>
                  </a:path>
                </a:pathLst>
              </a:custGeom>
              <a:solidFill>
                <a:srgbClr val="246BAA"/>
              </a:solidFill>
              <a:ln w="9525">
                <a:noFill/>
                <a:round/>
                <a:headEnd/>
                <a:tailEnd/>
              </a:ln>
            </p:spPr>
            <p:txBody>
              <a:bodyPr/>
              <a:lstStyle/>
              <a:p>
                <a:endParaRPr lang="en-US"/>
              </a:p>
            </p:txBody>
          </p:sp>
          <p:sp>
            <p:nvSpPr>
              <p:cNvPr id="315460" name="Freeform 68"/>
              <p:cNvSpPr>
                <a:spLocks/>
              </p:cNvSpPr>
              <p:nvPr/>
            </p:nvSpPr>
            <p:spPr bwMode="auto">
              <a:xfrm>
                <a:off x="3376" y="2745"/>
                <a:ext cx="120" cy="126"/>
              </a:xfrm>
              <a:custGeom>
                <a:avLst/>
                <a:gdLst/>
                <a:ahLst/>
                <a:cxnLst>
                  <a:cxn ang="0">
                    <a:pos x="0" y="64"/>
                  </a:cxn>
                  <a:cxn ang="0">
                    <a:pos x="73" y="0"/>
                  </a:cxn>
                  <a:cxn ang="0">
                    <a:pos x="82" y="12"/>
                  </a:cxn>
                  <a:cxn ang="0">
                    <a:pos x="52" y="38"/>
                  </a:cxn>
                  <a:cxn ang="0">
                    <a:pos x="120" y="116"/>
                  </a:cxn>
                  <a:cxn ang="0">
                    <a:pos x="108" y="126"/>
                  </a:cxn>
                  <a:cxn ang="0">
                    <a:pos x="40" y="48"/>
                  </a:cxn>
                  <a:cxn ang="0">
                    <a:pos x="9" y="74"/>
                  </a:cxn>
                  <a:cxn ang="0">
                    <a:pos x="0" y="64"/>
                  </a:cxn>
                </a:cxnLst>
                <a:rect l="0" t="0" r="r" b="b"/>
                <a:pathLst>
                  <a:path w="120" h="126">
                    <a:moveTo>
                      <a:pt x="0" y="64"/>
                    </a:moveTo>
                    <a:lnTo>
                      <a:pt x="73" y="0"/>
                    </a:lnTo>
                    <a:lnTo>
                      <a:pt x="82" y="12"/>
                    </a:lnTo>
                    <a:lnTo>
                      <a:pt x="52" y="38"/>
                    </a:lnTo>
                    <a:lnTo>
                      <a:pt x="120" y="116"/>
                    </a:lnTo>
                    <a:lnTo>
                      <a:pt x="108" y="126"/>
                    </a:lnTo>
                    <a:lnTo>
                      <a:pt x="40" y="48"/>
                    </a:lnTo>
                    <a:lnTo>
                      <a:pt x="9" y="74"/>
                    </a:lnTo>
                    <a:lnTo>
                      <a:pt x="0" y="64"/>
                    </a:lnTo>
                    <a:close/>
                  </a:path>
                </a:pathLst>
              </a:custGeom>
              <a:solidFill>
                <a:srgbClr val="246BAA"/>
              </a:solidFill>
              <a:ln w="9525">
                <a:noFill/>
                <a:round/>
                <a:headEnd/>
                <a:tailEnd/>
              </a:ln>
            </p:spPr>
            <p:txBody>
              <a:bodyPr/>
              <a:lstStyle/>
              <a:p>
                <a:endParaRPr lang="en-US"/>
              </a:p>
            </p:txBody>
          </p:sp>
          <p:sp>
            <p:nvSpPr>
              <p:cNvPr id="315461" name="Freeform 69"/>
              <p:cNvSpPr>
                <a:spLocks/>
              </p:cNvSpPr>
              <p:nvPr/>
            </p:nvSpPr>
            <p:spPr bwMode="auto">
              <a:xfrm>
                <a:off x="3463" y="2717"/>
                <a:ext cx="97" cy="95"/>
              </a:xfrm>
              <a:custGeom>
                <a:avLst/>
                <a:gdLst/>
                <a:ahLst/>
                <a:cxnLst>
                  <a:cxn ang="0">
                    <a:pos x="97" y="83"/>
                  </a:cxn>
                  <a:cxn ang="0">
                    <a:pos x="85" y="95"/>
                  </a:cxn>
                  <a:cxn ang="0">
                    <a:pos x="0" y="12"/>
                  </a:cxn>
                  <a:cxn ang="0">
                    <a:pos x="12" y="0"/>
                  </a:cxn>
                  <a:cxn ang="0">
                    <a:pos x="97" y="83"/>
                  </a:cxn>
                </a:cxnLst>
                <a:rect l="0" t="0" r="r" b="b"/>
                <a:pathLst>
                  <a:path w="97" h="95">
                    <a:moveTo>
                      <a:pt x="97" y="83"/>
                    </a:moveTo>
                    <a:lnTo>
                      <a:pt x="85" y="95"/>
                    </a:lnTo>
                    <a:lnTo>
                      <a:pt x="0" y="12"/>
                    </a:lnTo>
                    <a:lnTo>
                      <a:pt x="12" y="0"/>
                    </a:lnTo>
                    <a:lnTo>
                      <a:pt x="97" y="83"/>
                    </a:lnTo>
                    <a:close/>
                  </a:path>
                </a:pathLst>
              </a:custGeom>
              <a:solidFill>
                <a:srgbClr val="246BAA"/>
              </a:solidFill>
              <a:ln w="9525">
                <a:noFill/>
                <a:round/>
                <a:headEnd/>
                <a:tailEnd/>
              </a:ln>
            </p:spPr>
            <p:txBody>
              <a:bodyPr/>
              <a:lstStyle/>
              <a:p>
                <a:endParaRPr lang="en-US"/>
              </a:p>
            </p:txBody>
          </p:sp>
          <p:sp>
            <p:nvSpPr>
              <p:cNvPr id="315462" name="Freeform 70"/>
              <p:cNvSpPr>
                <a:spLocks noEditPoints="1"/>
              </p:cNvSpPr>
              <p:nvPr/>
            </p:nvSpPr>
            <p:spPr bwMode="auto">
              <a:xfrm>
                <a:off x="3498" y="2618"/>
                <a:ext cx="154" cy="144"/>
              </a:xfrm>
              <a:custGeom>
                <a:avLst/>
                <a:gdLst/>
                <a:ahLst/>
                <a:cxnLst>
                  <a:cxn ang="0">
                    <a:pos x="53" y="47"/>
                  </a:cxn>
                  <a:cxn ang="0">
                    <a:pos x="17" y="50"/>
                  </a:cxn>
                  <a:cxn ang="0">
                    <a:pos x="12" y="14"/>
                  </a:cxn>
                  <a:cxn ang="0">
                    <a:pos x="47" y="11"/>
                  </a:cxn>
                  <a:cxn ang="0">
                    <a:pos x="53" y="47"/>
                  </a:cxn>
                  <a:cxn ang="0">
                    <a:pos x="16" y="18"/>
                  </a:cxn>
                  <a:cxn ang="0">
                    <a:pos x="22" y="44"/>
                  </a:cxn>
                  <a:cxn ang="0">
                    <a:pos x="48" y="43"/>
                  </a:cxn>
                  <a:cxn ang="0">
                    <a:pos x="43" y="17"/>
                  </a:cxn>
                  <a:cxn ang="0">
                    <a:pos x="16" y="18"/>
                  </a:cxn>
                </a:cxnLst>
                <a:rect l="0" t="0" r="r" b="b"/>
                <a:pathLst>
                  <a:path w="65" h="61">
                    <a:moveTo>
                      <a:pt x="53" y="47"/>
                    </a:moveTo>
                    <a:cubicBezTo>
                      <a:pt x="42" y="61"/>
                      <a:pt x="26" y="56"/>
                      <a:pt x="17" y="50"/>
                    </a:cubicBezTo>
                    <a:cubicBezTo>
                      <a:pt x="9" y="43"/>
                      <a:pt x="0" y="29"/>
                      <a:pt x="12" y="14"/>
                    </a:cubicBezTo>
                    <a:cubicBezTo>
                      <a:pt x="23" y="0"/>
                      <a:pt x="39" y="5"/>
                      <a:pt x="47" y="11"/>
                    </a:cubicBezTo>
                    <a:cubicBezTo>
                      <a:pt x="56" y="18"/>
                      <a:pt x="65" y="32"/>
                      <a:pt x="53" y="47"/>
                    </a:cubicBezTo>
                    <a:close/>
                    <a:moveTo>
                      <a:pt x="16" y="18"/>
                    </a:moveTo>
                    <a:cubicBezTo>
                      <a:pt x="10" y="27"/>
                      <a:pt x="12" y="37"/>
                      <a:pt x="22" y="44"/>
                    </a:cubicBezTo>
                    <a:cubicBezTo>
                      <a:pt x="31" y="52"/>
                      <a:pt x="42" y="52"/>
                      <a:pt x="48" y="43"/>
                    </a:cubicBezTo>
                    <a:cubicBezTo>
                      <a:pt x="55" y="35"/>
                      <a:pt x="52" y="24"/>
                      <a:pt x="43" y="17"/>
                    </a:cubicBezTo>
                    <a:cubicBezTo>
                      <a:pt x="34" y="10"/>
                      <a:pt x="23" y="10"/>
                      <a:pt x="16" y="18"/>
                    </a:cubicBezTo>
                    <a:close/>
                  </a:path>
                </a:pathLst>
              </a:custGeom>
              <a:solidFill>
                <a:srgbClr val="246BAA"/>
              </a:solidFill>
              <a:ln w="9525">
                <a:noFill/>
                <a:round/>
                <a:headEnd/>
                <a:tailEnd/>
              </a:ln>
            </p:spPr>
            <p:txBody>
              <a:bodyPr/>
              <a:lstStyle/>
              <a:p>
                <a:endParaRPr lang="en-US"/>
              </a:p>
            </p:txBody>
          </p:sp>
          <p:sp>
            <p:nvSpPr>
              <p:cNvPr id="315463" name="Freeform 71"/>
              <p:cNvSpPr>
                <a:spLocks/>
              </p:cNvSpPr>
              <p:nvPr/>
            </p:nvSpPr>
            <p:spPr bwMode="auto">
              <a:xfrm>
                <a:off x="3576" y="2504"/>
                <a:ext cx="149" cy="142"/>
              </a:xfrm>
              <a:custGeom>
                <a:avLst/>
                <a:gdLst/>
                <a:ahLst/>
                <a:cxnLst>
                  <a:cxn ang="0">
                    <a:pos x="40" y="15"/>
                  </a:cxn>
                  <a:cxn ang="0">
                    <a:pos x="48" y="0"/>
                  </a:cxn>
                  <a:cxn ang="0">
                    <a:pos x="149" y="60"/>
                  </a:cxn>
                  <a:cxn ang="0">
                    <a:pos x="140" y="76"/>
                  </a:cxn>
                  <a:cxn ang="0">
                    <a:pos x="29" y="81"/>
                  </a:cxn>
                  <a:cxn ang="0">
                    <a:pos x="29" y="81"/>
                  </a:cxn>
                  <a:cxn ang="0">
                    <a:pos x="111" y="128"/>
                  </a:cxn>
                  <a:cxn ang="0">
                    <a:pos x="102" y="142"/>
                  </a:cxn>
                  <a:cxn ang="0">
                    <a:pos x="0" y="83"/>
                  </a:cxn>
                  <a:cxn ang="0">
                    <a:pos x="10" y="67"/>
                  </a:cxn>
                  <a:cxn ang="0">
                    <a:pos x="121" y="62"/>
                  </a:cxn>
                  <a:cxn ang="0">
                    <a:pos x="121" y="62"/>
                  </a:cxn>
                  <a:cxn ang="0">
                    <a:pos x="40" y="15"/>
                  </a:cxn>
                </a:cxnLst>
                <a:rect l="0" t="0" r="r" b="b"/>
                <a:pathLst>
                  <a:path w="149" h="142">
                    <a:moveTo>
                      <a:pt x="40" y="15"/>
                    </a:moveTo>
                    <a:lnTo>
                      <a:pt x="48" y="0"/>
                    </a:lnTo>
                    <a:lnTo>
                      <a:pt x="149" y="60"/>
                    </a:lnTo>
                    <a:lnTo>
                      <a:pt x="140" y="76"/>
                    </a:lnTo>
                    <a:lnTo>
                      <a:pt x="29" y="81"/>
                    </a:lnTo>
                    <a:lnTo>
                      <a:pt x="111" y="128"/>
                    </a:lnTo>
                    <a:lnTo>
                      <a:pt x="102" y="142"/>
                    </a:lnTo>
                    <a:lnTo>
                      <a:pt x="0" y="83"/>
                    </a:lnTo>
                    <a:lnTo>
                      <a:pt x="10" y="67"/>
                    </a:lnTo>
                    <a:lnTo>
                      <a:pt x="121" y="62"/>
                    </a:lnTo>
                    <a:lnTo>
                      <a:pt x="40" y="15"/>
                    </a:lnTo>
                    <a:close/>
                  </a:path>
                </a:pathLst>
              </a:custGeom>
              <a:solidFill>
                <a:srgbClr val="246BAA"/>
              </a:solidFill>
              <a:ln w="9525">
                <a:noFill/>
                <a:round/>
                <a:headEnd/>
                <a:tailEnd/>
              </a:ln>
            </p:spPr>
            <p:txBody>
              <a:bodyPr/>
              <a:lstStyle/>
              <a:p>
                <a:endParaRPr lang="en-US"/>
              </a:p>
            </p:txBody>
          </p:sp>
          <p:sp>
            <p:nvSpPr>
              <p:cNvPr id="315464" name="Freeform 72"/>
              <p:cNvSpPr>
                <a:spLocks noEditPoints="1"/>
              </p:cNvSpPr>
              <p:nvPr/>
            </p:nvSpPr>
            <p:spPr bwMode="auto">
              <a:xfrm>
                <a:off x="3664" y="2367"/>
                <a:ext cx="127" cy="102"/>
              </a:xfrm>
              <a:custGeom>
                <a:avLst/>
                <a:gdLst/>
                <a:ahLst/>
                <a:cxnLst>
                  <a:cxn ang="0">
                    <a:pos x="75" y="64"/>
                  </a:cxn>
                  <a:cxn ang="0">
                    <a:pos x="106" y="86"/>
                  </a:cxn>
                  <a:cxn ang="0">
                    <a:pos x="104" y="102"/>
                  </a:cxn>
                  <a:cxn ang="0">
                    <a:pos x="0" y="29"/>
                  </a:cxn>
                  <a:cxn ang="0">
                    <a:pos x="4" y="12"/>
                  </a:cxn>
                  <a:cxn ang="0">
                    <a:pos x="127" y="0"/>
                  </a:cxn>
                  <a:cxn ang="0">
                    <a:pos x="125" y="17"/>
                  </a:cxn>
                  <a:cxn ang="0">
                    <a:pos x="87" y="19"/>
                  </a:cxn>
                  <a:cxn ang="0">
                    <a:pos x="75" y="64"/>
                  </a:cxn>
                  <a:cxn ang="0">
                    <a:pos x="73" y="22"/>
                  </a:cxn>
                  <a:cxn ang="0">
                    <a:pos x="19" y="26"/>
                  </a:cxn>
                  <a:cxn ang="0">
                    <a:pos x="19" y="26"/>
                  </a:cxn>
                  <a:cxn ang="0">
                    <a:pos x="63" y="57"/>
                  </a:cxn>
                  <a:cxn ang="0">
                    <a:pos x="73" y="22"/>
                  </a:cxn>
                </a:cxnLst>
                <a:rect l="0" t="0" r="r" b="b"/>
                <a:pathLst>
                  <a:path w="127" h="102">
                    <a:moveTo>
                      <a:pt x="75" y="64"/>
                    </a:moveTo>
                    <a:lnTo>
                      <a:pt x="106" y="86"/>
                    </a:lnTo>
                    <a:lnTo>
                      <a:pt x="104" y="102"/>
                    </a:lnTo>
                    <a:lnTo>
                      <a:pt x="0" y="29"/>
                    </a:lnTo>
                    <a:lnTo>
                      <a:pt x="4" y="12"/>
                    </a:lnTo>
                    <a:lnTo>
                      <a:pt x="127" y="0"/>
                    </a:lnTo>
                    <a:lnTo>
                      <a:pt x="125" y="17"/>
                    </a:lnTo>
                    <a:lnTo>
                      <a:pt x="87" y="19"/>
                    </a:lnTo>
                    <a:lnTo>
                      <a:pt x="75" y="64"/>
                    </a:lnTo>
                    <a:close/>
                    <a:moveTo>
                      <a:pt x="73" y="22"/>
                    </a:moveTo>
                    <a:lnTo>
                      <a:pt x="19" y="26"/>
                    </a:lnTo>
                    <a:lnTo>
                      <a:pt x="63" y="57"/>
                    </a:lnTo>
                    <a:lnTo>
                      <a:pt x="73" y="22"/>
                    </a:lnTo>
                    <a:close/>
                  </a:path>
                </a:pathLst>
              </a:custGeom>
              <a:solidFill>
                <a:srgbClr val="246BAA"/>
              </a:solidFill>
              <a:ln w="9525">
                <a:noFill/>
                <a:round/>
                <a:headEnd/>
                <a:tailEnd/>
              </a:ln>
            </p:spPr>
            <p:txBody>
              <a:bodyPr/>
              <a:lstStyle/>
              <a:p>
                <a:endParaRPr lang="en-US"/>
              </a:p>
            </p:txBody>
          </p:sp>
          <p:sp>
            <p:nvSpPr>
              <p:cNvPr id="315465" name="Freeform 73"/>
              <p:cNvSpPr>
                <a:spLocks/>
              </p:cNvSpPr>
              <p:nvPr/>
            </p:nvSpPr>
            <p:spPr bwMode="auto">
              <a:xfrm>
                <a:off x="3683" y="2233"/>
                <a:ext cx="132" cy="111"/>
              </a:xfrm>
              <a:custGeom>
                <a:avLst/>
                <a:gdLst/>
                <a:ahLst/>
                <a:cxnLst>
                  <a:cxn ang="0">
                    <a:pos x="26" y="22"/>
                  </a:cxn>
                  <a:cxn ang="0">
                    <a:pos x="29" y="0"/>
                  </a:cxn>
                  <a:cxn ang="0">
                    <a:pos x="56" y="3"/>
                  </a:cxn>
                  <a:cxn ang="0">
                    <a:pos x="55" y="8"/>
                  </a:cxn>
                  <a:cxn ang="0">
                    <a:pos x="48" y="8"/>
                  </a:cxn>
                  <a:cxn ang="0">
                    <a:pos x="54" y="26"/>
                  </a:cxn>
                  <a:cxn ang="0">
                    <a:pos x="47" y="40"/>
                  </a:cxn>
                  <a:cxn ang="0">
                    <a:pos x="25" y="45"/>
                  </a:cxn>
                  <a:cxn ang="0">
                    <a:pos x="2" y="19"/>
                  </a:cxn>
                  <a:cxn ang="0">
                    <a:pos x="21" y="0"/>
                  </a:cxn>
                  <a:cxn ang="0">
                    <a:pos x="20" y="6"/>
                  </a:cxn>
                  <a:cxn ang="0">
                    <a:pos x="8" y="20"/>
                  </a:cxn>
                  <a:cxn ang="0">
                    <a:pos x="26" y="39"/>
                  </a:cxn>
                  <a:cxn ang="0">
                    <a:pos x="48" y="25"/>
                  </a:cxn>
                  <a:cxn ang="0">
                    <a:pos x="46" y="14"/>
                  </a:cxn>
                  <a:cxn ang="0">
                    <a:pos x="34" y="7"/>
                  </a:cxn>
                  <a:cxn ang="0">
                    <a:pos x="32" y="22"/>
                  </a:cxn>
                  <a:cxn ang="0">
                    <a:pos x="26" y="22"/>
                  </a:cxn>
                </a:cxnLst>
                <a:rect l="0" t="0" r="r" b="b"/>
                <a:pathLst>
                  <a:path w="56" h="47">
                    <a:moveTo>
                      <a:pt x="26" y="22"/>
                    </a:moveTo>
                    <a:cubicBezTo>
                      <a:pt x="29" y="0"/>
                      <a:pt x="29" y="0"/>
                      <a:pt x="29" y="0"/>
                    </a:cubicBezTo>
                    <a:cubicBezTo>
                      <a:pt x="56" y="3"/>
                      <a:pt x="56" y="3"/>
                      <a:pt x="56" y="3"/>
                    </a:cubicBezTo>
                    <a:cubicBezTo>
                      <a:pt x="55" y="8"/>
                      <a:pt x="55" y="8"/>
                      <a:pt x="55" y="8"/>
                    </a:cubicBezTo>
                    <a:cubicBezTo>
                      <a:pt x="48" y="8"/>
                      <a:pt x="48" y="8"/>
                      <a:pt x="48" y="8"/>
                    </a:cubicBezTo>
                    <a:cubicBezTo>
                      <a:pt x="53" y="12"/>
                      <a:pt x="55" y="19"/>
                      <a:pt x="54" y="26"/>
                    </a:cubicBezTo>
                    <a:cubicBezTo>
                      <a:pt x="53" y="34"/>
                      <a:pt x="49" y="38"/>
                      <a:pt x="47" y="40"/>
                    </a:cubicBezTo>
                    <a:cubicBezTo>
                      <a:pt x="39" y="47"/>
                      <a:pt x="30" y="46"/>
                      <a:pt x="25" y="45"/>
                    </a:cubicBezTo>
                    <a:cubicBezTo>
                      <a:pt x="13" y="44"/>
                      <a:pt x="0" y="35"/>
                      <a:pt x="2" y="19"/>
                    </a:cubicBezTo>
                    <a:cubicBezTo>
                      <a:pt x="3" y="10"/>
                      <a:pt x="10" y="0"/>
                      <a:pt x="21" y="0"/>
                    </a:cubicBezTo>
                    <a:cubicBezTo>
                      <a:pt x="20" y="6"/>
                      <a:pt x="20" y="6"/>
                      <a:pt x="20" y="6"/>
                    </a:cubicBezTo>
                    <a:cubicBezTo>
                      <a:pt x="11" y="7"/>
                      <a:pt x="9" y="14"/>
                      <a:pt x="8" y="20"/>
                    </a:cubicBezTo>
                    <a:cubicBezTo>
                      <a:pt x="7" y="29"/>
                      <a:pt x="13" y="37"/>
                      <a:pt x="26" y="39"/>
                    </a:cubicBezTo>
                    <a:cubicBezTo>
                      <a:pt x="36" y="40"/>
                      <a:pt x="47" y="38"/>
                      <a:pt x="48" y="25"/>
                    </a:cubicBezTo>
                    <a:cubicBezTo>
                      <a:pt x="49" y="22"/>
                      <a:pt x="49" y="18"/>
                      <a:pt x="46" y="14"/>
                    </a:cubicBezTo>
                    <a:cubicBezTo>
                      <a:pt x="44" y="9"/>
                      <a:pt x="39" y="8"/>
                      <a:pt x="34" y="7"/>
                    </a:cubicBezTo>
                    <a:cubicBezTo>
                      <a:pt x="32" y="22"/>
                      <a:pt x="32" y="22"/>
                      <a:pt x="32" y="22"/>
                    </a:cubicBezTo>
                    <a:lnTo>
                      <a:pt x="26" y="22"/>
                    </a:lnTo>
                    <a:close/>
                  </a:path>
                </a:pathLst>
              </a:custGeom>
              <a:solidFill>
                <a:srgbClr val="246BAA"/>
              </a:solidFill>
              <a:ln w="9525">
                <a:noFill/>
                <a:round/>
                <a:headEnd/>
                <a:tailEnd/>
              </a:ln>
            </p:spPr>
            <p:txBody>
              <a:bodyPr/>
              <a:lstStyle/>
              <a:p>
                <a:endParaRPr lang="en-US"/>
              </a:p>
            </p:txBody>
          </p:sp>
          <p:sp>
            <p:nvSpPr>
              <p:cNvPr id="315466" name="Freeform 74"/>
              <p:cNvSpPr>
                <a:spLocks/>
              </p:cNvSpPr>
              <p:nvPr/>
            </p:nvSpPr>
            <p:spPr bwMode="auto">
              <a:xfrm>
                <a:off x="3699" y="2108"/>
                <a:ext cx="121" cy="87"/>
              </a:xfrm>
              <a:custGeom>
                <a:avLst/>
                <a:gdLst/>
                <a:ahLst/>
                <a:cxnLst>
                  <a:cxn ang="0">
                    <a:pos x="121" y="2"/>
                  </a:cxn>
                  <a:cxn ang="0">
                    <a:pos x="118" y="87"/>
                  </a:cxn>
                  <a:cxn ang="0">
                    <a:pos x="0" y="87"/>
                  </a:cxn>
                  <a:cxn ang="0">
                    <a:pos x="3" y="0"/>
                  </a:cxn>
                  <a:cxn ang="0">
                    <a:pos x="17" y="0"/>
                  </a:cxn>
                  <a:cxn ang="0">
                    <a:pos x="14" y="70"/>
                  </a:cxn>
                  <a:cxn ang="0">
                    <a:pos x="50" y="70"/>
                  </a:cxn>
                  <a:cxn ang="0">
                    <a:pos x="52" y="7"/>
                  </a:cxn>
                  <a:cxn ang="0">
                    <a:pos x="66" y="7"/>
                  </a:cxn>
                  <a:cxn ang="0">
                    <a:pos x="64" y="70"/>
                  </a:cxn>
                  <a:cxn ang="0">
                    <a:pos x="104" y="73"/>
                  </a:cxn>
                  <a:cxn ang="0">
                    <a:pos x="106" y="0"/>
                  </a:cxn>
                  <a:cxn ang="0">
                    <a:pos x="121" y="2"/>
                  </a:cxn>
                </a:cxnLst>
                <a:rect l="0" t="0" r="r" b="b"/>
                <a:pathLst>
                  <a:path w="121" h="87">
                    <a:moveTo>
                      <a:pt x="121" y="2"/>
                    </a:moveTo>
                    <a:lnTo>
                      <a:pt x="118" y="87"/>
                    </a:lnTo>
                    <a:lnTo>
                      <a:pt x="0" y="87"/>
                    </a:lnTo>
                    <a:lnTo>
                      <a:pt x="3" y="0"/>
                    </a:lnTo>
                    <a:lnTo>
                      <a:pt x="17" y="0"/>
                    </a:lnTo>
                    <a:lnTo>
                      <a:pt x="14" y="70"/>
                    </a:lnTo>
                    <a:lnTo>
                      <a:pt x="50" y="70"/>
                    </a:lnTo>
                    <a:lnTo>
                      <a:pt x="52" y="7"/>
                    </a:lnTo>
                    <a:lnTo>
                      <a:pt x="66" y="7"/>
                    </a:lnTo>
                    <a:lnTo>
                      <a:pt x="64" y="70"/>
                    </a:lnTo>
                    <a:lnTo>
                      <a:pt x="104" y="73"/>
                    </a:lnTo>
                    <a:lnTo>
                      <a:pt x="106" y="0"/>
                    </a:lnTo>
                    <a:lnTo>
                      <a:pt x="121" y="2"/>
                    </a:lnTo>
                    <a:close/>
                  </a:path>
                </a:pathLst>
              </a:custGeom>
              <a:solidFill>
                <a:srgbClr val="246BAA"/>
              </a:solidFill>
              <a:ln w="9525">
                <a:noFill/>
                <a:round/>
                <a:headEnd/>
                <a:tailEnd/>
              </a:ln>
            </p:spPr>
            <p:txBody>
              <a:bodyPr/>
              <a:lstStyle/>
              <a:p>
                <a:endParaRPr lang="en-US"/>
              </a:p>
            </p:txBody>
          </p:sp>
          <p:sp>
            <p:nvSpPr>
              <p:cNvPr id="315467" name="Freeform 75"/>
              <p:cNvSpPr>
                <a:spLocks/>
              </p:cNvSpPr>
              <p:nvPr/>
            </p:nvSpPr>
            <p:spPr bwMode="auto">
              <a:xfrm>
                <a:off x="3685" y="1971"/>
                <a:ext cx="130" cy="108"/>
              </a:xfrm>
              <a:custGeom>
                <a:avLst/>
                <a:gdLst/>
                <a:ahLst/>
                <a:cxnLst>
                  <a:cxn ang="0">
                    <a:pos x="2" y="33"/>
                  </a:cxn>
                  <a:cxn ang="0">
                    <a:pos x="0" y="16"/>
                  </a:cxn>
                  <a:cxn ang="0">
                    <a:pos x="118" y="0"/>
                  </a:cxn>
                  <a:cxn ang="0">
                    <a:pos x="120" y="18"/>
                  </a:cxn>
                  <a:cxn ang="0">
                    <a:pos x="33" y="89"/>
                  </a:cxn>
                  <a:cxn ang="0">
                    <a:pos x="33" y="89"/>
                  </a:cxn>
                  <a:cxn ang="0">
                    <a:pos x="128" y="78"/>
                  </a:cxn>
                  <a:cxn ang="0">
                    <a:pos x="130" y="92"/>
                  </a:cxn>
                  <a:cxn ang="0">
                    <a:pos x="14" y="108"/>
                  </a:cxn>
                  <a:cxn ang="0">
                    <a:pos x="12" y="89"/>
                  </a:cxn>
                  <a:cxn ang="0">
                    <a:pos x="97" y="18"/>
                  </a:cxn>
                  <a:cxn ang="0">
                    <a:pos x="97" y="18"/>
                  </a:cxn>
                  <a:cxn ang="0">
                    <a:pos x="2" y="33"/>
                  </a:cxn>
                </a:cxnLst>
                <a:rect l="0" t="0" r="r" b="b"/>
                <a:pathLst>
                  <a:path w="130" h="108">
                    <a:moveTo>
                      <a:pt x="2" y="33"/>
                    </a:moveTo>
                    <a:lnTo>
                      <a:pt x="0" y="16"/>
                    </a:lnTo>
                    <a:lnTo>
                      <a:pt x="118" y="0"/>
                    </a:lnTo>
                    <a:lnTo>
                      <a:pt x="120" y="18"/>
                    </a:lnTo>
                    <a:lnTo>
                      <a:pt x="33" y="89"/>
                    </a:lnTo>
                    <a:lnTo>
                      <a:pt x="128" y="78"/>
                    </a:lnTo>
                    <a:lnTo>
                      <a:pt x="130" y="92"/>
                    </a:lnTo>
                    <a:lnTo>
                      <a:pt x="14" y="108"/>
                    </a:lnTo>
                    <a:lnTo>
                      <a:pt x="12" y="89"/>
                    </a:lnTo>
                    <a:lnTo>
                      <a:pt x="97" y="18"/>
                    </a:lnTo>
                    <a:lnTo>
                      <a:pt x="2" y="33"/>
                    </a:lnTo>
                    <a:close/>
                  </a:path>
                </a:pathLst>
              </a:custGeom>
              <a:solidFill>
                <a:srgbClr val="246BAA"/>
              </a:solidFill>
              <a:ln w="9525">
                <a:noFill/>
                <a:round/>
                <a:headEnd/>
                <a:tailEnd/>
              </a:ln>
            </p:spPr>
            <p:txBody>
              <a:bodyPr/>
              <a:lstStyle/>
              <a:p>
                <a:endParaRPr lang="en-US"/>
              </a:p>
            </p:txBody>
          </p:sp>
          <p:sp>
            <p:nvSpPr>
              <p:cNvPr id="315468" name="Freeform 76"/>
              <p:cNvSpPr>
                <a:spLocks/>
              </p:cNvSpPr>
              <p:nvPr/>
            </p:nvSpPr>
            <p:spPr bwMode="auto">
              <a:xfrm>
                <a:off x="3652" y="1834"/>
                <a:ext cx="135" cy="122"/>
              </a:xfrm>
              <a:custGeom>
                <a:avLst/>
                <a:gdLst/>
                <a:ahLst/>
                <a:cxnLst>
                  <a:cxn ang="0">
                    <a:pos x="15" y="14"/>
                  </a:cxn>
                  <a:cxn ang="0">
                    <a:pos x="9" y="31"/>
                  </a:cxn>
                  <a:cxn ang="0">
                    <a:pos x="33" y="41"/>
                  </a:cxn>
                  <a:cxn ang="0">
                    <a:pos x="48" y="19"/>
                  </a:cxn>
                  <a:cxn ang="0">
                    <a:pos x="31" y="9"/>
                  </a:cxn>
                  <a:cxn ang="0">
                    <a:pos x="29" y="3"/>
                  </a:cxn>
                  <a:cxn ang="0">
                    <a:pos x="54" y="18"/>
                  </a:cxn>
                  <a:cxn ang="0">
                    <a:pos x="35" y="47"/>
                  </a:cxn>
                  <a:cxn ang="0">
                    <a:pos x="3" y="32"/>
                  </a:cxn>
                  <a:cxn ang="0">
                    <a:pos x="13" y="8"/>
                  </a:cxn>
                  <a:cxn ang="0">
                    <a:pos x="15" y="14"/>
                  </a:cxn>
                </a:cxnLst>
                <a:rect l="0" t="0" r="r" b="b"/>
                <a:pathLst>
                  <a:path w="57" h="52">
                    <a:moveTo>
                      <a:pt x="15" y="14"/>
                    </a:moveTo>
                    <a:cubicBezTo>
                      <a:pt x="7" y="19"/>
                      <a:pt x="8" y="26"/>
                      <a:pt x="9" y="31"/>
                    </a:cubicBezTo>
                    <a:cubicBezTo>
                      <a:pt x="12" y="39"/>
                      <a:pt x="20" y="44"/>
                      <a:pt x="33" y="41"/>
                    </a:cubicBezTo>
                    <a:cubicBezTo>
                      <a:pt x="44" y="37"/>
                      <a:pt x="52" y="30"/>
                      <a:pt x="48" y="19"/>
                    </a:cubicBezTo>
                    <a:cubicBezTo>
                      <a:pt x="47" y="14"/>
                      <a:pt x="43" y="8"/>
                      <a:pt x="31" y="9"/>
                    </a:cubicBezTo>
                    <a:cubicBezTo>
                      <a:pt x="29" y="3"/>
                      <a:pt x="29" y="3"/>
                      <a:pt x="29" y="3"/>
                    </a:cubicBezTo>
                    <a:cubicBezTo>
                      <a:pt x="48" y="0"/>
                      <a:pt x="53" y="14"/>
                      <a:pt x="54" y="18"/>
                    </a:cubicBezTo>
                    <a:cubicBezTo>
                      <a:pt x="57" y="29"/>
                      <a:pt x="54" y="42"/>
                      <a:pt x="35" y="47"/>
                    </a:cubicBezTo>
                    <a:cubicBezTo>
                      <a:pt x="20" y="52"/>
                      <a:pt x="8" y="46"/>
                      <a:pt x="3" y="32"/>
                    </a:cubicBezTo>
                    <a:cubicBezTo>
                      <a:pt x="0" y="20"/>
                      <a:pt x="5" y="11"/>
                      <a:pt x="13" y="8"/>
                    </a:cubicBezTo>
                    <a:lnTo>
                      <a:pt x="15" y="14"/>
                    </a:lnTo>
                    <a:close/>
                  </a:path>
                </a:pathLst>
              </a:custGeom>
              <a:solidFill>
                <a:srgbClr val="246BAA"/>
              </a:solidFill>
              <a:ln w="9525">
                <a:noFill/>
                <a:round/>
                <a:headEnd/>
                <a:tailEnd/>
              </a:ln>
            </p:spPr>
            <p:txBody>
              <a:bodyPr/>
              <a:lstStyle/>
              <a:p>
                <a:endParaRPr lang="en-US"/>
              </a:p>
            </p:txBody>
          </p:sp>
          <p:sp>
            <p:nvSpPr>
              <p:cNvPr id="315469" name="Freeform 77"/>
              <p:cNvSpPr>
                <a:spLocks/>
              </p:cNvSpPr>
              <p:nvPr/>
            </p:nvSpPr>
            <p:spPr bwMode="auto">
              <a:xfrm>
                <a:off x="3600" y="1744"/>
                <a:ext cx="132" cy="104"/>
              </a:xfrm>
              <a:custGeom>
                <a:avLst/>
                <a:gdLst/>
                <a:ahLst/>
                <a:cxnLst>
                  <a:cxn ang="0">
                    <a:pos x="125" y="0"/>
                  </a:cxn>
                  <a:cxn ang="0">
                    <a:pos x="132" y="16"/>
                  </a:cxn>
                  <a:cxn ang="0">
                    <a:pos x="90" y="35"/>
                  </a:cxn>
                  <a:cxn ang="0">
                    <a:pos x="42" y="104"/>
                  </a:cxn>
                  <a:cxn ang="0">
                    <a:pos x="35" y="87"/>
                  </a:cxn>
                  <a:cxn ang="0">
                    <a:pos x="73" y="33"/>
                  </a:cxn>
                  <a:cxn ang="0">
                    <a:pos x="7" y="26"/>
                  </a:cxn>
                  <a:cxn ang="0">
                    <a:pos x="0" y="9"/>
                  </a:cxn>
                  <a:cxn ang="0">
                    <a:pos x="83" y="21"/>
                  </a:cxn>
                  <a:cxn ang="0">
                    <a:pos x="125" y="0"/>
                  </a:cxn>
                </a:cxnLst>
                <a:rect l="0" t="0" r="r" b="b"/>
                <a:pathLst>
                  <a:path w="132" h="104">
                    <a:moveTo>
                      <a:pt x="125" y="0"/>
                    </a:moveTo>
                    <a:lnTo>
                      <a:pt x="132" y="16"/>
                    </a:lnTo>
                    <a:lnTo>
                      <a:pt x="90" y="35"/>
                    </a:lnTo>
                    <a:lnTo>
                      <a:pt x="42" y="104"/>
                    </a:lnTo>
                    <a:lnTo>
                      <a:pt x="35" y="87"/>
                    </a:lnTo>
                    <a:lnTo>
                      <a:pt x="73" y="33"/>
                    </a:lnTo>
                    <a:lnTo>
                      <a:pt x="7" y="26"/>
                    </a:lnTo>
                    <a:lnTo>
                      <a:pt x="0" y="9"/>
                    </a:lnTo>
                    <a:lnTo>
                      <a:pt x="83" y="21"/>
                    </a:lnTo>
                    <a:lnTo>
                      <a:pt x="125" y="0"/>
                    </a:lnTo>
                    <a:close/>
                  </a:path>
                </a:pathLst>
              </a:custGeom>
              <a:solidFill>
                <a:srgbClr val="246BAA"/>
              </a:solidFill>
              <a:ln w="9525">
                <a:noFill/>
                <a:round/>
                <a:headEnd/>
                <a:tailEnd/>
              </a:ln>
            </p:spPr>
            <p:txBody>
              <a:bodyPr/>
              <a:lstStyle/>
              <a:p>
                <a:endParaRPr lang="en-US"/>
              </a:p>
            </p:txBody>
          </p:sp>
        </p:grpSp>
      </p:grpSp>
      <p:grpSp>
        <p:nvGrpSpPr>
          <p:cNvPr id="315470" name="Group 78"/>
          <p:cNvGrpSpPr>
            <a:grpSpLocks/>
          </p:cNvGrpSpPr>
          <p:nvPr/>
        </p:nvGrpSpPr>
        <p:grpSpPr bwMode="auto">
          <a:xfrm>
            <a:off x="3863975" y="1025525"/>
            <a:ext cx="1641475" cy="1900238"/>
            <a:chOff x="2434" y="646"/>
            <a:chExt cx="1034" cy="1197"/>
          </a:xfrm>
        </p:grpSpPr>
        <p:sp>
          <p:nvSpPr>
            <p:cNvPr id="315471" name="Rectangle 79"/>
            <p:cNvSpPr>
              <a:spLocks noChangeArrowheads="1"/>
            </p:cNvSpPr>
            <p:nvPr/>
          </p:nvSpPr>
          <p:spPr bwMode="white">
            <a:xfrm>
              <a:off x="2434" y="818"/>
              <a:ext cx="1025" cy="1025"/>
            </a:xfrm>
            <a:prstGeom prst="rect">
              <a:avLst/>
            </a:prstGeom>
            <a:solidFill>
              <a:srgbClr val="FFFFFF"/>
            </a:solidFill>
            <a:ln w="9525">
              <a:noFill/>
              <a:miter lim="800000"/>
              <a:headEnd/>
              <a:tailEnd/>
            </a:ln>
            <a:effectLst/>
          </p:spPr>
          <p:txBody>
            <a:bodyPr wrap="none" anchor="ctr"/>
            <a:lstStyle/>
            <a:p>
              <a:endParaRPr lang="en-US"/>
            </a:p>
          </p:txBody>
        </p:sp>
        <p:pic>
          <p:nvPicPr>
            <p:cNvPr id="315472" name="Picture 80" descr="isrI"/>
            <p:cNvPicPr>
              <a:picLocks noChangeAspect="1" noChangeArrowheads="1"/>
            </p:cNvPicPr>
            <p:nvPr/>
          </p:nvPicPr>
          <p:blipFill>
            <a:blip r:embed="rId3"/>
            <a:srcRect/>
            <a:stretch>
              <a:fillRect/>
            </a:stretch>
          </p:blipFill>
          <p:spPr bwMode="auto">
            <a:xfrm>
              <a:off x="2734" y="646"/>
              <a:ext cx="623" cy="442"/>
            </a:xfrm>
            <a:prstGeom prst="rect">
              <a:avLst/>
            </a:prstGeom>
            <a:noFill/>
            <a:ln>
              <a:noFill/>
            </a:ln>
            <a:effectLst/>
          </p:spPr>
        </p:pic>
        <p:sp>
          <p:nvSpPr>
            <p:cNvPr id="315473" name="Text Box 81"/>
            <p:cNvSpPr txBox="1">
              <a:spLocks noChangeArrowheads="1"/>
            </p:cNvSpPr>
            <p:nvPr/>
          </p:nvSpPr>
          <p:spPr bwMode="auto">
            <a:xfrm>
              <a:off x="2471" y="1382"/>
              <a:ext cx="938"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Design for Recycling Award from Institute of Scrap Recycling Industries</a:t>
              </a:r>
            </a:p>
          </p:txBody>
        </p:sp>
        <p:sp>
          <p:nvSpPr>
            <p:cNvPr id="315474" name="Rectangle 82"/>
            <p:cNvSpPr>
              <a:spLocks noChangeArrowheads="1"/>
            </p:cNvSpPr>
            <p:nvPr/>
          </p:nvSpPr>
          <p:spPr bwMode="auto">
            <a:xfrm>
              <a:off x="2451" y="834"/>
              <a:ext cx="1017" cy="992"/>
            </a:xfrm>
            <a:prstGeom prst="rect">
              <a:avLst/>
            </a:prstGeom>
            <a:noFill/>
            <a:ln w="38100">
              <a:solidFill>
                <a:srgbClr val="AAABB0"/>
              </a:solidFill>
              <a:miter lim="800000"/>
              <a:headEnd/>
              <a:tailEnd/>
            </a:ln>
            <a:effectLst/>
          </p:spPr>
          <p:txBody>
            <a:bodyPr wrap="none" anchor="ctr"/>
            <a:lstStyle/>
            <a:p>
              <a:endParaRPr lang="en-US"/>
            </a:p>
          </p:txBody>
        </p:sp>
      </p:grpSp>
      <p:sp>
        <p:nvSpPr>
          <p:cNvPr id="315475" name="Rectangle 83"/>
          <p:cNvSpPr>
            <a:spLocks noChangeArrowheads="1"/>
          </p:cNvSpPr>
          <p:nvPr/>
        </p:nvSpPr>
        <p:spPr bwMode="white">
          <a:xfrm>
            <a:off x="3908425" y="4627563"/>
            <a:ext cx="1627188" cy="1627187"/>
          </a:xfrm>
          <a:prstGeom prst="rect">
            <a:avLst/>
          </a:prstGeom>
          <a:solidFill>
            <a:srgbClr val="FFFFFF"/>
          </a:solidFill>
          <a:ln w="9525">
            <a:noFill/>
            <a:miter lim="800000"/>
            <a:headEnd/>
            <a:tailEnd/>
          </a:ln>
          <a:effectLst/>
        </p:spPr>
        <p:txBody>
          <a:bodyPr wrap="none" anchor="ctr"/>
          <a:lstStyle/>
          <a:p>
            <a:endParaRPr lang="en-US"/>
          </a:p>
        </p:txBody>
      </p:sp>
      <p:grpSp>
        <p:nvGrpSpPr>
          <p:cNvPr id="315476" name="Group 84"/>
          <p:cNvGrpSpPr>
            <a:grpSpLocks/>
          </p:cNvGrpSpPr>
          <p:nvPr/>
        </p:nvGrpSpPr>
        <p:grpSpPr bwMode="auto">
          <a:xfrm>
            <a:off x="509588" y="1292225"/>
            <a:ext cx="1630362" cy="1627188"/>
            <a:chOff x="337" y="942"/>
            <a:chExt cx="1027" cy="1025"/>
          </a:xfrm>
        </p:grpSpPr>
        <p:sp>
          <p:nvSpPr>
            <p:cNvPr id="315477" name="Rectangle 85"/>
            <p:cNvSpPr>
              <a:spLocks noChangeArrowheads="1"/>
            </p:cNvSpPr>
            <p:nvPr/>
          </p:nvSpPr>
          <p:spPr bwMode="white">
            <a:xfrm>
              <a:off x="337" y="942"/>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478" name="Rectangle 86"/>
            <p:cNvSpPr>
              <a:spLocks noChangeArrowheads="1"/>
            </p:cNvSpPr>
            <p:nvPr/>
          </p:nvSpPr>
          <p:spPr bwMode="auto">
            <a:xfrm>
              <a:off x="341" y="960"/>
              <a:ext cx="1023" cy="986"/>
            </a:xfrm>
            <a:prstGeom prst="rect">
              <a:avLst/>
            </a:prstGeom>
            <a:noFill/>
            <a:ln w="38100">
              <a:solidFill>
                <a:srgbClr val="AAABB0"/>
              </a:solidFill>
              <a:miter lim="800000"/>
              <a:headEnd/>
              <a:tailEnd/>
            </a:ln>
            <a:effectLst/>
          </p:spPr>
          <p:txBody>
            <a:bodyPr wrap="none" anchor="ctr"/>
            <a:lstStyle/>
            <a:p>
              <a:endParaRPr lang="en-US"/>
            </a:p>
          </p:txBody>
        </p:sp>
        <p:sp>
          <p:nvSpPr>
            <p:cNvPr id="315479" name="Text Box 87"/>
            <p:cNvSpPr txBox="1">
              <a:spLocks noChangeArrowheads="1"/>
            </p:cNvSpPr>
            <p:nvPr/>
          </p:nvSpPr>
          <p:spPr bwMode="auto">
            <a:xfrm>
              <a:off x="371" y="1512"/>
              <a:ext cx="948"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Recycling Council of British Columbia Private Sector Recognition Award</a:t>
              </a:r>
            </a:p>
          </p:txBody>
        </p:sp>
        <p:pic>
          <p:nvPicPr>
            <p:cNvPr id="315480" name="Picture 88" descr="rcBC"/>
            <p:cNvPicPr>
              <a:picLocks noChangeAspect="1" noChangeArrowheads="1"/>
            </p:cNvPicPr>
            <p:nvPr/>
          </p:nvPicPr>
          <p:blipFill>
            <a:blip r:embed="rId4"/>
            <a:srcRect/>
            <a:stretch>
              <a:fillRect/>
            </a:stretch>
          </p:blipFill>
          <p:spPr bwMode="auto">
            <a:xfrm>
              <a:off x="701" y="984"/>
              <a:ext cx="270" cy="520"/>
            </a:xfrm>
            <a:prstGeom prst="rect">
              <a:avLst/>
            </a:prstGeom>
            <a:noFill/>
            <a:ln>
              <a:noFill/>
            </a:ln>
            <a:effectLst/>
          </p:spPr>
        </p:pic>
      </p:grpSp>
      <p:grpSp>
        <p:nvGrpSpPr>
          <p:cNvPr id="315481" name="Group 89"/>
          <p:cNvGrpSpPr>
            <a:grpSpLocks/>
          </p:cNvGrpSpPr>
          <p:nvPr/>
        </p:nvGrpSpPr>
        <p:grpSpPr bwMode="auto">
          <a:xfrm>
            <a:off x="7170738" y="4605338"/>
            <a:ext cx="1633537" cy="1627187"/>
            <a:chOff x="3485" y="952"/>
            <a:chExt cx="1029" cy="1025"/>
          </a:xfrm>
        </p:grpSpPr>
        <p:sp>
          <p:nvSpPr>
            <p:cNvPr id="315482" name="Rectangle 90"/>
            <p:cNvSpPr>
              <a:spLocks noChangeArrowheads="1"/>
            </p:cNvSpPr>
            <p:nvPr/>
          </p:nvSpPr>
          <p:spPr bwMode="white">
            <a:xfrm>
              <a:off x="3485" y="952"/>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483" name="Rectangle 91"/>
            <p:cNvSpPr>
              <a:spLocks noChangeArrowheads="1"/>
            </p:cNvSpPr>
            <p:nvPr/>
          </p:nvSpPr>
          <p:spPr bwMode="auto">
            <a:xfrm>
              <a:off x="3521" y="964"/>
              <a:ext cx="993" cy="992"/>
            </a:xfrm>
            <a:prstGeom prst="rect">
              <a:avLst/>
            </a:prstGeom>
            <a:noFill/>
            <a:ln w="38100">
              <a:solidFill>
                <a:srgbClr val="AAABB0"/>
              </a:solidFill>
              <a:miter lim="800000"/>
              <a:headEnd/>
              <a:tailEnd/>
            </a:ln>
            <a:effectLst/>
          </p:spPr>
          <p:txBody>
            <a:bodyPr wrap="none" anchor="ctr"/>
            <a:lstStyle/>
            <a:p>
              <a:endParaRPr lang="en-US"/>
            </a:p>
          </p:txBody>
        </p:sp>
        <p:sp>
          <p:nvSpPr>
            <p:cNvPr id="315484" name="Text Box 92"/>
            <p:cNvSpPr txBox="1">
              <a:spLocks noChangeArrowheads="1"/>
            </p:cNvSpPr>
            <p:nvPr/>
          </p:nvSpPr>
          <p:spPr bwMode="auto">
            <a:xfrm>
              <a:off x="3551" y="1496"/>
              <a:ext cx="948"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solidFill>
                    <a:srgbClr val="000000"/>
                  </a:solidFill>
                </a:rPr>
                <a:t>Honorable Mention in Mexico’s SEMARNAT Ecological Merit Award </a:t>
              </a:r>
            </a:p>
          </p:txBody>
        </p:sp>
        <p:pic>
          <p:nvPicPr>
            <p:cNvPr id="315485" name="Picture 93" descr="semarnat3"/>
            <p:cNvPicPr>
              <a:picLocks noChangeAspect="1" noChangeArrowheads="1"/>
            </p:cNvPicPr>
            <p:nvPr/>
          </p:nvPicPr>
          <p:blipFill>
            <a:blip r:embed="rId5"/>
            <a:srcRect/>
            <a:stretch>
              <a:fillRect/>
            </a:stretch>
          </p:blipFill>
          <p:spPr bwMode="auto">
            <a:xfrm>
              <a:off x="3610" y="1036"/>
              <a:ext cx="834" cy="307"/>
            </a:xfrm>
            <a:prstGeom prst="rect">
              <a:avLst/>
            </a:prstGeom>
            <a:noFill/>
          </p:spPr>
        </p:pic>
      </p:grpSp>
      <p:grpSp>
        <p:nvGrpSpPr>
          <p:cNvPr id="315486" name="Group 94"/>
          <p:cNvGrpSpPr>
            <a:grpSpLocks/>
          </p:cNvGrpSpPr>
          <p:nvPr/>
        </p:nvGrpSpPr>
        <p:grpSpPr bwMode="auto">
          <a:xfrm>
            <a:off x="7232650" y="1298575"/>
            <a:ext cx="1614488" cy="1627188"/>
            <a:chOff x="4556" y="818"/>
            <a:chExt cx="1017" cy="1025"/>
          </a:xfrm>
        </p:grpSpPr>
        <p:sp>
          <p:nvSpPr>
            <p:cNvPr id="315487" name="Rectangle 95"/>
            <p:cNvSpPr>
              <a:spLocks noChangeArrowheads="1"/>
            </p:cNvSpPr>
            <p:nvPr/>
          </p:nvSpPr>
          <p:spPr bwMode="white">
            <a:xfrm>
              <a:off x="4560" y="818"/>
              <a:ext cx="1013" cy="1025"/>
            </a:xfrm>
            <a:prstGeom prst="rect">
              <a:avLst/>
            </a:prstGeom>
            <a:solidFill>
              <a:srgbClr val="FFFFFF"/>
            </a:solidFill>
            <a:ln w="9525">
              <a:noFill/>
              <a:miter lim="800000"/>
              <a:headEnd/>
              <a:tailEnd/>
            </a:ln>
            <a:effectLst/>
          </p:spPr>
          <p:txBody>
            <a:bodyPr wrap="none" anchor="ctr"/>
            <a:lstStyle/>
            <a:p>
              <a:endParaRPr lang="en-US"/>
            </a:p>
          </p:txBody>
        </p:sp>
        <p:sp>
          <p:nvSpPr>
            <p:cNvPr id="315488" name="Rectangle 96"/>
            <p:cNvSpPr>
              <a:spLocks noChangeArrowheads="1"/>
            </p:cNvSpPr>
            <p:nvPr/>
          </p:nvSpPr>
          <p:spPr bwMode="auto">
            <a:xfrm>
              <a:off x="4556" y="838"/>
              <a:ext cx="987" cy="988"/>
            </a:xfrm>
            <a:prstGeom prst="rect">
              <a:avLst/>
            </a:prstGeom>
            <a:noFill/>
            <a:ln w="38100">
              <a:solidFill>
                <a:srgbClr val="AAABB0"/>
              </a:solidFill>
              <a:miter lim="800000"/>
              <a:headEnd/>
              <a:tailEnd/>
            </a:ln>
            <a:effectLst/>
          </p:spPr>
          <p:txBody>
            <a:bodyPr wrap="none" anchor="ctr"/>
            <a:lstStyle/>
            <a:p>
              <a:endParaRPr lang="en-US"/>
            </a:p>
          </p:txBody>
        </p:sp>
        <p:sp>
          <p:nvSpPr>
            <p:cNvPr id="315489" name="Text Box 97"/>
            <p:cNvSpPr txBox="1">
              <a:spLocks noChangeArrowheads="1"/>
            </p:cNvSpPr>
            <p:nvPr/>
          </p:nvSpPr>
          <p:spPr bwMode="auto">
            <a:xfrm>
              <a:off x="4616" y="1388"/>
              <a:ext cx="866"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PRMA Award for Environmental Performance at HP Aguadilla facility</a:t>
              </a:r>
            </a:p>
          </p:txBody>
        </p:sp>
        <p:pic>
          <p:nvPicPr>
            <p:cNvPr id="315490" name="Picture 98" descr="PRMA"/>
            <p:cNvPicPr>
              <a:picLocks noChangeAspect="1" noChangeArrowheads="1"/>
            </p:cNvPicPr>
            <p:nvPr/>
          </p:nvPicPr>
          <p:blipFill>
            <a:blip r:embed="rId6"/>
            <a:srcRect/>
            <a:stretch>
              <a:fillRect/>
            </a:stretch>
          </p:blipFill>
          <p:spPr bwMode="auto">
            <a:xfrm>
              <a:off x="4782" y="875"/>
              <a:ext cx="519" cy="495"/>
            </a:xfrm>
            <a:prstGeom prst="rect">
              <a:avLst/>
            </a:prstGeom>
            <a:noFill/>
          </p:spPr>
        </p:pic>
      </p:grpSp>
      <p:grpSp>
        <p:nvGrpSpPr>
          <p:cNvPr id="315491" name="Group 99"/>
          <p:cNvGrpSpPr>
            <a:grpSpLocks/>
          </p:cNvGrpSpPr>
          <p:nvPr/>
        </p:nvGrpSpPr>
        <p:grpSpPr bwMode="auto">
          <a:xfrm>
            <a:off x="7232650" y="2952750"/>
            <a:ext cx="1641475" cy="1627188"/>
            <a:chOff x="4556" y="1860"/>
            <a:chExt cx="1034" cy="1025"/>
          </a:xfrm>
        </p:grpSpPr>
        <p:sp>
          <p:nvSpPr>
            <p:cNvPr id="315492" name="Rectangle 100"/>
            <p:cNvSpPr>
              <a:spLocks noChangeArrowheads="1"/>
            </p:cNvSpPr>
            <p:nvPr/>
          </p:nvSpPr>
          <p:spPr bwMode="white">
            <a:xfrm>
              <a:off x="4565" y="1860"/>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493" name="Rectangle 101"/>
            <p:cNvSpPr>
              <a:spLocks noChangeArrowheads="1"/>
            </p:cNvSpPr>
            <p:nvPr/>
          </p:nvSpPr>
          <p:spPr bwMode="auto">
            <a:xfrm>
              <a:off x="4556" y="1873"/>
              <a:ext cx="991" cy="996"/>
            </a:xfrm>
            <a:prstGeom prst="rect">
              <a:avLst/>
            </a:prstGeom>
            <a:noFill/>
            <a:ln w="38100">
              <a:solidFill>
                <a:srgbClr val="AAABB0"/>
              </a:solidFill>
              <a:miter lim="800000"/>
              <a:headEnd/>
              <a:tailEnd/>
            </a:ln>
            <a:effectLst/>
          </p:spPr>
          <p:txBody>
            <a:bodyPr wrap="none" anchor="ctr"/>
            <a:lstStyle/>
            <a:p>
              <a:endParaRPr lang="en-US"/>
            </a:p>
          </p:txBody>
        </p:sp>
        <p:sp>
          <p:nvSpPr>
            <p:cNvPr id="315494" name="Text Box 102"/>
            <p:cNvSpPr txBox="1">
              <a:spLocks noChangeArrowheads="1"/>
            </p:cNvSpPr>
            <p:nvPr/>
          </p:nvSpPr>
          <p:spPr bwMode="auto">
            <a:xfrm>
              <a:off x="4558" y="2520"/>
              <a:ext cx="984" cy="312"/>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Corporate Leadership Award from Recycling Council of Alberta</a:t>
              </a:r>
            </a:p>
          </p:txBody>
        </p:sp>
        <p:pic>
          <p:nvPicPr>
            <p:cNvPr id="315495" name="Picture 103" descr="nav1_02"/>
            <p:cNvPicPr>
              <a:picLocks noChangeAspect="1" noChangeArrowheads="1"/>
            </p:cNvPicPr>
            <p:nvPr/>
          </p:nvPicPr>
          <p:blipFill>
            <a:blip r:embed="rId7"/>
            <a:srcRect/>
            <a:stretch>
              <a:fillRect/>
            </a:stretch>
          </p:blipFill>
          <p:spPr bwMode="auto">
            <a:xfrm>
              <a:off x="4590" y="1909"/>
              <a:ext cx="908" cy="516"/>
            </a:xfrm>
            <a:prstGeom prst="rect">
              <a:avLst/>
            </a:prstGeom>
            <a:noFill/>
          </p:spPr>
        </p:pic>
      </p:grpSp>
      <p:grpSp>
        <p:nvGrpSpPr>
          <p:cNvPr id="315496" name="Group 104"/>
          <p:cNvGrpSpPr>
            <a:grpSpLocks/>
          </p:cNvGrpSpPr>
          <p:nvPr/>
        </p:nvGrpSpPr>
        <p:grpSpPr bwMode="auto">
          <a:xfrm>
            <a:off x="508000" y="4622800"/>
            <a:ext cx="1628775" cy="1631950"/>
            <a:chOff x="336" y="3048"/>
            <a:chExt cx="1026" cy="1028"/>
          </a:xfrm>
        </p:grpSpPr>
        <p:sp>
          <p:nvSpPr>
            <p:cNvPr id="315497" name="Rectangle 105"/>
            <p:cNvSpPr>
              <a:spLocks noChangeArrowheads="1"/>
            </p:cNvSpPr>
            <p:nvPr/>
          </p:nvSpPr>
          <p:spPr bwMode="white">
            <a:xfrm>
              <a:off x="337" y="3051"/>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498" name="Rectangle 106"/>
            <p:cNvSpPr>
              <a:spLocks noChangeArrowheads="1"/>
            </p:cNvSpPr>
            <p:nvPr/>
          </p:nvSpPr>
          <p:spPr bwMode="auto">
            <a:xfrm>
              <a:off x="337" y="3048"/>
              <a:ext cx="1023" cy="992"/>
            </a:xfrm>
            <a:prstGeom prst="rect">
              <a:avLst/>
            </a:prstGeom>
            <a:noFill/>
            <a:ln w="38100">
              <a:solidFill>
                <a:srgbClr val="AAABB0"/>
              </a:solidFill>
              <a:miter lim="800000"/>
              <a:headEnd/>
              <a:tailEnd/>
            </a:ln>
            <a:effectLst/>
          </p:spPr>
          <p:txBody>
            <a:bodyPr wrap="none" anchor="ctr"/>
            <a:lstStyle/>
            <a:p>
              <a:endParaRPr lang="en-US"/>
            </a:p>
          </p:txBody>
        </p:sp>
        <p:sp>
          <p:nvSpPr>
            <p:cNvPr id="315499" name="Text Box 107"/>
            <p:cNvSpPr txBox="1">
              <a:spLocks noChangeArrowheads="1"/>
            </p:cNvSpPr>
            <p:nvPr/>
          </p:nvSpPr>
          <p:spPr bwMode="auto">
            <a:xfrm>
              <a:off x="336" y="3608"/>
              <a:ext cx="994"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Recycling Council of Ontario Platinum Waste Minimization Award</a:t>
              </a:r>
            </a:p>
          </p:txBody>
        </p:sp>
        <p:pic>
          <p:nvPicPr>
            <p:cNvPr id="315500" name="Picture 108" descr="rco"/>
            <p:cNvPicPr>
              <a:picLocks noChangeAspect="1" noChangeArrowheads="1"/>
            </p:cNvPicPr>
            <p:nvPr/>
          </p:nvPicPr>
          <p:blipFill>
            <a:blip r:embed="rId8"/>
            <a:srcRect/>
            <a:stretch>
              <a:fillRect/>
            </a:stretch>
          </p:blipFill>
          <p:spPr bwMode="auto">
            <a:xfrm>
              <a:off x="587" y="3063"/>
              <a:ext cx="485" cy="501"/>
            </a:xfrm>
            <a:prstGeom prst="rect">
              <a:avLst/>
            </a:prstGeom>
            <a:noFill/>
          </p:spPr>
        </p:pic>
      </p:grpSp>
      <p:grpSp>
        <p:nvGrpSpPr>
          <p:cNvPr id="315501" name="Group 109"/>
          <p:cNvGrpSpPr>
            <a:grpSpLocks/>
          </p:cNvGrpSpPr>
          <p:nvPr/>
        </p:nvGrpSpPr>
        <p:grpSpPr bwMode="auto">
          <a:xfrm>
            <a:off x="3883025" y="4627563"/>
            <a:ext cx="1611313" cy="1574800"/>
            <a:chOff x="2454" y="2915"/>
            <a:chExt cx="1015" cy="992"/>
          </a:xfrm>
        </p:grpSpPr>
        <p:sp>
          <p:nvSpPr>
            <p:cNvPr id="315502" name="Text Box 110"/>
            <p:cNvSpPr txBox="1">
              <a:spLocks noChangeArrowheads="1"/>
            </p:cNvSpPr>
            <p:nvPr/>
          </p:nvSpPr>
          <p:spPr bwMode="auto">
            <a:xfrm>
              <a:off x="2510" y="3481"/>
              <a:ext cx="886" cy="392"/>
            </a:xfrm>
            <a:prstGeom prst="rect">
              <a:avLst/>
            </a:prstGeom>
            <a:noFill/>
            <a:ln w="25400">
              <a:noFill/>
              <a:miter lim="800000"/>
              <a:headEnd/>
              <a:tailEnd type="none" w="lg" len="sm"/>
            </a:ln>
            <a:effectLst/>
          </p:spPr>
          <p:txBody>
            <a:bodyPr lIns="0" tIns="0" rIns="0" bIns="0" anchor="b">
              <a:spAutoFit/>
            </a:bodyPr>
            <a:lstStyle/>
            <a:p>
              <a:pPr algn="ctr">
                <a:lnSpc>
                  <a:spcPct val="85000"/>
                </a:lnSpc>
              </a:pPr>
              <a:r>
                <a:rPr lang="en-US" sz="1200"/>
                <a:t>Demand Response Award in California Flex Your Power Program</a:t>
              </a:r>
            </a:p>
          </p:txBody>
        </p:sp>
        <p:sp>
          <p:nvSpPr>
            <p:cNvPr id="315503" name="Rectangle 111"/>
            <p:cNvSpPr>
              <a:spLocks noChangeArrowheads="1"/>
            </p:cNvSpPr>
            <p:nvPr/>
          </p:nvSpPr>
          <p:spPr bwMode="auto">
            <a:xfrm>
              <a:off x="2454" y="2915"/>
              <a:ext cx="1015" cy="992"/>
            </a:xfrm>
            <a:prstGeom prst="rect">
              <a:avLst/>
            </a:prstGeom>
            <a:noFill/>
            <a:ln w="38100">
              <a:solidFill>
                <a:srgbClr val="AAABB0"/>
              </a:solidFill>
              <a:miter lim="800000"/>
              <a:headEnd/>
              <a:tailEnd/>
            </a:ln>
            <a:effectLst/>
          </p:spPr>
          <p:txBody>
            <a:bodyPr wrap="none" anchor="ctr"/>
            <a:lstStyle/>
            <a:p>
              <a:endParaRPr lang="en-US"/>
            </a:p>
          </p:txBody>
        </p:sp>
        <p:pic>
          <p:nvPicPr>
            <p:cNvPr id="315504" name="Picture 112" descr="power logo"/>
            <p:cNvPicPr>
              <a:picLocks noChangeAspect="1" noChangeArrowheads="1"/>
            </p:cNvPicPr>
            <p:nvPr/>
          </p:nvPicPr>
          <p:blipFill>
            <a:blip r:embed="rId9"/>
            <a:srcRect t="18690" r="19101" b="10127"/>
            <a:stretch>
              <a:fillRect/>
            </a:stretch>
          </p:blipFill>
          <p:spPr bwMode="auto">
            <a:xfrm>
              <a:off x="2489" y="2963"/>
              <a:ext cx="886" cy="364"/>
            </a:xfrm>
            <a:prstGeom prst="rect">
              <a:avLst/>
            </a:prstGeom>
            <a:noFill/>
          </p:spPr>
        </p:pic>
      </p:grpSp>
      <p:grpSp>
        <p:nvGrpSpPr>
          <p:cNvPr id="315505" name="Group 113"/>
          <p:cNvGrpSpPr>
            <a:grpSpLocks/>
          </p:cNvGrpSpPr>
          <p:nvPr/>
        </p:nvGrpSpPr>
        <p:grpSpPr bwMode="auto">
          <a:xfrm>
            <a:off x="2201863" y="2959100"/>
            <a:ext cx="1612900" cy="1589088"/>
            <a:chOff x="1387" y="1868"/>
            <a:chExt cx="1016" cy="1001"/>
          </a:xfrm>
        </p:grpSpPr>
        <p:grpSp>
          <p:nvGrpSpPr>
            <p:cNvPr id="315506" name="Group 114"/>
            <p:cNvGrpSpPr>
              <a:grpSpLocks/>
            </p:cNvGrpSpPr>
            <p:nvPr/>
          </p:nvGrpSpPr>
          <p:grpSpPr bwMode="auto">
            <a:xfrm>
              <a:off x="1387" y="1868"/>
              <a:ext cx="1016" cy="1001"/>
              <a:chOff x="1407" y="2004"/>
              <a:chExt cx="996" cy="997"/>
            </a:xfrm>
          </p:grpSpPr>
          <p:sp>
            <p:nvSpPr>
              <p:cNvPr id="315507" name="Text Box 115"/>
              <p:cNvSpPr txBox="1">
                <a:spLocks noChangeArrowheads="1"/>
              </p:cNvSpPr>
              <p:nvPr/>
            </p:nvSpPr>
            <p:spPr bwMode="auto">
              <a:xfrm>
                <a:off x="1454" y="2585"/>
                <a:ext cx="887" cy="413"/>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Association Agency Brazil de Segurança Award of Environment</a:t>
                </a:r>
              </a:p>
            </p:txBody>
          </p:sp>
          <p:sp>
            <p:nvSpPr>
              <p:cNvPr id="315508" name="Rectangle 116"/>
              <p:cNvSpPr>
                <a:spLocks noChangeArrowheads="1"/>
              </p:cNvSpPr>
              <p:nvPr/>
            </p:nvSpPr>
            <p:spPr bwMode="auto">
              <a:xfrm>
                <a:off x="1407" y="2004"/>
                <a:ext cx="996" cy="997"/>
              </a:xfrm>
              <a:prstGeom prst="rect">
                <a:avLst/>
              </a:prstGeom>
              <a:noFill/>
              <a:ln w="38100">
                <a:solidFill>
                  <a:srgbClr val="AAABB0"/>
                </a:solidFill>
                <a:miter lim="800000"/>
                <a:headEnd/>
                <a:tailEnd/>
              </a:ln>
              <a:effectLst/>
            </p:spPr>
            <p:txBody>
              <a:bodyPr wrap="none" anchor="ctr"/>
              <a:lstStyle/>
              <a:p>
                <a:endParaRPr lang="en-US"/>
              </a:p>
            </p:txBody>
          </p:sp>
        </p:grpSp>
        <p:pic>
          <p:nvPicPr>
            <p:cNvPr id="315509" name="Picture 117"/>
            <p:cNvPicPr>
              <a:picLocks noChangeAspect="1" noChangeArrowheads="1"/>
            </p:cNvPicPr>
            <p:nvPr/>
          </p:nvPicPr>
          <p:blipFill>
            <a:blip r:embed="rId10"/>
            <a:srcRect/>
            <a:stretch>
              <a:fillRect/>
            </a:stretch>
          </p:blipFill>
          <p:spPr bwMode="auto">
            <a:xfrm>
              <a:off x="1543" y="1911"/>
              <a:ext cx="655" cy="492"/>
            </a:xfrm>
            <a:prstGeom prst="rect">
              <a:avLst/>
            </a:prstGeom>
            <a:noFill/>
            <a:ln w="19050">
              <a:miter lim="800000"/>
              <a:headEnd/>
              <a:tailEnd/>
            </a:ln>
            <a:effectLst/>
          </p:spPr>
        </p:pic>
      </p:grpSp>
      <p:grpSp>
        <p:nvGrpSpPr>
          <p:cNvPr id="315510" name="Group 118"/>
          <p:cNvGrpSpPr>
            <a:grpSpLocks/>
          </p:cNvGrpSpPr>
          <p:nvPr/>
        </p:nvGrpSpPr>
        <p:grpSpPr bwMode="auto">
          <a:xfrm>
            <a:off x="2193925" y="4629150"/>
            <a:ext cx="1617663" cy="1568450"/>
            <a:chOff x="1402" y="2920"/>
            <a:chExt cx="1019" cy="988"/>
          </a:xfrm>
        </p:grpSpPr>
        <p:sp>
          <p:nvSpPr>
            <p:cNvPr id="315511" name="Rectangle 119"/>
            <p:cNvSpPr>
              <a:spLocks noChangeArrowheads="1"/>
            </p:cNvSpPr>
            <p:nvPr/>
          </p:nvSpPr>
          <p:spPr bwMode="auto">
            <a:xfrm>
              <a:off x="1402" y="2920"/>
              <a:ext cx="1019" cy="988"/>
            </a:xfrm>
            <a:prstGeom prst="rect">
              <a:avLst/>
            </a:prstGeom>
            <a:noFill/>
            <a:ln w="38100">
              <a:solidFill>
                <a:srgbClr val="AAABB0"/>
              </a:solidFill>
              <a:miter lim="800000"/>
              <a:headEnd/>
              <a:tailEnd/>
            </a:ln>
            <a:effectLst/>
          </p:spPr>
          <p:txBody>
            <a:bodyPr wrap="none" anchor="ctr"/>
            <a:lstStyle/>
            <a:p>
              <a:endParaRPr lang="en-US"/>
            </a:p>
          </p:txBody>
        </p:sp>
        <p:sp>
          <p:nvSpPr>
            <p:cNvPr id="315512" name="Text Box 120"/>
            <p:cNvSpPr txBox="1">
              <a:spLocks noChangeArrowheads="1"/>
            </p:cNvSpPr>
            <p:nvPr/>
          </p:nvSpPr>
          <p:spPr bwMode="auto">
            <a:xfrm>
              <a:off x="1428" y="3346"/>
              <a:ext cx="948" cy="520"/>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solidFill>
                    <a:srgbClr val="000000"/>
                  </a:solidFill>
                </a:rPr>
                <a:t>Winner of Best Sustainability Report Award for Global Citizenship Report in 2005 and 2006</a:t>
              </a:r>
            </a:p>
          </p:txBody>
        </p:sp>
        <p:pic>
          <p:nvPicPr>
            <p:cNvPr id="315513" name="Picture 121"/>
            <p:cNvPicPr>
              <a:picLocks noChangeAspect="1" noChangeArrowheads="1"/>
            </p:cNvPicPr>
            <p:nvPr/>
          </p:nvPicPr>
          <p:blipFill>
            <a:blip r:embed="rId11"/>
            <a:srcRect/>
            <a:stretch>
              <a:fillRect/>
            </a:stretch>
          </p:blipFill>
          <p:spPr bwMode="auto">
            <a:xfrm>
              <a:off x="1443" y="2962"/>
              <a:ext cx="907" cy="334"/>
            </a:xfrm>
            <a:prstGeom prst="rect">
              <a:avLst/>
            </a:prstGeom>
            <a:noFill/>
            <a:ln w="9525">
              <a:miter lim="800000"/>
              <a:headEnd/>
              <a:tailEnd/>
            </a:ln>
            <a:effectLst/>
          </p:spPr>
        </p:pic>
      </p:grpSp>
      <p:grpSp>
        <p:nvGrpSpPr>
          <p:cNvPr id="315514" name="Group 122"/>
          <p:cNvGrpSpPr>
            <a:grpSpLocks/>
          </p:cNvGrpSpPr>
          <p:nvPr/>
        </p:nvGrpSpPr>
        <p:grpSpPr bwMode="auto">
          <a:xfrm>
            <a:off x="3863975" y="3768725"/>
            <a:ext cx="1636713" cy="792163"/>
            <a:chOff x="2434" y="1868"/>
            <a:chExt cx="1031" cy="499"/>
          </a:xfrm>
        </p:grpSpPr>
        <p:pic>
          <p:nvPicPr>
            <p:cNvPr id="315515" name="Picture 123" descr="header"/>
            <p:cNvPicPr>
              <a:picLocks noChangeAspect="1" noChangeArrowheads="1"/>
            </p:cNvPicPr>
            <p:nvPr/>
          </p:nvPicPr>
          <p:blipFill>
            <a:blip r:embed="rId12"/>
            <a:srcRect/>
            <a:stretch>
              <a:fillRect/>
            </a:stretch>
          </p:blipFill>
          <p:spPr bwMode="auto">
            <a:xfrm>
              <a:off x="2472" y="1891"/>
              <a:ext cx="959" cy="143"/>
            </a:xfrm>
            <a:prstGeom prst="rect">
              <a:avLst/>
            </a:prstGeom>
            <a:noFill/>
          </p:spPr>
        </p:pic>
        <p:sp>
          <p:nvSpPr>
            <p:cNvPr id="315516" name="Rectangle 124"/>
            <p:cNvSpPr>
              <a:spLocks noChangeArrowheads="1"/>
            </p:cNvSpPr>
            <p:nvPr/>
          </p:nvSpPr>
          <p:spPr bwMode="auto">
            <a:xfrm>
              <a:off x="2434" y="2015"/>
              <a:ext cx="1025" cy="352"/>
            </a:xfrm>
            <a:prstGeom prst="rect">
              <a:avLst/>
            </a:prstGeom>
            <a:noFill/>
            <a:ln w="9525">
              <a:noFill/>
              <a:miter lim="800000"/>
              <a:headEnd/>
              <a:tailEnd/>
            </a:ln>
            <a:effectLst/>
          </p:spPr>
          <p:txBody>
            <a:bodyPr>
              <a:spAutoFit/>
            </a:bodyPr>
            <a:lstStyle/>
            <a:p>
              <a:pPr algn="ctr">
                <a:lnSpc>
                  <a:spcPct val="85000"/>
                </a:lnSpc>
              </a:pPr>
              <a:r>
                <a:rPr lang="en-US" sz="1200"/>
                <a:t>Washington State Recycling Association  Recycler of the Year</a:t>
              </a:r>
            </a:p>
          </p:txBody>
        </p:sp>
        <p:sp>
          <p:nvSpPr>
            <p:cNvPr id="315517" name="Rectangle 125"/>
            <p:cNvSpPr>
              <a:spLocks noChangeArrowheads="1"/>
            </p:cNvSpPr>
            <p:nvPr/>
          </p:nvSpPr>
          <p:spPr bwMode="auto">
            <a:xfrm>
              <a:off x="2450" y="1868"/>
              <a:ext cx="1015" cy="491"/>
            </a:xfrm>
            <a:prstGeom prst="rect">
              <a:avLst/>
            </a:prstGeom>
            <a:noFill/>
            <a:ln w="38100">
              <a:solidFill>
                <a:srgbClr val="AAABB0"/>
              </a:solidFill>
              <a:miter lim="800000"/>
              <a:headEnd/>
              <a:tailEnd/>
            </a:ln>
            <a:effectLst/>
          </p:spPr>
          <p:txBody>
            <a:bodyPr wrap="none" anchor="ctr"/>
            <a:lstStyle/>
            <a:p>
              <a:endParaRPr lang="en-US"/>
            </a:p>
          </p:txBody>
        </p:sp>
      </p:grpSp>
      <p:grpSp>
        <p:nvGrpSpPr>
          <p:cNvPr id="315518" name="Group 126"/>
          <p:cNvGrpSpPr>
            <a:grpSpLocks/>
          </p:cNvGrpSpPr>
          <p:nvPr/>
        </p:nvGrpSpPr>
        <p:grpSpPr bwMode="auto">
          <a:xfrm>
            <a:off x="3849688" y="2963863"/>
            <a:ext cx="1671637" cy="755650"/>
            <a:chOff x="2425" y="2399"/>
            <a:chExt cx="1053" cy="476"/>
          </a:xfrm>
        </p:grpSpPr>
        <p:pic>
          <p:nvPicPr>
            <p:cNvPr id="315519" name="Picture 127" descr="p21_logo"/>
            <p:cNvPicPr>
              <a:picLocks noChangeAspect="1" noChangeArrowheads="1"/>
            </p:cNvPicPr>
            <p:nvPr/>
          </p:nvPicPr>
          <p:blipFill>
            <a:blip r:embed="rId13"/>
            <a:srcRect/>
            <a:stretch>
              <a:fillRect/>
            </a:stretch>
          </p:blipFill>
          <p:spPr bwMode="auto">
            <a:xfrm>
              <a:off x="2547" y="2421"/>
              <a:ext cx="786" cy="187"/>
            </a:xfrm>
            <a:prstGeom prst="rect">
              <a:avLst/>
            </a:prstGeom>
            <a:noFill/>
          </p:spPr>
        </p:pic>
        <p:sp>
          <p:nvSpPr>
            <p:cNvPr id="315520" name="Rectangle 128"/>
            <p:cNvSpPr>
              <a:spLocks noChangeArrowheads="1"/>
            </p:cNvSpPr>
            <p:nvPr/>
          </p:nvSpPr>
          <p:spPr bwMode="auto">
            <a:xfrm>
              <a:off x="2451" y="2399"/>
              <a:ext cx="1016" cy="466"/>
            </a:xfrm>
            <a:prstGeom prst="rect">
              <a:avLst/>
            </a:prstGeom>
            <a:noFill/>
            <a:ln w="38100">
              <a:solidFill>
                <a:srgbClr val="AAABB0"/>
              </a:solidFill>
              <a:miter lim="800000"/>
              <a:headEnd/>
              <a:tailEnd/>
            </a:ln>
            <a:effectLst/>
          </p:spPr>
          <p:txBody>
            <a:bodyPr wrap="none" anchor="ctr"/>
            <a:lstStyle/>
            <a:p>
              <a:endParaRPr lang="en-US"/>
            </a:p>
          </p:txBody>
        </p:sp>
        <p:sp>
          <p:nvSpPr>
            <p:cNvPr id="315521" name="Rectangle 129"/>
            <p:cNvSpPr>
              <a:spLocks noChangeArrowheads="1"/>
            </p:cNvSpPr>
            <p:nvPr/>
          </p:nvSpPr>
          <p:spPr bwMode="auto">
            <a:xfrm>
              <a:off x="2425" y="2621"/>
              <a:ext cx="1053" cy="254"/>
            </a:xfrm>
            <a:prstGeom prst="rect">
              <a:avLst/>
            </a:prstGeom>
            <a:noFill/>
            <a:ln w="9525">
              <a:noFill/>
              <a:miter lim="800000"/>
              <a:headEnd/>
              <a:tailEnd/>
            </a:ln>
            <a:effectLst/>
          </p:spPr>
          <p:txBody>
            <a:bodyPr>
              <a:spAutoFit/>
            </a:bodyPr>
            <a:lstStyle/>
            <a:p>
              <a:pPr algn="ctr">
                <a:lnSpc>
                  <a:spcPct val="85000"/>
                </a:lnSpc>
              </a:pPr>
              <a:r>
                <a:rPr lang="en-US" sz="1200"/>
                <a:t>Named to Top 10 Green Companies List</a:t>
              </a:r>
            </a:p>
          </p:txBody>
        </p:sp>
      </p:grpSp>
      <p:grpSp>
        <p:nvGrpSpPr>
          <p:cNvPr id="315522" name="Group 130"/>
          <p:cNvGrpSpPr>
            <a:grpSpLocks/>
          </p:cNvGrpSpPr>
          <p:nvPr/>
        </p:nvGrpSpPr>
        <p:grpSpPr bwMode="auto">
          <a:xfrm>
            <a:off x="5562600" y="2946400"/>
            <a:ext cx="1627188" cy="1627188"/>
            <a:chOff x="3504" y="1856"/>
            <a:chExt cx="1025" cy="1025"/>
          </a:xfrm>
        </p:grpSpPr>
        <p:sp>
          <p:nvSpPr>
            <p:cNvPr id="315523" name="Rectangle 131"/>
            <p:cNvSpPr>
              <a:spLocks noChangeArrowheads="1"/>
            </p:cNvSpPr>
            <p:nvPr/>
          </p:nvSpPr>
          <p:spPr bwMode="white">
            <a:xfrm>
              <a:off x="3504" y="1856"/>
              <a:ext cx="1025" cy="1025"/>
            </a:xfrm>
            <a:prstGeom prst="rect">
              <a:avLst/>
            </a:prstGeom>
            <a:solidFill>
              <a:srgbClr val="FFFFFF"/>
            </a:solidFill>
            <a:ln w="9525">
              <a:noFill/>
              <a:miter lim="800000"/>
              <a:headEnd/>
              <a:tailEnd/>
            </a:ln>
            <a:effectLst/>
          </p:spPr>
          <p:txBody>
            <a:bodyPr wrap="none" anchor="ctr"/>
            <a:lstStyle/>
            <a:p>
              <a:endParaRPr lang="en-US"/>
            </a:p>
          </p:txBody>
        </p:sp>
        <p:sp>
          <p:nvSpPr>
            <p:cNvPr id="315524" name="Rectangle 132"/>
            <p:cNvSpPr>
              <a:spLocks noChangeArrowheads="1"/>
            </p:cNvSpPr>
            <p:nvPr/>
          </p:nvSpPr>
          <p:spPr bwMode="auto">
            <a:xfrm>
              <a:off x="3512" y="1870"/>
              <a:ext cx="993" cy="996"/>
            </a:xfrm>
            <a:prstGeom prst="rect">
              <a:avLst/>
            </a:prstGeom>
            <a:noFill/>
            <a:ln w="38100">
              <a:solidFill>
                <a:srgbClr val="AAABB0"/>
              </a:solidFill>
              <a:miter lim="800000"/>
              <a:headEnd/>
              <a:tailEnd/>
            </a:ln>
            <a:effectLst/>
          </p:spPr>
          <p:txBody>
            <a:bodyPr wrap="none" anchor="ctr"/>
            <a:lstStyle/>
            <a:p>
              <a:endParaRPr lang="en-US"/>
            </a:p>
          </p:txBody>
        </p:sp>
        <p:sp>
          <p:nvSpPr>
            <p:cNvPr id="315525" name="Text Box 133"/>
            <p:cNvSpPr txBox="1">
              <a:spLocks noChangeArrowheads="1"/>
            </p:cNvSpPr>
            <p:nvPr/>
          </p:nvSpPr>
          <p:spPr bwMode="auto">
            <a:xfrm>
              <a:off x="3544" y="2428"/>
              <a:ext cx="914" cy="416"/>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2006 and 2007 Environmental Printing Award from PrintAction</a:t>
              </a:r>
            </a:p>
          </p:txBody>
        </p:sp>
        <p:pic>
          <p:nvPicPr>
            <p:cNvPr id="315526" name="Picture 134" descr="printactionawards"/>
            <p:cNvPicPr>
              <a:picLocks noChangeAspect="1" noChangeArrowheads="1"/>
            </p:cNvPicPr>
            <p:nvPr/>
          </p:nvPicPr>
          <p:blipFill>
            <a:blip r:embed="rId14"/>
            <a:srcRect/>
            <a:stretch>
              <a:fillRect/>
            </a:stretch>
          </p:blipFill>
          <p:spPr bwMode="auto">
            <a:xfrm>
              <a:off x="3725" y="1889"/>
              <a:ext cx="520" cy="520"/>
            </a:xfrm>
            <a:prstGeom prst="rect">
              <a:avLst/>
            </a:prstGeom>
            <a:noFill/>
          </p:spPr>
        </p:pic>
      </p:grpSp>
      <p:grpSp>
        <p:nvGrpSpPr>
          <p:cNvPr id="315527" name="Group 135"/>
          <p:cNvGrpSpPr>
            <a:grpSpLocks/>
          </p:cNvGrpSpPr>
          <p:nvPr/>
        </p:nvGrpSpPr>
        <p:grpSpPr bwMode="auto">
          <a:xfrm>
            <a:off x="5578475" y="1327150"/>
            <a:ext cx="1576388" cy="1573213"/>
            <a:chOff x="3514" y="836"/>
            <a:chExt cx="993" cy="991"/>
          </a:xfrm>
        </p:grpSpPr>
        <p:sp>
          <p:nvSpPr>
            <p:cNvPr id="315528" name="Rectangle 136"/>
            <p:cNvSpPr>
              <a:spLocks noChangeArrowheads="1"/>
            </p:cNvSpPr>
            <p:nvPr/>
          </p:nvSpPr>
          <p:spPr bwMode="auto">
            <a:xfrm>
              <a:off x="3514" y="836"/>
              <a:ext cx="993" cy="991"/>
            </a:xfrm>
            <a:prstGeom prst="rect">
              <a:avLst/>
            </a:prstGeom>
            <a:noFill/>
            <a:ln w="38100">
              <a:solidFill>
                <a:srgbClr val="AAABB0"/>
              </a:solidFill>
              <a:miter lim="800000"/>
              <a:headEnd/>
              <a:tailEnd/>
            </a:ln>
            <a:effectLst/>
          </p:spPr>
          <p:txBody>
            <a:bodyPr wrap="none" anchor="ctr"/>
            <a:lstStyle/>
            <a:p>
              <a:endParaRPr lang="en-US"/>
            </a:p>
          </p:txBody>
        </p:sp>
        <p:sp>
          <p:nvSpPr>
            <p:cNvPr id="315529" name="Rectangle 137"/>
            <p:cNvSpPr>
              <a:spLocks noChangeArrowheads="1"/>
            </p:cNvSpPr>
            <p:nvPr/>
          </p:nvSpPr>
          <p:spPr bwMode="auto">
            <a:xfrm>
              <a:off x="3547" y="1422"/>
              <a:ext cx="907" cy="385"/>
            </a:xfrm>
            <a:prstGeom prst="rect">
              <a:avLst/>
            </a:prstGeom>
            <a:noFill/>
            <a:ln w="9525">
              <a:noFill/>
              <a:miter lim="800000"/>
              <a:headEnd/>
              <a:tailEnd/>
            </a:ln>
            <a:effectLst/>
          </p:spPr>
          <p:txBody>
            <a:bodyPr>
              <a:spAutoFit/>
            </a:bodyPr>
            <a:lstStyle/>
            <a:p>
              <a:pPr algn="ctr">
                <a:lnSpc>
                  <a:spcPct val="85000"/>
                </a:lnSpc>
              </a:pPr>
              <a:r>
                <a:rPr lang="en-US" sz="1200"/>
                <a:t>Named to Fortune magazine’s list of </a:t>
              </a:r>
              <a:br>
                <a:rPr lang="en-US" sz="1200"/>
              </a:br>
              <a:r>
                <a:rPr lang="en-US" sz="1200"/>
                <a:t>10 Green Giants</a:t>
              </a:r>
              <a:r>
                <a:rPr lang="en-US" sz="1600"/>
                <a:t> </a:t>
              </a:r>
            </a:p>
          </p:txBody>
        </p:sp>
        <p:pic>
          <p:nvPicPr>
            <p:cNvPr id="315530" name="Picture 138" descr="fortune_logo_lg"/>
            <p:cNvPicPr>
              <a:picLocks noChangeAspect="1" noChangeArrowheads="1"/>
            </p:cNvPicPr>
            <p:nvPr/>
          </p:nvPicPr>
          <p:blipFill>
            <a:blip r:embed="rId15"/>
            <a:srcRect/>
            <a:stretch>
              <a:fillRect/>
            </a:stretch>
          </p:blipFill>
          <p:spPr bwMode="auto">
            <a:xfrm>
              <a:off x="3537" y="916"/>
              <a:ext cx="945" cy="257"/>
            </a:xfrm>
            <a:prstGeom prst="rect">
              <a:avLst/>
            </a:prstGeom>
            <a:noFill/>
          </p:spPr>
        </p:pic>
      </p:grpSp>
      <p:sp>
        <p:nvSpPr>
          <p:cNvPr id="315531" name="Rectangle 139"/>
          <p:cNvSpPr>
            <a:spLocks noChangeArrowheads="1"/>
          </p:cNvSpPr>
          <p:nvPr/>
        </p:nvSpPr>
        <p:spPr bwMode="white">
          <a:xfrm>
            <a:off x="2187575" y="1309688"/>
            <a:ext cx="1627188" cy="1627187"/>
          </a:xfrm>
          <a:prstGeom prst="rect">
            <a:avLst/>
          </a:prstGeom>
          <a:solidFill>
            <a:srgbClr val="FFFFFF"/>
          </a:solidFill>
          <a:ln w="9525">
            <a:noFill/>
            <a:miter lim="800000"/>
            <a:headEnd/>
            <a:tailEnd/>
          </a:ln>
          <a:effectLst/>
        </p:spPr>
        <p:txBody>
          <a:bodyPr wrap="none" anchor="ctr"/>
          <a:lstStyle/>
          <a:p>
            <a:endParaRPr lang="en-US"/>
          </a:p>
        </p:txBody>
      </p:sp>
      <p:sp>
        <p:nvSpPr>
          <p:cNvPr id="315532" name="Text Box 140"/>
          <p:cNvSpPr txBox="1">
            <a:spLocks noChangeArrowheads="1"/>
          </p:cNvSpPr>
          <p:nvPr/>
        </p:nvSpPr>
        <p:spPr bwMode="auto">
          <a:xfrm>
            <a:off x="2246313" y="2343150"/>
            <a:ext cx="1498600" cy="495300"/>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200"/>
              <a:t>Ranked 8th on list of the 100 Greenest Companies  </a:t>
            </a:r>
          </a:p>
        </p:txBody>
      </p:sp>
      <p:sp>
        <p:nvSpPr>
          <p:cNvPr id="315533" name="Rectangle 141"/>
          <p:cNvSpPr>
            <a:spLocks noChangeArrowheads="1"/>
          </p:cNvSpPr>
          <p:nvPr/>
        </p:nvSpPr>
        <p:spPr bwMode="auto">
          <a:xfrm>
            <a:off x="2208213" y="1322388"/>
            <a:ext cx="1604962" cy="1568450"/>
          </a:xfrm>
          <a:prstGeom prst="rect">
            <a:avLst/>
          </a:prstGeom>
          <a:noFill/>
          <a:ln w="38100">
            <a:solidFill>
              <a:srgbClr val="AAABB0"/>
            </a:solidFill>
            <a:miter lim="800000"/>
            <a:headEnd/>
            <a:tailEnd/>
          </a:ln>
          <a:effectLst/>
        </p:spPr>
        <p:txBody>
          <a:bodyPr wrap="none" anchor="ctr"/>
          <a:lstStyle/>
          <a:p>
            <a:endParaRPr lang="en-US"/>
          </a:p>
        </p:txBody>
      </p:sp>
      <p:pic>
        <p:nvPicPr>
          <p:cNvPr id="315534" name="Picture 142" descr="nw_a_btop_scitech_m10"/>
          <p:cNvPicPr>
            <a:picLocks noChangeAspect="1" noChangeArrowheads="1"/>
          </p:cNvPicPr>
          <p:nvPr/>
        </p:nvPicPr>
        <p:blipFill>
          <a:blip r:embed="rId16"/>
          <a:srcRect/>
          <a:stretch>
            <a:fillRect/>
          </a:stretch>
        </p:blipFill>
        <p:spPr bwMode="auto">
          <a:xfrm>
            <a:off x="2249488" y="1539875"/>
            <a:ext cx="1520825" cy="371475"/>
          </a:xfrm>
          <a:prstGeom prst="rect">
            <a:avLst/>
          </a:prstGeom>
          <a:noFill/>
        </p:spPr>
      </p:pic>
      <p:grpSp>
        <p:nvGrpSpPr>
          <p:cNvPr id="315535" name="Group 143"/>
          <p:cNvGrpSpPr>
            <a:grpSpLocks/>
          </p:cNvGrpSpPr>
          <p:nvPr/>
        </p:nvGrpSpPr>
        <p:grpSpPr bwMode="auto">
          <a:xfrm>
            <a:off x="5546725" y="4624388"/>
            <a:ext cx="1614488" cy="1630362"/>
            <a:chOff x="3494" y="2913"/>
            <a:chExt cx="1017" cy="1027"/>
          </a:xfrm>
        </p:grpSpPr>
        <p:sp>
          <p:nvSpPr>
            <p:cNvPr id="315536" name="Rectangle 144"/>
            <p:cNvSpPr>
              <a:spLocks noChangeArrowheads="1"/>
            </p:cNvSpPr>
            <p:nvPr/>
          </p:nvSpPr>
          <p:spPr bwMode="white">
            <a:xfrm>
              <a:off x="3494" y="2915"/>
              <a:ext cx="1017" cy="1025"/>
            </a:xfrm>
            <a:prstGeom prst="rect">
              <a:avLst/>
            </a:prstGeom>
            <a:solidFill>
              <a:srgbClr val="FFFFFF"/>
            </a:solidFill>
            <a:ln w="9525">
              <a:noFill/>
              <a:miter lim="800000"/>
              <a:headEnd/>
              <a:tailEnd/>
            </a:ln>
            <a:effectLst/>
          </p:spPr>
          <p:txBody>
            <a:bodyPr wrap="none" anchor="ctr"/>
            <a:lstStyle/>
            <a:p>
              <a:endParaRPr lang="en-US"/>
            </a:p>
          </p:txBody>
        </p:sp>
        <p:sp>
          <p:nvSpPr>
            <p:cNvPr id="315537" name="Rectangle 145"/>
            <p:cNvSpPr>
              <a:spLocks noChangeArrowheads="1"/>
            </p:cNvSpPr>
            <p:nvPr/>
          </p:nvSpPr>
          <p:spPr bwMode="auto">
            <a:xfrm>
              <a:off x="3509" y="2913"/>
              <a:ext cx="994" cy="992"/>
            </a:xfrm>
            <a:prstGeom prst="rect">
              <a:avLst/>
            </a:prstGeom>
            <a:noFill/>
            <a:ln w="38100">
              <a:solidFill>
                <a:srgbClr val="AAABB0"/>
              </a:solidFill>
              <a:miter lim="800000"/>
              <a:headEnd/>
              <a:tailEnd/>
            </a:ln>
            <a:effectLst/>
          </p:spPr>
          <p:txBody>
            <a:bodyPr wrap="none" anchor="ctr"/>
            <a:lstStyle/>
            <a:p>
              <a:endParaRPr lang="en-US"/>
            </a:p>
          </p:txBody>
        </p:sp>
        <p:sp>
          <p:nvSpPr>
            <p:cNvPr id="315538" name="Text Box 146"/>
            <p:cNvSpPr txBox="1">
              <a:spLocks noChangeArrowheads="1"/>
            </p:cNvSpPr>
            <p:nvPr/>
          </p:nvSpPr>
          <p:spPr bwMode="auto">
            <a:xfrm>
              <a:off x="3562" y="3421"/>
              <a:ext cx="894" cy="475"/>
            </a:xfrm>
            <a:prstGeom prst="rect">
              <a:avLst/>
            </a:prstGeom>
            <a:noFill/>
            <a:ln w="25400">
              <a:noFill/>
              <a:miter lim="800000"/>
              <a:headEnd/>
              <a:tailEnd type="none" w="lg" len="sm"/>
            </a:ln>
            <a:effectLst/>
          </p:spPr>
          <p:txBody>
            <a:bodyPr lIns="0" tIns="0" rIns="0" bIns="0" anchor="b">
              <a:spAutoFit/>
            </a:bodyPr>
            <a:lstStyle/>
            <a:p>
              <a:pPr algn="ctr">
                <a:lnSpc>
                  <a:spcPct val="90000"/>
                </a:lnSpc>
              </a:pPr>
              <a:r>
                <a:rPr lang="en-US" sz="1100"/>
                <a:t>2007 AF&amp;PA Business Leadership Recycling Award from American Forest &amp; Paper Association</a:t>
              </a:r>
            </a:p>
          </p:txBody>
        </p:sp>
        <p:pic>
          <p:nvPicPr>
            <p:cNvPr id="315539" name="Picture 147" descr="afpa"/>
            <p:cNvPicPr>
              <a:picLocks noChangeAspect="1" noChangeArrowheads="1"/>
            </p:cNvPicPr>
            <p:nvPr/>
          </p:nvPicPr>
          <p:blipFill>
            <a:blip r:embed="rId17"/>
            <a:srcRect r="86285"/>
            <a:stretch>
              <a:fillRect/>
            </a:stretch>
          </p:blipFill>
          <p:spPr bwMode="auto">
            <a:xfrm>
              <a:off x="3781" y="2926"/>
              <a:ext cx="354" cy="508"/>
            </a:xfrm>
            <a:prstGeom prst="rect">
              <a:avLst/>
            </a:prstGeom>
            <a:noFill/>
          </p:spPr>
        </p:pic>
      </p:gr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9"/>
          <p:cNvSpPr>
            <a:spLocks noGrp="1"/>
          </p:cNvSpPr>
          <p:nvPr>
            <p:ph type="title"/>
          </p:nvPr>
        </p:nvSpPr>
        <p:spPr/>
        <p:txBody>
          <a:bodyPr/>
          <a:lstStyle/>
          <a:p>
            <a:pPr eaLnBrk="1" hangingPunct="1"/>
            <a:r>
              <a:rPr lang="en-US" smtClean="0"/>
              <a:t>Thermal modeling because it is not always intuitive</a:t>
            </a:r>
          </a:p>
        </p:txBody>
      </p:sp>
      <p:sp>
        <p:nvSpPr>
          <p:cNvPr id="64515" name="Footer Placeholder 1"/>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64516" name="Slide Number Placeholder 2"/>
          <p:cNvSpPr>
            <a:spLocks noGrp="1"/>
          </p:cNvSpPr>
          <p:nvPr>
            <p:ph type="sldNum" sz="quarter" idx="10"/>
          </p:nvPr>
        </p:nvSpPr>
        <p:spPr>
          <a:noFill/>
        </p:spPr>
        <p:txBody>
          <a:bodyPr/>
          <a:lstStyle/>
          <a:p>
            <a:fld id="{A73A73E0-640F-4FF1-A38B-52B497D6610E}" type="slidenum">
              <a:rPr lang="en-US" smtClean="0"/>
              <a:pPr/>
              <a:t>54</a:t>
            </a:fld>
            <a:endParaRPr lang="en-US" smtClean="0"/>
          </a:p>
        </p:txBody>
      </p:sp>
      <p:pic>
        <p:nvPicPr>
          <p:cNvPr id="64517" name="Picture 2" descr="95%zcut"/>
          <p:cNvPicPr>
            <a:picLocks noChangeAspect="1" noChangeArrowheads="1"/>
          </p:cNvPicPr>
          <p:nvPr/>
        </p:nvPicPr>
        <p:blipFill>
          <a:blip r:embed="rId4"/>
          <a:srcRect/>
          <a:stretch>
            <a:fillRect/>
          </a:stretch>
        </p:blipFill>
        <p:spPr bwMode="auto">
          <a:xfrm>
            <a:off x="531813" y="1290638"/>
            <a:ext cx="3962400" cy="2439987"/>
          </a:xfrm>
          <a:prstGeom prst="rect">
            <a:avLst/>
          </a:prstGeom>
          <a:noFill/>
          <a:ln w="9525">
            <a:noFill/>
            <a:miter lim="800000"/>
            <a:headEnd/>
            <a:tailEnd/>
          </a:ln>
        </p:spPr>
      </p:pic>
      <p:pic>
        <p:nvPicPr>
          <p:cNvPr id="64518" name="Picture 3" descr="5%zcut"/>
          <p:cNvPicPr>
            <a:picLocks noChangeAspect="1" noChangeArrowheads="1"/>
          </p:cNvPicPr>
          <p:nvPr/>
        </p:nvPicPr>
        <p:blipFill>
          <a:blip r:embed="rId5"/>
          <a:srcRect/>
          <a:stretch>
            <a:fillRect/>
          </a:stretch>
        </p:blipFill>
        <p:spPr bwMode="auto">
          <a:xfrm>
            <a:off x="533400" y="4006850"/>
            <a:ext cx="3962400" cy="2497138"/>
          </a:xfrm>
          <a:prstGeom prst="rect">
            <a:avLst/>
          </a:prstGeom>
          <a:noFill/>
          <a:ln w="9525">
            <a:noFill/>
            <a:miter lim="800000"/>
            <a:headEnd/>
            <a:tailEnd/>
          </a:ln>
        </p:spPr>
      </p:pic>
      <p:sp>
        <p:nvSpPr>
          <p:cNvPr id="64519" name="Text Box 4"/>
          <p:cNvSpPr txBox="1">
            <a:spLocks noChangeArrowheads="1"/>
          </p:cNvSpPr>
          <p:nvPr/>
        </p:nvSpPr>
        <p:spPr bwMode="auto">
          <a:xfrm>
            <a:off x="2701925" y="5300663"/>
            <a:ext cx="1441450" cy="366712"/>
          </a:xfrm>
          <a:prstGeom prst="rect">
            <a:avLst/>
          </a:prstGeom>
          <a:noFill/>
          <a:ln w="9525">
            <a:noFill/>
            <a:miter lim="800000"/>
            <a:headEnd/>
            <a:tailEnd/>
          </a:ln>
        </p:spPr>
        <p:txBody>
          <a:bodyPr>
            <a:spAutoFit/>
          </a:bodyPr>
          <a:lstStyle/>
          <a:p>
            <a:r>
              <a:rPr lang="en-US"/>
              <a:t>5% open tile</a:t>
            </a:r>
          </a:p>
        </p:txBody>
      </p:sp>
      <p:sp>
        <p:nvSpPr>
          <p:cNvPr id="64520" name="Text Box 5"/>
          <p:cNvSpPr txBox="1">
            <a:spLocks noChangeArrowheads="1"/>
          </p:cNvSpPr>
          <p:nvPr/>
        </p:nvSpPr>
        <p:spPr bwMode="auto">
          <a:xfrm>
            <a:off x="2682875" y="2703513"/>
            <a:ext cx="1676400" cy="366712"/>
          </a:xfrm>
          <a:prstGeom prst="rect">
            <a:avLst/>
          </a:prstGeom>
          <a:noFill/>
          <a:ln w="9525">
            <a:noFill/>
            <a:miter lim="800000"/>
            <a:headEnd/>
            <a:tailEnd/>
          </a:ln>
        </p:spPr>
        <p:txBody>
          <a:bodyPr>
            <a:spAutoFit/>
          </a:bodyPr>
          <a:lstStyle/>
          <a:p>
            <a:r>
              <a:rPr lang="en-US"/>
              <a:t>95% open tile</a:t>
            </a:r>
          </a:p>
        </p:txBody>
      </p:sp>
      <p:sp>
        <p:nvSpPr>
          <p:cNvPr id="64521" name="Line 6"/>
          <p:cNvSpPr>
            <a:spLocks noChangeShapeType="1"/>
          </p:cNvSpPr>
          <p:nvPr/>
        </p:nvSpPr>
        <p:spPr bwMode="auto">
          <a:xfrm flipH="1">
            <a:off x="1981200" y="5486400"/>
            <a:ext cx="762000" cy="533400"/>
          </a:xfrm>
          <a:prstGeom prst="line">
            <a:avLst/>
          </a:prstGeom>
          <a:noFill/>
          <a:ln w="9525">
            <a:solidFill>
              <a:schemeClr val="tx1"/>
            </a:solidFill>
            <a:round/>
            <a:headEnd/>
            <a:tailEnd type="triangle" w="med" len="med"/>
          </a:ln>
        </p:spPr>
        <p:txBody>
          <a:bodyPr/>
          <a:lstStyle/>
          <a:p>
            <a:endParaRPr lang="en-US"/>
          </a:p>
        </p:txBody>
      </p:sp>
      <p:sp>
        <p:nvSpPr>
          <p:cNvPr id="64522" name="Line 7"/>
          <p:cNvSpPr>
            <a:spLocks noChangeShapeType="1"/>
          </p:cNvSpPr>
          <p:nvPr/>
        </p:nvSpPr>
        <p:spPr bwMode="auto">
          <a:xfrm flipH="1">
            <a:off x="2057400" y="2895600"/>
            <a:ext cx="609600" cy="457200"/>
          </a:xfrm>
          <a:prstGeom prst="line">
            <a:avLst/>
          </a:prstGeom>
          <a:noFill/>
          <a:ln w="9525">
            <a:solidFill>
              <a:schemeClr val="tx1"/>
            </a:solidFill>
            <a:round/>
            <a:headEnd/>
            <a:tailEnd type="triangle" w="med" len="med"/>
          </a:ln>
        </p:spPr>
        <p:txBody>
          <a:bodyPr/>
          <a:lstStyle/>
          <a:p>
            <a:endParaRPr lang="en-US"/>
          </a:p>
        </p:txBody>
      </p:sp>
      <p:sp>
        <p:nvSpPr>
          <p:cNvPr id="64523" name="Text Box 8"/>
          <p:cNvSpPr txBox="1">
            <a:spLocks noChangeArrowheads="1"/>
          </p:cNvSpPr>
          <p:nvPr/>
        </p:nvSpPr>
        <p:spPr bwMode="auto">
          <a:xfrm>
            <a:off x="2116138" y="3313113"/>
            <a:ext cx="1317625" cy="396875"/>
          </a:xfrm>
          <a:prstGeom prst="rect">
            <a:avLst/>
          </a:prstGeom>
          <a:noFill/>
          <a:ln w="9525">
            <a:noFill/>
            <a:miter lim="800000"/>
            <a:headEnd/>
            <a:tailEnd/>
          </a:ln>
        </p:spPr>
        <p:txBody>
          <a:bodyPr wrap="none">
            <a:spAutoFit/>
          </a:bodyPr>
          <a:lstStyle/>
          <a:p>
            <a:r>
              <a:rPr lang="en-US"/>
              <a:t>Front View</a:t>
            </a:r>
            <a:r>
              <a:rPr lang="en-US" sz="2000"/>
              <a:t> </a:t>
            </a:r>
          </a:p>
        </p:txBody>
      </p:sp>
      <p:sp>
        <p:nvSpPr>
          <p:cNvPr id="64524" name="Text Box 9"/>
          <p:cNvSpPr txBox="1">
            <a:spLocks noChangeArrowheads="1"/>
          </p:cNvSpPr>
          <p:nvPr/>
        </p:nvSpPr>
        <p:spPr bwMode="auto">
          <a:xfrm>
            <a:off x="5486400" y="2851150"/>
            <a:ext cx="3429000" cy="711200"/>
          </a:xfrm>
          <a:prstGeom prst="rect">
            <a:avLst/>
          </a:prstGeom>
          <a:noFill/>
          <a:ln w="9525">
            <a:solidFill>
              <a:schemeClr val="tx1"/>
            </a:solidFill>
            <a:miter lim="800000"/>
            <a:headEnd/>
            <a:tailEnd/>
          </a:ln>
        </p:spPr>
        <p:txBody>
          <a:bodyPr>
            <a:spAutoFit/>
          </a:bodyPr>
          <a:lstStyle/>
          <a:p>
            <a:r>
              <a:rPr lang="en-US" sz="2000">
                <a:solidFill>
                  <a:schemeClr val="accent2"/>
                </a:solidFill>
                <a:latin typeface="Futura Hv" pitchFamily="34" charset="0"/>
              </a:rPr>
              <a:t>5%</a:t>
            </a:r>
            <a:r>
              <a:rPr lang="en-US" sz="2000"/>
              <a:t> open vent tile results in </a:t>
            </a:r>
            <a:r>
              <a:rPr lang="en-US" sz="2000">
                <a:solidFill>
                  <a:srgbClr val="6E7DDE"/>
                </a:solidFill>
                <a:latin typeface="Futura Hv" pitchFamily="34" charset="0"/>
              </a:rPr>
              <a:t>cooler</a:t>
            </a:r>
            <a:r>
              <a:rPr lang="en-US" sz="2000"/>
              <a:t> inlet temperature</a:t>
            </a:r>
          </a:p>
        </p:txBody>
      </p:sp>
      <p:sp>
        <p:nvSpPr>
          <p:cNvPr id="64525" name="Text Box 10"/>
          <p:cNvSpPr txBox="1">
            <a:spLocks noChangeArrowheads="1"/>
          </p:cNvSpPr>
          <p:nvPr/>
        </p:nvSpPr>
        <p:spPr bwMode="auto">
          <a:xfrm>
            <a:off x="5486400" y="1446213"/>
            <a:ext cx="3429000" cy="711200"/>
          </a:xfrm>
          <a:prstGeom prst="rect">
            <a:avLst/>
          </a:prstGeom>
          <a:noFill/>
          <a:ln w="9525">
            <a:solidFill>
              <a:schemeClr val="tx1"/>
            </a:solidFill>
            <a:miter lim="800000"/>
            <a:headEnd/>
            <a:tailEnd/>
          </a:ln>
        </p:spPr>
        <p:txBody>
          <a:bodyPr>
            <a:spAutoFit/>
          </a:bodyPr>
          <a:lstStyle/>
          <a:p>
            <a:r>
              <a:rPr lang="en-US" sz="2000">
                <a:solidFill>
                  <a:schemeClr val="hlink"/>
                </a:solidFill>
                <a:latin typeface="Futura Hv" pitchFamily="34" charset="0"/>
              </a:rPr>
              <a:t>95%</a:t>
            </a:r>
            <a:r>
              <a:rPr lang="en-US" sz="2000"/>
              <a:t> open vent tile results in</a:t>
            </a:r>
          </a:p>
          <a:p>
            <a:r>
              <a:rPr lang="en-US" sz="2000">
                <a:solidFill>
                  <a:schemeClr val="hlink"/>
                </a:solidFill>
                <a:latin typeface="Futura Hv" pitchFamily="34" charset="0"/>
              </a:rPr>
              <a:t>hotter</a:t>
            </a:r>
            <a:r>
              <a:rPr lang="en-US" sz="2000"/>
              <a:t> inlet air temperature</a:t>
            </a:r>
          </a:p>
        </p:txBody>
      </p:sp>
      <p:sp>
        <p:nvSpPr>
          <p:cNvPr id="64526" name="Oval 11" descr="robo10"/>
          <p:cNvSpPr>
            <a:spLocks noChangeArrowheads="1"/>
          </p:cNvSpPr>
          <p:nvPr/>
        </p:nvSpPr>
        <p:spPr bwMode="black">
          <a:xfrm>
            <a:off x="1600200" y="4778375"/>
            <a:ext cx="533400" cy="457200"/>
          </a:xfrm>
          <a:prstGeom prst="ellipse">
            <a:avLst/>
          </a:prstGeom>
          <a:noFill/>
          <a:ln w="28575">
            <a:solidFill>
              <a:schemeClr val="tx1"/>
            </a:solidFill>
            <a:round/>
            <a:headEnd/>
            <a:tailEnd/>
          </a:ln>
        </p:spPr>
        <p:txBody>
          <a:bodyPr wrap="none" lIns="0" tIns="0" rIns="0" bIns="0" anchor="ctr"/>
          <a:lstStyle/>
          <a:p>
            <a:endParaRPr lang="en-US"/>
          </a:p>
        </p:txBody>
      </p:sp>
      <p:sp>
        <p:nvSpPr>
          <p:cNvPr id="64527" name="Oval 12" descr="robo10"/>
          <p:cNvSpPr>
            <a:spLocks noChangeArrowheads="1"/>
          </p:cNvSpPr>
          <p:nvPr/>
        </p:nvSpPr>
        <p:spPr bwMode="black">
          <a:xfrm>
            <a:off x="1676400" y="2057400"/>
            <a:ext cx="533400" cy="533400"/>
          </a:xfrm>
          <a:prstGeom prst="ellipse">
            <a:avLst/>
          </a:prstGeom>
          <a:noFill/>
          <a:ln w="28575">
            <a:solidFill>
              <a:schemeClr val="tx1"/>
            </a:solidFill>
            <a:round/>
            <a:headEnd/>
            <a:tailEnd/>
          </a:ln>
        </p:spPr>
        <p:txBody>
          <a:bodyPr wrap="none" lIns="0" tIns="0" rIns="0" bIns="0" anchor="ctr"/>
          <a:lstStyle/>
          <a:p>
            <a:endParaRPr lang="en-US"/>
          </a:p>
        </p:txBody>
      </p:sp>
      <p:pic>
        <p:nvPicPr>
          <p:cNvPr id="64528" name="Picture 13" descr="RRcks1_Jun20"/>
          <p:cNvPicPr>
            <a:picLocks noChangeAspect="1" noChangeArrowheads="1"/>
          </p:cNvPicPr>
          <p:nvPr/>
        </p:nvPicPr>
        <p:blipFill>
          <a:blip r:embed="rId6"/>
          <a:srcRect/>
          <a:stretch>
            <a:fillRect/>
          </a:stretch>
        </p:blipFill>
        <p:spPr bwMode="auto">
          <a:xfrm>
            <a:off x="5334000" y="3973513"/>
            <a:ext cx="3581400" cy="2384425"/>
          </a:xfrm>
          <a:prstGeom prst="rect">
            <a:avLst/>
          </a:prstGeom>
          <a:noFill/>
          <a:ln w="9525">
            <a:noFill/>
            <a:miter lim="800000"/>
            <a:headEnd/>
            <a:tailEnd/>
          </a:ln>
        </p:spPr>
      </p:pic>
      <p:sp>
        <p:nvSpPr>
          <p:cNvPr id="64529" name="Line 14"/>
          <p:cNvSpPr>
            <a:spLocks noChangeShapeType="1"/>
          </p:cNvSpPr>
          <p:nvPr/>
        </p:nvSpPr>
        <p:spPr bwMode="auto">
          <a:xfrm flipH="1">
            <a:off x="2209800" y="1752600"/>
            <a:ext cx="3276600" cy="533400"/>
          </a:xfrm>
          <a:prstGeom prst="line">
            <a:avLst/>
          </a:prstGeom>
          <a:noFill/>
          <a:ln w="9525">
            <a:solidFill>
              <a:schemeClr val="tx1"/>
            </a:solidFill>
            <a:round/>
            <a:headEnd/>
            <a:tailEnd type="triangle" w="med" len="med"/>
          </a:ln>
        </p:spPr>
        <p:txBody>
          <a:bodyPr/>
          <a:lstStyle/>
          <a:p>
            <a:endParaRPr lang="en-US"/>
          </a:p>
        </p:txBody>
      </p:sp>
      <p:sp>
        <p:nvSpPr>
          <p:cNvPr id="64530" name="Line 15"/>
          <p:cNvSpPr>
            <a:spLocks noChangeShapeType="1"/>
          </p:cNvSpPr>
          <p:nvPr/>
        </p:nvSpPr>
        <p:spPr bwMode="auto">
          <a:xfrm flipH="1">
            <a:off x="2133600" y="3209925"/>
            <a:ext cx="3352800" cy="1752600"/>
          </a:xfrm>
          <a:prstGeom prst="line">
            <a:avLst/>
          </a:prstGeom>
          <a:noFill/>
          <a:ln w="9525">
            <a:solidFill>
              <a:schemeClr val="tx1"/>
            </a:solidFill>
            <a:round/>
            <a:headEnd/>
            <a:tailEnd type="triangle" w="med" len="med"/>
          </a:ln>
        </p:spPr>
        <p:txBody>
          <a:bodyPr/>
          <a:lstStyle/>
          <a:p>
            <a:endParaRPr lang="en-US"/>
          </a:p>
        </p:txBody>
      </p:sp>
      <p:sp>
        <p:nvSpPr>
          <p:cNvPr id="64531" name="Text Box 16"/>
          <p:cNvSpPr txBox="1">
            <a:spLocks noChangeArrowheads="1"/>
          </p:cNvSpPr>
          <p:nvPr/>
        </p:nvSpPr>
        <p:spPr bwMode="auto">
          <a:xfrm>
            <a:off x="2057400" y="6096000"/>
            <a:ext cx="1317625" cy="396875"/>
          </a:xfrm>
          <a:prstGeom prst="rect">
            <a:avLst/>
          </a:prstGeom>
          <a:noFill/>
          <a:ln w="9525">
            <a:noFill/>
            <a:miter lim="800000"/>
            <a:headEnd/>
            <a:tailEnd/>
          </a:ln>
        </p:spPr>
        <p:txBody>
          <a:bodyPr wrap="none">
            <a:spAutoFit/>
          </a:bodyPr>
          <a:lstStyle/>
          <a:p>
            <a:r>
              <a:rPr lang="en-US"/>
              <a:t>Front View</a:t>
            </a:r>
            <a:r>
              <a:rPr lang="en-US" sz="2000"/>
              <a:t> </a:t>
            </a:r>
          </a:p>
        </p:txBody>
      </p:sp>
    </p:spTree>
    <p:custDataLst>
      <p:tags r:id="rId1"/>
    </p:custData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1814513" y="1533525"/>
            <a:ext cx="7050087" cy="3625850"/>
          </a:xfrm>
          <a:prstGeom prst="rect">
            <a:avLst/>
          </a:prstGeom>
          <a:solidFill>
            <a:srgbClr val="7B7B79">
              <a:alpha val="59999"/>
            </a:srgbClr>
          </a:solidFill>
          <a:ln w="25400" algn="ctr">
            <a:solidFill>
              <a:srgbClr val="5364CB"/>
            </a:solidFill>
            <a:miter lim="800000"/>
            <a:headEnd/>
            <a:tailEnd/>
          </a:ln>
        </p:spPr>
        <p:txBody>
          <a:bodyPr wrap="none" anchor="ctr"/>
          <a:lstStyle/>
          <a:p>
            <a:endParaRPr lang="en-US"/>
          </a:p>
        </p:txBody>
      </p:sp>
      <p:sp>
        <p:nvSpPr>
          <p:cNvPr id="66563" name="AutoShape 3"/>
          <p:cNvSpPr>
            <a:spLocks noChangeArrowheads="1"/>
          </p:cNvSpPr>
          <p:nvPr/>
        </p:nvSpPr>
        <p:spPr bwMode="auto">
          <a:xfrm rot="10800000">
            <a:off x="1981200" y="1533525"/>
            <a:ext cx="6883400" cy="2033588"/>
          </a:xfrm>
          <a:prstGeom prst="rtTriangle">
            <a:avLst/>
          </a:prstGeom>
          <a:solidFill>
            <a:srgbClr val="77131F"/>
          </a:solidFill>
          <a:ln w="25400">
            <a:noFill/>
            <a:miter lim="800000"/>
            <a:headEnd/>
            <a:tailEnd type="none" w="lg" len="sm"/>
          </a:ln>
        </p:spPr>
        <p:txBody>
          <a:bodyPr tIns="91440" bIns="91440" anchor="ctr">
            <a:spAutoFit/>
          </a:bodyPr>
          <a:lstStyle/>
          <a:p>
            <a:endParaRPr lang="en-US"/>
          </a:p>
        </p:txBody>
      </p:sp>
      <p:sp>
        <p:nvSpPr>
          <p:cNvPr id="66564" name="Rectangle 4"/>
          <p:cNvSpPr>
            <a:spLocks noGrp="1" noChangeArrowheads="1"/>
          </p:cNvSpPr>
          <p:nvPr>
            <p:ph type="title"/>
          </p:nvPr>
        </p:nvSpPr>
        <p:spPr/>
        <p:txBody>
          <a:bodyPr/>
          <a:lstStyle/>
          <a:p>
            <a:r>
              <a:rPr lang="en-US" smtClean="0"/>
              <a:t>HP Data Center Cooling Solutions</a:t>
            </a:r>
          </a:p>
        </p:txBody>
      </p:sp>
      <p:sp>
        <p:nvSpPr>
          <p:cNvPr id="66565" name="AutoShape 5"/>
          <p:cNvSpPr>
            <a:spLocks noChangeArrowheads="1"/>
          </p:cNvSpPr>
          <p:nvPr/>
        </p:nvSpPr>
        <p:spPr bwMode="auto">
          <a:xfrm>
            <a:off x="1825625" y="1544638"/>
            <a:ext cx="4059238" cy="3616325"/>
          </a:xfrm>
          <a:prstGeom prst="rtTriangle">
            <a:avLst/>
          </a:prstGeom>
          <a:solidFill>
            <a:srgbClr val="77131F"/>
          </a:solidFill>
          <a:ln w="25400">
            <a:noFill/>
            <a:miter lim="800000"/>
            <a:headEnd/>
            <a:tailEnd type="none" w="lg" len="sm"/>
          </a:ln>
        </p:spPr>
        <p:txBody>
          <a:bodyPr tIns="91440" bIns="91440" anchor="ctr">
            <a:spAutoFit/>
          </a:bodyPr>
          <a:lstStyle/>
          <a:p>
            <a:endParaRPr lang="en-US"/>
          </a:p>
        </p:txBody>
      </p:sp>
      <p:sp>
        <p:nvSpPr>
          <p:cNvPr id="66566" name="Line 6"/>
          <p:cNvSpPr>
            <a:spLocks noChangeShapeType="1"/>
          </p:cNvSpPr>
          <p:nvPr/>
        </p:nvSpPr>
        <p:spPr bwMode="auto">
          <a:xfrm>
            <a:off x="6599238" y="5030788"/>
            <a:ext cx="0" cy="519112"/>
          </a:xfrm>
          <a:prstGeom prst="line">
            <a:avLst/>
          </a:prstGeom>
          <a:noFill/>
          <a:ln w="17780">
            <a:noFill/>
            <a:round/>
            <a:headEnd/>
            <a:tailEnd type="none" w="lg" len="sm"/>
          </a:ln>
        </p:spPr>
        <p:txBody>
          <a:bodyPr tIns="91440" bIns="91440">
            <a:spAutoFit/>
          </a:bodyPr>
          <a:lstStyle/>
          <a:p>
            <a:endParaRPr lang="en-US"/>
          </a:p>
        </p:txBody>
      </p:sp>
      <p:pic>
        <p:nvPicPr>
          <p:cNvPr id="66567" name="Picture 7"/>
          <p:cNvPicPr>
            <a:picLocks noChangeAspect="1" noChangeArrowheads="1"/>
          </p:cNvPicPr>
          <p:nvPr/>
        </p:nvPicPr>
        <p:blipFill>
          <a:blip r:embed="rId4"/>
          <a:srcRect/>
          <a:stretch>
            <a:fillRect/>
          </a:stretch>
        </p:blipFill>
        <p:spPr bwMode="auto">
          <a:xfrm>
            <a:off x="1951038" y="3770313"/>
            <a:ext cx="903287" cy="617537"/>
          </a:xfrm>
          <a:prstGeom prst="rect">
            <a:avLst/>
          </a:prstGeom>
          <a:noFill/>
          <a:ln w="9525">
            <a:noFill/>
            <a:miter lim="800000"/>
            <a:headEnd/>
            <a:tailEnd/>
          </a:ln>
        </p:spPr>
      </p:pic>
      <p:pic>
        <p:nvPicPr>
          <p:cNvPr id="66568" name="Picture 8"/>
          <p:cNvPicPr>
            <a:picLocks noChangeAspect="1" noChangeArrowheads="1"/>
          </p:cNvPicPr>
          <p:nvPr/>
        </p:nvPicPr>
        <p:blipFill>
          <a:blip r:embed="rId5"/>
          <a:srcRect/>
          <a:stretch>
            <a:fillRect/>
          </a:stretch>
        </p:blipFill>
        <p:spPr bwMode="auto">
          <a:xfrm>
            <a:off x="4013200" y="4481513"/>
            <a:ext cx="1054100" cy="598487"/>
          </a:xfrm>
          <a:prstGeom prst="rect">
            <a:avLst/>
          </a:prstGeom>
          <a:noFill/>
          <a:ln w="12700" algn="ctr">
            <a:noFill/>
            <a:miter lim="800000"/>
            <a:headEnd/>
            <a:tailEnd/>
          </a:ln>
        </p:spPr>
      </p:pic>
      <p:pic>
        <p:nvPicPr>
          <p:cNvPr id="66569" name="Picture 9"/>
          <p:cNvPicPr>
            <a:picLocks noChangeAspect="1" noChangeArrowheads="1"/>
          </p:cNvPicPr>
          <p:nvPr/>
        </p:nvPicPr>
        <p:blipFill>
          <a:blip r:embed="rId6"/>
          <a:srcRect/>
          <a:stretch>
            <a:fillRect/>
          </a:stretch>
        </p:blipFill>
        <p:spPr bwMode="auto">
          <a:xfrm>
            <a:off x="6948488" y="2589213"/>
            <a:ext cx="1951037" cy="1019175"/>
          </a:xfrm>
          <a:prstGeom prst="rect">
            <a:avLst/>
          </a:prstGeom>
          <a:noFill/>
          <a:ln w="19050" algn="ctr">
            <a:noFill/>
            <a:miter lim="800000"/>
            <a:headEnd/>
            <a:tailEnd/>
          </a:ln>
        </p:spPr>
      </p:pic>
      <p:pic>
        <p:nvPicPr>
          <p:cNvPr id="66570" name="Picture 10" descr="Crac Zones"/>
          <p:cNvPicPr>
            <a:picLocks noChangeAspect="1" noChangeArrowheads="1"/>
          </p:cNvPicPr>
          <p:nvPr/>
        </p:nvPicPr>
        <p:blipFill>
          <a:blip r:embed="rId7" cstate="print">
            <a:clrChange>
              <a:clrFrom>
                <a:srgbClr val="FEFEFE"/>
              </a:clrFrom>
              <a:clrTo>
                <a:srgbClr val="FEFEFE">
                  <a:alpha val="0"/>
                </a:srgbClr>
              </a:clrTo>
            </a:clrChange>
          </a:blip>
          <a:srcRect/>
          <a:stretch>
            <a:fillRect/>
          </a:stretch>
        </p:blipFill>
        <p:spPr bwMode="auto">
          <a:xfrm>
            <a:off x="6416675" y="3732213"/>
            <a:ext cx="1092200" cy="655637"/>
          </a:xfrm>
          <a:prstGeom prst="rect">
            <a:avLst/>
          </a:prstGeom>
          <a:noFill/>
          <a:ln w="9525">
            <a:noFill/>
            <a:miter lim="800000"/>
            <a:headEnd/>
            <a:tailEnd/>
          </a:ln>
        </p:spPr>
      </p:pic>
      <p:sp>
        <p:nvSpPr>
          <p:cNvPr id="66571" name="Line 11"/>
          <p:cNvSpPr>
            <a:spLocks noChangeShapeType="1"/>
          </p:cNvSpPr>
          <p:nvPr/>
        </p:nvSpPr>
        <p:spPr bwMode="auto">
          <a:xfrm>
            <a:off x="4289425" y="2759075"/>
            <a:ext cx="352425" cy="1588"/>
          </a:xfrm>
          <a:prstGeom prst="line">
            <a:avLst/>
          </a:prstGeom>
          <a:noFill/>
          <a:ln w="38100">
            <a:solidFill>
              <a:schemeClr val="bg2"/>
            </a:solidFill>
            <a:prstDash val="sysDot"/>
            <a:round/>
            <a:headEnd type="triangle" w="med" len="med"/>
            <a:tailEnd/>
          </a:ln>
        </p:spPr>
        <p:txBody>
          <a:bodyPr anchor="ctr">
            <a:spAutoFit/>
          </a:bodyPr>
          <a:lstStyle/>
          <a:p>
            <a:endParaRPr lang="en-US"/>
          </a:p>
        </p:txBody>
      </p:sp>
      <p:pic>
        <p:nvPicPr>
          <p:cNvPr id="66572" name="Picture 12" descr="G333116092004"/>
          <p:cNvPicPr>
            <a:picLocks noChangeAspect="1" noChangeArrowheads="1"/>
          </p:cNvPicPr>
          <p:nvPr/>
        </p:nvPicPr>
        <p:blipFill>
          <a:blip r:embed="rId8"/>
          <a:srcRect/>
          <a:stretch>
            <a:fillRect/>
          </a:stretch>
        </p:blipFill>
        <p:spPr bwMode="auto">
          <a:xfrm>
            <a:off x="5368925" y="2079625"/>
            <a:ext cx="790575" cy="833438"/>
          </a:xfrm>
          <a:prstGeom prst="rect">
            <a:avLst/>
          </a:prstGeom>
          <a:noFill/>
          <a:ln w="9525">
            <a:noFill/>
            <a:miter lim="800000"/>
            <a:headEnd/>
            <a:tailEnd/>
          </a:ln>
        </p:spPr>
      </p:pic>
      <p:grpSp>
        <p:nvGrpSpPr>
          <p:cNvPr id="66573" name="Group 13"/>
          <p:cNvGrpSpPr>
            <a:grpSpLocks/>
          </p:cNvGrpSpPr>
          <p:nvPr/>
        </p:nvGrpSpPr>
        <p:grpSpPr bwMode="auto">
          <a:xfrm>
            <a:off x="4394200" y="2514600"/>
            <a:ext cx="1398588" cy="922338"/>
            <a:chOff x="4362" y="1718"/>
            <a:chExt cx="1222" cy="818"/>
          </a:xfrm>
        </p:grpSpPr>
        <p:sp>
          <p:nvSpPr>
            <p:cNvPr id="66585" name="Freeform 14"/>
            <p:cNvSpPr>
              <a:spLocks/>
            </p:cNvSpPr>
            <p:nvPr/>
          </p:nvSpPr>
          <p:spPr bwMode="auto">
            <a:xfrm rot="3321388" flipH="1">
              <a:off x="4949" y="1557"/>
              <a:ext cx="129" cy="452"/>
            </a:xfrm>
            <a:custGeom>
              <a:avLst/>
              <a:gdLst>
                <a:gd name="T0" fmla="*/ 145 w 173"/>
                <a:gd name="T1" fmla="*/ 684 h 684"/>
                <a:gd name="T2" fmla="*/ 153 w 173"/>
                <a:gd name="T3" fmla="*/ 292 h 684"/>
                <a:gd name="T4" fmla="*/ 25 w 173"/>
                <a:gd name="T5" fmla="*/ 348 h 684"/>
                <a:gd name="T6" fmla="*/ 2 w 173"/>
                <a:gd name="T7" fmla="*/ 0 h 684"/>
                <a:gd name="T8" fmla="*/ 0 60000 65536"/>
                <a:gd name="T9" fmla="*/ 0 60000 65536"/>
                <a:gd name="T10" fmla="*/ 0 60000 65536"/>
                <a:gd name="T11" fmla="*/ 0 60000 65536"/>
                <a:gd name="T12" fmla="*/ 0 w 173"/>
                <a:gd name="T13" fmla="*/ 0 h 684"/>
                <a:gd name="T14" fmla="*/ 173 w 173"/>
                <a:gd name="T15" fmla="*/ 684 h 684"/>
              </a:gdLst>
              <a:ahLst/>
              <a:cxnLst>
                <a:cxn ang="T8">
                  <a:pos x="T0" y="T1"/>
                </a:cxn>
                <a:cxn ang="T9">
                  <a:pos x="T2" y="T3"/>
                </a:cxn>
                <a:cxn ang="T10">
                  <a:pos x="T4" y="T5"/>
                </a:cxn>
                <a:cxn ang="T11">
                  <a:pos x="T6" y="T7"/>
                </a:cxn>
              </a:cxnLst>
              <a:rect l="T12" t="T13" r="T14" b="T15"/>
              <a:pathLst>
                <a:path w="173" h="684">
                  <a:moveTo>
                    <a:pt x="145" y="684"/>
                  </a:moveTo>
                  <a:cubicBezTo>
                    <a:pt x="159" y="516"/>
                    <a:pt x="173" y="348"/>
                    <a:pt x="153" y="292"/>
                  </a:cubicBezTo>
                  <a:cubicBezTo>
                    <a:pt x="133" y="236"/>
                    <a:pt x="50" y="397"/>
                    <a:pt x="25" y="348"/>
                  </a:cubicBezTo>
                  <a:cubicBezTo>
                    <a:pt x="0" y="299"/>
                    <a:pt x="7" y="72"/>
                    <a:pt x="2" y="0"/>
                  </a:cubicBezTo>
                </a:path>
              </a:pathLst>
            </a:custGeom>
            <a:noFill/>
            <a:ln w="19050">
              <a:solidFill>
                <a:schemeClr val="bg2"/>
              </a:solidFill>
              <a:round/>
              <a:headEnd/>
              <a:tailEnd type="triangle" w="med" len="med"/>
            </a:ln>
          </p:spPr>
          <p:txBody>
            <a:bodyPr anchor="ctr">
              <a:spAutoFit/>
            </a:bodyPr>
            <a:lstStyle/>
            <a:p>
              <a:endParaRPr lang="en-US"/>
            </a:p>
          </p:txBody>
        </p:sp>
        <p:sp>
          <p:nvSpPr>
            <p:cNvPr id="66586" name="Rectangle 15"/>
            <p:cNvSpPr>
              <a:spLocks noChangeArrowheads="1"/>
            </p:cNvSpPr>
            <p:nvPr/>
          </p:nvSpPr>
          <p:spPr bwMode="auto">
            <a:xfrm>
              <a:off x="4477" y="2280"/>
              <a:ext cx="120" cy="179"/>
            </a:xfrm>
            <a:prstGeom prst="rect">
              <a:avLst/>
            </a:prstGeom>
            <a:noFill/>
            <a:ln w="19050" algn="ctr">
              <a:solidFill>
                <a:schemeClr val="folHlink"/>
              </a:solidFill>
              <a:miter lim="800000"/>
              <a:headEnd/>
              <a:tailEnd/>
            </a:ln>
          </p:spPr>
          <p:txBody>
            <a:bodyPr wrap="none" anchor="ctr"/>
            <a:lstStyle/>
            <a:p>
              <a:endParaRPr lang="en-US"/>
            </a:p>
          </p:txBody>
        </p:sp>
        <p:sp>
          <p:nvSpPr>
            <p:cNvPr id="66587" name="Rectangle 16"/>
            <p:cNvSpPr>
              <a:spLocks noChangeArrowheads="1"/>
            </p:cNvSpPr>
            <p:nvPr/>
          </p:nvSpPr>
          <p:spPr bwMode="auto">
            <a:xfrm>
              <a:off x="4691" y="2280"/>
              <a:ext cx="119" cy="179"/>
            </a:xfrm>
            <a:prstGeom prst="rect">
              <a:avLst/>
            </a:prstGeom>
            <a:noFill/>
            <a:ln w="19050" algn="ctr">
              <a:solidFill>
                <a:schemeClr val="folHlink"/>
              </a:solidFill>
              <a:miter lim="800000"/>
              <a:headEnd/>
              <a:tailEnd/>
            </a:ln>
          </p:spPr>
          <p:txBody>
            <a:bodyPr wrap="none" anchor="ctr"/>
            <a:lstStyle/>
            <a:p>
              <a:endParaRPr lang="en-US"/>
            </a:p>
          </p:txBody>
        </p:sp>
        <p:sp>
          <p:nvSpPr>
            <p:cNvPr id="66588" name="Rectangle 17"/>
            <p:cNvSpPr>
              <a:spLocks noChangeArrowheads="1"/>
            </p:cNvSpPr>
            <p:nvPr/>
          </p:nvSpPr>
          <p:spPr bwMode="auto">
            <a:xfrm>
              <a:off x="4904" y="2280"/>
              <a:ext cx="119" cy="179"/>
            </a:xfrm>
            <a:prstGeom prst="rect">
              <a:avLst/>
            </a:prstGeom>
            <a:noFill/>
            <a:ln w="19050" algn="ctr">
              <a:solidFill>
                <a:schemeClr val="folHlink"/>
              </a:solidFill>
              <a:miter lim="800000"/>
              <a:headEnd/>
              <a:tailEnd/>
            </a:ln>
          </p:spPr>
          <p:txBody>
            <a:bodyPr wrap="none" anchor="ctr"/>
            <a:lstStyle/>
            <a:p>
              <a:endParaRPr lang="en-US"/>
            </a:p>
          </p:txBody>
        </p:sp>
        <p:sp>
          <p:nvSpPr>
            <p:cNvPr id="66589" name="Rectangle 18"/>
            <p:cNvSpPr>
              <a:spLocks noChangeArrowheads="1"/>
            </p:cNvSpPr>
            <p:nvPr/>
          </p:nvSpPr>
          <p:spPr bwMode="auto">
            <a:xfrm>
              <a:off x="5187" y="2296"/>
              <a:ext cx="196" cy="163"/>
            </a:xfrm>
            <a:prstGeom prst="rect">
              <a:avLst/>
            </a:prstGeom>
            <a:noFill/>
            <a:ln w="19050" algn="ctr">
              <a:solidFill>
                <a:schemeClr val="folHlink"/>
              </a:solidFill>
              <a:miter lim="800000"/>
              <a:headEnd/>
              <a:tailEnd/>
            </a:ln>
          </p:spPr>
          <p:txBody>
            <a:bodyPr wrap="none" anchor="ctr"/>
            <a:lstStyle/>
            <a:p>
              <a:endParaRPr lang="en-US"/>
            </a:p>
          </p:txBody>
        </p:sp>
        <p:sp>
          <p:nvSpPr>
            <p:cNvPr id="66590" name="Rectangle 19"/>
            <p:cNvSpPr>
              <a:spLocks noChangeArrowheads="1"/>
            </p:cNvSpPr>
            <p:nvPr/>
          </p:nvSpPr>
          <p:spPr bwMode="auto">
            <a:xfrm>
              <a:off x="4362" y="2063"/>
              <a:ext cx="1021" cy="473"/>
            </a:xfrm>
            <a:prstGeom prst="rect">
              <a:avLst/>
            </a:prstGeom>
            <a:noFill/>
            <a:ln w="19050" algn="ctr">
              <a:solidFill>
                <a:schemeClr val="folHlink"/>
              </a:solidFill>
              <a:miter lim="800000"/>
              <a:headEnd/>
              <a:tailEnd/>
            </a:ln>
          </p:spPr>
          <p:txBody>
            <a:bodyPr wrap="none" anchor="ctr"/>
            <a:lstStyle/>
            <a:p>
              <a:endParaRPr lang="en-US"/>
            </a:p>
          </p:txBody>
        </p:sp>
        <p:sp>
          <p:nvSpPr>
            <p:cNvPr id="66591" name="Rectangle 20"/>
            <p:cNvSpPr>
              <a:spLocks noChangeArrowheads="1"/>
            </p:cNvSpPr>
            <p:nvPr/>
          </p:nvSpPr>
          <p:spPr bwMode="auto">
            <a:xfrm>
              <a:off x="4641" y="1874"/>
              <a:ext cx="471" cy="131"/>
            </a:xfrm>
            <a:prstGeom prst="rect">
              <a:avLst/>
            </a:prstGeom>
            <a:noFill/>
            <a:ln w="19050" algn="ctr">
              <a:solidFill>
                <a:schemeClr val="folHlink"/>
              </a:solidFill>
              <a:miter lim="800000"/>
              <a:headEnd/>
              <a:tailEnd/>
            </a:ln>
          </p:spPr>
          <p:txBody>
            <a:bodyPr wrap="none" anchor="ctr"/>
            <a:lstStyle/>
            <a:p>
              <a:endParaRPr lang="en-US"/>
            </a:p>
          </p:txBody>
        </p:sp>
        <p:sp>
          <p:nvSpPr>
            <p:cNvPr id="66592" name="Line 21"/>
            <p:cNvSpPr>
              <a:spLocks noChangeShapeType="1"/>
            </p:cNvSpPr>
            <p:nvPr/>
          </p:nvSpPr>
          <p:spPr bwMode="auto">
            <a:xfrm flipV="1">
              <a:off x="4614" y="2004"/>
              <a:ext cx="83" cy="59"/>
            </a:xfrm>
            <a:prstGeom prst="line">
              <a:avLst/>
            </a:prstGeom>
            <a:noFill/>
            <a:ln w="19050">
              <a:solidFill>
                <a:schemeClr val="folHlink"/>
              </a:solidFill>
              <a:round/>
              <a:headEnd/>
              <a:tailEnd/>
            </a:ln>
          </p:spPr>
          <p:txBody>
            <a:bodyPr/>
            <a:lstStyle/>
            <a:p>
              <a:endParaRPr lang="en-US"/>
            </a:p>
          </p:txBody>
        </p:sp>
        <p:sp>
          <p:nvSpPr>
            <p:cNvPr id="66593" name="Line 22"/>
            <p:cNvSpPr>
              <a:spLocks noChangeShapeType="1"/>
            </p:cNvSpPr>
            <p:nvPr/>
          </p:nvSpPr>
          <p:spPr bwMode="auto">
            <a:xfrm flipH="1" flipV="1">
              <a:off x="5057" y="2004"/>
              <a:ext cx="75" cy="60"/>
            </a:xfrm>
            <a:prstGeom prst="line">
              <a:avLst/>
            </a:prstGeom>
            <a:noFill/>
            <a:ln w="19050">
              <a:solidFill>
                <a:schemeClr val="folHlink"/>
              </a:solidFill>
              <a:round/>
              <a:headEnd/>
              <a:tailEnd/>
            </a:ln>
          </p:spPr>
          <p:txBody>
            <a:bodyPr/>
            <a:lstStyle/>
            <a:p>
              <a:endParaRPr lang="en-US"/>
            </a:p>
          </p:txBody>
        </p:sp>
        <p:sp>
          <p:nvSpPr>
            <p:cNvPr id="66594" name="Line 23"/>
            <p:cNvSpPr>
              <a:spLocks noChangeShapeType="1"/>
            </p:cNvSpPr>
            <p:nvPr/>
          </p:nvSpPr>
          <p:spPr bwMode="auto">
            <a:xfrm>
              <a:off x="4368" y="2460"/>
              <a:ext cx="1012" cy="0"/>
            </a:xfrm>
            <a:prstGeom prst="line">
              <a:avLst/>
            </a:prstGeom>
            <a:noFill/>
            <a:ln w="19050">
              <a:solidFill>
                <a:schemeClr val="folHlink"/>
              </a:solidFill>
              <a:round/>
              <a:headEnd/>
              <a:tailEnd/>
            </a:ln>
          </p:spPr>
          <p:txBody>
            <a:bodyPr/>
            <a:lstStyle/>
            <a:p>
              <a:endParaRPr lang="en-US"/>
            </a:p>
          </p:txBody>
        </p:sp>
        <p:sp>
          <p:nvSpPr>
            <p:cNvPr id="66595" name="Freeform 24"/>
            <p:cNvSpPr>
              <a:spLocks/>
            </p:cNvSpPr>
            <p:nvPr/>
          </p:nvSpPr>
          <p:spPr bwMode="auto">
            <a:xfrm>
              <a:off x="5184" y="2351"/>
              <a:ext cx="195" cy="61"/>
            </a:xfrm>
            <a:custGeom>
              <a:avLst/>
              <a:gdLst>
                <a:gd name="T0" fmla="*/ 262 w 262"/>
                <a:gd name="T1" fmla="*/ 81 h 81"/>
                <a:gd name="T2" fmla="*/ 124 w 262"/>
                <a:gd name="T3" fmla="*/ 0 h 81"/>
                <a:gd name="T4" fmla="*/ 0 w 262"/>
                <a:gd name="T5" fmla="*/ 81 h 81"/>
                <a:gd name="T6" fmla="*/ 0 60000 65536"/>
                <a:gd name="T7" fmla="*/ 0 60000 65536"/>
                <a:gd name="T8" fmla="*/ 0 60000 65536"/>
                <a:gd name="T9" fmla="*/ 0 w 262"/>
                <a:gd name="T10" fmla="*/ 0 h 81"/>
                <a:gd name="T11" fmla="*/ 262 w 262"/>
                <a:gd name="T12" fmla="*/ 81 h 81"/>
              </a:gdLst>
              <a:ahLst/>
              <a:cxnLst>
                <a:cxn ang="T6">
                  <a:pos x="T0" y="T1"/>
                </a:cxn>
                <a:cxn ang="T7">
                  <a:pos x="T2" y="T3"/>
                </a:cxn>
                <a:cxn ang="T8">
                  <a:pos x="T4" y="T5"/>
                </a:cxn>
              </a:cxnLst>
              <a:rect l="T9" t="T10" r="T11" b="T12"/>
              <a:pathLst>
                <a:path w="262" h="81">
                  <a:moveTo>
                    <a:pt x="262" y="81"/>
                  </a:moveTo>
                  <a:lnTo>
                    <a:pt x="124" y="0"/>
                  </a:lnTo>
                  <a:lnTo>
                    <a:pt x="0" y="81"/>
                  </a:lnTo>
                </a:path>
              </a:pathLst>
            </a:custGeom>
            <a:noFill/>
            <a:ln w="19050">
              <a:solidFill>
                <a:schemeClr val="folHlink"/>
              </a:solidFill>
              <a:round/>
              <a:headEnd/>
              <a:tailEnd/>
            </a:ln>
          </p:spPr>
          <p:txBody>
            <a:bodyPr/>
            <a:lstStyle/>
            <a:p>
              <a:endParaRPr lang="en-US"/>
            </a:p>
          </p:txBody>
        </p:sp>
        <p:sp>
          <p:nvSpPr>
            <p:cNvPr id="66596" name="Freeform 25"/>
            <p:cNvSpPr>
              <a:spLocks/>
            </p:cNvSpPr>
            <p:nvPr/>
          </p:nvSpPr>
          <p:spPr bwMode="auto">
            <a:xfrm>
              <a:off x="5117" y="1911"/>
              <a:ext cx="467" cy="516"/>
            </a:xfrm>
            <a:custGeom>
              <a:avLst/>
              <a:gdLst>
                <a:gd name="T0" fmla="*/ 0 w 627"/>
                <a:gd name="T1" fmla="*/ 0 h 693"/>
                <a:gd name="T2" fmla="*/ 627 w 627"/>
                <a:gd name="T3" fmla="*/ 0 h 693"/>
                <a:gd name="T4" fmla="*/ 627 w 627"/>
                <a:gd name="T5" fmla="*/ 693 h 693"/>
                <a:gd name="T6" fmla="*/ 364 w 627"/>
                <a:gd name="T7" fmla="*/ 693 h 693"/>
                <a:gd name="T8" fmla="*/ 0 60000 65536"/>
                <a:gd name="T9" fmla="*/ 0 60000 65536"/>
                <a:gd name="T10" fmla="*/ 0 60000 65536"/>
                <a:gd name="T11" fmla="*/ 0 60000 65536"/>
                <a:gd name="T12" fmla="*/ 0 w 627"/>
                <a:gd name="T13" fmla="*/ 0 h 693"/>
                <a:gd name="T14" fmla="*/ 627 w 627"/>
                <a:gd name="T15" fmla="*/ 693 h 693"/>
              </a:gdLst>
              <a:ahLst/>
              <a:cxnLst>
                <a:cxn ang="T8">
                  <a:pos x="T0" y="T1"/>
                </a:cxn>
                <a:cxn ang="T9">
                  <a:pos x="T2" y="T3"/>
                </a:cxn>
                <a:cxn ang="T10">
                  <a:pos x="T4" y="T5"/>
                </a:cxn>
                <a:cxn ang="T11">
                  <a:pos x="T6" y="T7"/>
                </a:cxn>
              </a:cxnLst>
              <a:rect l="T12" t="T13" r="T14" b="T15"/>
              <a:pathLst>
                <a:path w="627" h="693">
                  <a:moveTo>
                    <a:pt x="0" y="0"/>
                  </a:moveTo>
                  <a:lnTo>
                    <a:pt x="627" y="0"/>
                  </a:lnTo>
                  <a:lnTo>
                    <a:pt x="627" y="693"/>
                  </a:lnTo>
                  <a:lnTo>
                    <a:pt x="364" y="693"/>
                  </a:lnTo>
                </a:path>
              </a:pathLst>
            </a:custGeom>
            <a:noFill/>
            <a:ln w="19050">
              <a:solidFill>
                <a:schemeClr val="bg2"/>
              </a:solidFill>
              <a:round/>
              <a:headEnd type="triangle" w="med" len="med"/>
              <a:tailEnd/>
            </a:ln>
          </p:spPr>
          <p:txBody>
            <a:bodyPr/>
            <a:lstStyle/>
            <a:p>
              <a:endParaRPr lang="en-US"/>
            </a:p>
          </p:txBody>
        </p:sp>
        <p:sp>
          <p:nvSpPr>
            <p:cNvPr id="66597" name="Freeform 26"/>
            <p:cNvSpPr>
              <a:spLocks/>
            </p:cNvSpPr>
            <p:nvPr/>
          </p:nvSpPr>
          <p:spPr bwMode="auto">
            <a:xfrm>
              <a:off x="5114" y="1971"/>
              <a:ext cx="369" cy="385"/>
            </a:xfrm>
            <a:custGeom>
              <a:avLst/>
              <a:gdLst>
                <a:gd name="T0" fmla="*/ 0 w 496"/>
                <a:gd name="T1" fmla="*/ 0 h 517"/>
                <a:gd name="T2" fmla="*/ 496 w 496"/>
                <a:gd name="T3" fmla="*/ 0 h 517"/>
                <a:gd name="T4" fmla="*/ 496 w 496"/>
                <a:gd name="T5" fmla="*/ 517 h 517"/>
                <a:gd name="T6" fmla="*/ 379 w 496"/>
                <a:gd name="T7" fmla="*/ 517 h 517"/>
                <a:gd name="T8" fmla="*/ 0 60000 65536"/>
                <a:gd name="T9" fmla="*/ 0 60000 65536"/>
                <a:gd name="T10" fmla="*/ 0 60000 65536"/>
                <a:gd name="T11" fmla="*/ 0 60000 65536"/>
                <a:gd name="T12" fmla="*/ 0 w 496"/>
                <a:gd name="T13" fmla="*/ 0 h 517"/>
                <a:gd name="T14" fmla="*/ 496 w 496"/>
                <a:gd name="T15" fmla="*/ 517 h 517"/>
              </a:gdLst>
              <a:ahLst/>
              <a:cxnLst>
                <a:cxn ang="T8">
                  <a:pos x="T0" y="T1"/>
                </a:cxn>
                <a:cxn ang="T9">
                  <a:pos x="T2" y="T3"/>
                </a:cxn>
                <a:cxn ang="T10">
                  <a:pos x="T4" y="T5"/>
                </a:cxn>
                <a:cxn ang="T11">
                  <a:pos x="T6" y="T7"/>
                </a:cxn>
              </a:cxnLst>
              <a:rect l="T12" t="T13" r="T14" b="T15"/>
              <a:pathLst>
                <a:path w="496" h="517">
                  <a:moveTo>
                    <a:pt x="0" y="0"/>
                  </a:moveTo>
                  <a:lnTo>
                    <a:pt x="496" y="0"/>
                  </a:lnTo>
                  <a:lnTo>
                    <a:pt x="496" y="517"/>
                  </a:lnTo>
                  <a:lnTo>
                    <a:pt x="379" y="517"/>
                  </a:lnTo>
                </a:path>
              </a:pathLst>
            </a:custGeom>
            <a:noFill/>
            <a:ln w="19050">
              <a:solidFill>
                <a:schemeClr val="bg2"/>
              </a:solidFill>
              <a:round/>
              <a:headEnd/>
              <a:tailEnd type="triangle" w="med" len="med"/>
            </a:ln>
          </p:spPr>
          <p:txBody>
            <a:bodyPr/>
            <a:lstStyle/>
            <a:p>
              <a:endParaRPr lang="en-US"/>
            </a:p>
          </p:txBody>
        </p:sp>
        <p:sp>
          <p:nvSpPr>
            <p:cNvPr id="66598" name="Arc 27"/>
            <p:cNvSpPr>
              <a:spLocks/>
            </p:cNvSpPr>
            <p:nvPr/>
          </p:nvSpPr>
          <p:spPr bwMode="auto">
            <a:xfrm rot="-2916832">
              <a:off x="4504" y="2103"/>
              <a:ext cx="202" cy="244"/>
            </a:xfrm>
            <a:custGeom>
              <a:avLst/>
              <a:gdLst>
                <a:gd name="T0" fmla="*/ 18 w 19779"/>
                <a:gd name="T1" fmla="*/ 0 h 21530"/>
                <a:gd name="T2" fmla="*/ 202 w 19779"/>
                <a:gd name="T3" fmla="*/ 146 h 21530"/>
                <a:gd name="T4" fmla="*/ 0 w 19779"/>
                <a:gd name="T5" fmla="*/ 244 h 21530"/>
                <a:gd name="T6" fmla="*/ 0 60000 65536"/>
                <a:gd name="T7" fmla="*/ 0 60000 65536"/>
                <a:gd name="T8" fmla="*/ 0 60000 65536"/>
                <a:gd name="T9" fmla="*/ 0 w 19779"/>
                <a:gd name="T10" fmla="*/ 0 h 21530"/>
                <a:gd name="T11" fmla="*/ 19779 w 19779"/>
                <a:gd name="T12" fmla="*/ 21530 h 21530"/>
              </a:gdLst>
              <a:ahLst/>
              <a:cxnLst>
                <a:cxn ang="T6">
                  <a:pos x="T0" y="T1"/>
                </a:cxn>
                <a:cxn ang="T7">
                  <a:pos x="T2" y="T3"/>
                </a:cxn>
                <a:cxn ang="T8">
                  <a:pos x="T4" y="T5"/>
                </a:cxn>
              </a:cxnLst>
              <a:rect l="T9" t="T10" r="T11" b="T12"/>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chemeClr val="folHlink"/>
              </a:solidFill>
              <a:prstDash val="sysDot"/>
              <a:round/>
              <a:headEnd/>
              <a:tailEnd type="triangle" w="med" len="med"/>
            </a:ln>
          </p:spPr>
          <p:txBody>
            <a:bodyPr wrap="none" anchor="ctr"/>
            <a:lstStyle/>
            <a:p>
              <a:endParaRPr lang="en-US"/>
            </a:p>
          </p:txBody>
        </p:sp>
        <p:sp>
          <p:nvSpPr>
            <p:cNvPr id="66599" name="Arc 28"/>
            <p:cNvSpPr>
              <a:spLocks/>
            </p:cNvSpPr>
            <p:nvPr/>
          </p:nvSpPr>
          <p:spPr bwMode="auto">
            <a:xfrm rot="-2916832">
              <a:off x="4909" y="2100"/>
              <a:ext cx="202" cy="244"/>
            </a:xfrm>
            <a:custGeom>
              <a:avLst/>
              <a:gdLst>
                <a:gd name="T0" fmla="*/ 18 w 19779"/>
                <a:gd name="T1" fmla="*/ 0 h 21530"/>
                <a:gd name="T2" fmla="*/ 202 w 19779"/>
                <a:gd name="T3" fmla="*/ 146 h 21530"/>
                <a:gd name="T4" fmla="*/ 0 w 19779"/>
                <a:gd name="T5" fmla="*/ 244 h 21530"/>
                <a:gd name="T6" fmla="*/ 0 60000 65536"/>
                <a:gd name="T7" fmla="*/ 0 60000 65536"/>
                <a:gd name="T8" fmla="*/ 0 60000 65536"/>
                <a:gd name="T9" fmla="*/ 0 w 19779"/>
                <a:gd name="T10" fmla="*/ 0 h 21530"/>
                <a:gd name="T11" fmla="*/ 19779 w 19779"/>
                <a:gd name="T12" fmla="*/ 21530 h 21530"/>
              </a:gdLst>
              <a:ahLst/>
              <a:cxnLst>
                <a:cxn ang="T6">
                  <a:pos x="T0" y="T1"/>
                </a:cxn>
                <a:cxn ang="T7">
                  <a:pos x="T2" y="T3"/>
                </a:cxn>
                <a:cxn ang="T8">
                  <a:pos x="T4" y="T5"/>
                </a:cxn>
              </a:cxnLst>
              <a:rect l="T9" t="T10" r="T11" b="T12"/>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chemeClr val="folHlink"/>
              </a:solidFill>
              <a:prstDash val="sysDot"/>
              <a:round/>
              <a:headEnd/>
              <a:tailEnd type="triangle" w="med" len="med"/>
            </a:ln>
          </p:spPr>
          <p:txBody>
            <a:bodyPr wrap="none" anchor="ctr"/>
            <a:lstStyle/>
            <a:p>
              <a:endParaRPr lang="en-US"/>
            </a:p>
          </p:txBody>
        </p:sp>
        <p:sp>
          <p:nvSpPr>
            <p:cNvPr id="66600" name="Arc 29"/>
            <p:cNvSpPr>
              <a:spLocks/>
            </p:cNvSpPr>
            <p:nvPr/>
          </p:nvSpPr>
          <p:spPr bwMode="auto">
            <a:xfrm rot="7335842">
              <a:off x="5140" y="2378"/>
              <a:ext cx="111" cy="161"/>
            </a:xfrm>
            <a:custGeom>
              <a:avLst/>
              <a:gdLst>
                <a:gd name="T0" fmla="*/ 10 w 19779"/>
                <a:gd name="T1" fmla="*/ 0 h 21530"/>
                <a:gd name="T2" fmla="*/ 111 w 19779"/>
                <a:gd name="T3" fmla="*/ 96 h 21530"/>
                <a:gd name="T4" fmla="*/ 0 w 19779"/>
                <a:gd name="T5" fmla="*/ 161 h 21530"/>
                <a:gd name="T6" fmla="*/ 0 60000 65536"/>
                <a:gd name="T7" fmla="*/ 0 60000 65536"/>
                <a:gd name="T8" fmla="*/ 0 60000 65536"/>
                <a:gd name="T9" fmla="*/ 0 w 19779"/>
                <a:gd name="T10" fmla="*/ 0 h 21530"/>
                <a:gd name="T11" fmla="*/ 19779 w 19779"/>
                <a:gd name="T12" fmla="*/ 21530 h 21530"/>
              </a:gdLst>
              <a:ahLst/>
              <a:cxnLst>
                <a:cxn ang="T6">
                  <a:pos x="T0" y="T1"/>
                </a:cxn>
                <a:cxn ang="T7">
                  <a:pos x="T2" y="T3"/>
                </a:cxn>
                <a:cxn ang="T8">
                  <a:pos x="T4" y="T5"/>
                </a:cxn>
              </a:cxnLst>
              <a:rect l="T9" t="T10" r="T11" b="T12"/>
              <a:pathLst>
                <a:path w="19779" h="21530" fill="none" extrusionOk="0">
                  <a:moveTo>
                    <a:pt x="1732" y="-1"/>
                  </a:moveTo>
                  <a:cubicBezTo>
                    <a:pt x="9653" y="636"/>
                    <a:pt x="16584" y="5572"/>
                    <a:pt x="19778" y="12849"/>
                  </a:cubicBezTo>
                </a:path>
                <a:path w="19779" h="21530" stroke="0" extrusionOk="0">
                  <a:moveTo>
                    <a:pt x="1732" y="-1"/>
                  </a:moveTo>
                  <a:cubicBezTo>
                    <a:pt x="9653" y="636"/>
                    <a:pt x="16584" y="5572"/>
                    <a:pt x="19778" y="12849"/>
                  </a:cubicBezTo>
                  <a:lnTo>
                    <a:pt x="0" y="21530"/>
                  </a:lnTo>
                  <a:close/>
                </a:path>
              </a:pathLst>
            </a:custGeom>
            <a:noFill/>
            <a:ln w="19050">
              <a:solidFill>
                <a:schemeClr val="folHlink"/>
              </a:solidFill>
              <a:prstDash val="sysDot"/>
              <a:round/>
              <a:headEnd/>
              <a:tailEnd type="triangle" w="med" len="med"/>
            </a:ln>
          </p:spPr>
          <p:txBody>
            <a:bodyPr wrap="none" anchor="ctr"/>
            <a:lstStyle/>
            <a:p>
              <a:endParaRPr lang="en-US"/>
            </a:p>
          </p:txBody>
        </p:sp>
        <p:sp>
          <p:nvSpPr>
            <p:cNvPr id="66601" name="Line 30"/>
            <p:cNvSpPr>
              <a:spLocks noChangeShapeType="1"/>
            </p:cNvSpPr>
            <p:nvPr/>
          </p:nvSpPr>
          <p:spPr bwMode="auto">
            <a:xfrm>
              <a:off x="4531" y="2342"/>
              <a:ext cx="227" cy="0"/>
            </a:xfrm>
            <a:prstGeom prst="line">
              <a:avLst/>
            </a:prstGeom>
            <a:noFill/>
            <a:ln w="19050">
              <a:solidFill>
                <a:schemeClr val="folHlink"/>
              </a:solidFill>
              <a:round/>
              <a:headEnd type="triangle" w="med" len="med"/>
              <a:tailEnd type="triangle" w="med" len="med"/>
            </a:ln>
          </p:spPr>
          <p:txBody>
            <a:bodyPr/>
            <a:lstStyle/>
            <a:p>
              <a:endParaRPr lang="en-US"/>
            </a:p>
          </p:txBody>
        </p:sp>
        <p:sp>
          <p:nvSpPr>
            <p:cNvPr id="66602" name="Line 31"/>
            <p:cNvSpPr>
              <a:spLocks noChangeShapeType="1"/>
            </p:cNvSpPr>
            <p:nvPr/>
          </p:nvSpPr>
          <p:spPr bwMode="auto">
            <a:xfrm>
              <a:off x="4409" y="2378"/>
              <a:ext cx="92" cy="0"/>
            </a:xfrm>
            <a:prstGeom prst="line">
              <a:avLst/>
            </a:prstGeom>
            <a:noFill/>
            <a:ln w="19050">
              <a:solidFill>
                <a:schemeClr val="folHlink"/>
              </a:solidFill>
              <a:round/>
              <a:headEnd type="triangle" w="med" len="med"/>
              <a:tailEnd/>
            </a:ln>
          </p:spPr>
          <p:txBody>
            <a:bodyPr/>
            <a:lstStyle/>
            <a:p>
              <a:endParaRPr lang="en-US"/>
            </a:p>
          </p:txBody>
        </p:sp>
        <p:sp>
          <p:nvSpPr>
            <p:cNvPr id="66603" name="Line 32"/>
            <p:cNvSpPr>
              <a:spLocks noChangeShapeType="1"/>
            </p:cNvSpPr>
            <p:nvPr/>
          </p:nvSpPr>
          <p:spPr bwMode="auto">
            <a:xfrm>
              <a:off x="4838" y="2402"/>
              <a:ext cx="92" cy="0"/>
            </a:xfrm>
            <a:prstGeom prst="line">
              <a:avLst/>
            </a:prstGeom>
            <a:noFill/>
            <a:ln w="19050">
              <a:solidFill>
                <a:schemeClr val="folHlink"/>
              </a:solidFill>
              <a:round/>
              <a:headEnd type="triangle" w="med" len="med"/>
              <a:tailEnd/>
            </a:ln>
          </p:spPr>
          <p:txBody>
            <a:bodyPr/>
            <a:lstStyle/>
            <a:p>
              <a:endParaRPr lang="en-US"/>
            </a:p>
          </p:txBody>
        </p:sp>
        <p:sp>
          <p:nvSpPr>
            <p:cNvPr id="66604" name="Line 33"/>
            <p:cNvSpPr>
              <a:spLocks noChangeShapeType="1"/>
            </p:cNvSpPr>
            <p:nvPr/>
          </p:nvSpPr>
          <p:spPr bwMode="auto">
            <a:xfrm>
              <a:off x="4954" y="2342"/>
              <a:ext cx="93" cy="0"/>
            </a:xfrm>
            <a:prstGeom prst="line">
              <a:avLst/>
            </a:prstGeom>
            <a:noFill/>
            <a:ln w="19050">
              <a:solidFill>
                <a:schemeClr val="folHlink"/>
              </a:solidFill>
              <a:round/>
              <a:headEnd type="triangle" w="med" len="med"/>
              <a:tailEnd/>
            </a:ln>
          </p:spPr>
          <p:txBody>
            <a:bodyPr/>
            <a:lstStyle/>
            <a:p>
              <a:endParaRPr lang="en-US"/>
            </a:p>
          </p:txBody>
        </p:sp>
        <p:sp>
          <p:nvSpPr>
            <p:cNvPr id="66605" name="Line 34"/>
            <p:cNvSpPr>
              <a:spLocks noChangeShapeType="1"/>
            </p:cNvSpPr>
            <p:nvPr/>
          </p:nvSpPr>
          <p:spPr bwMode="auto">
            <a:xfrm>
              <a:off x="4782" y="2345"/>
              <a:ext cx="92" cy="0"/>
            </a:xfrm>
            <a:prstGeom prst="line">
              <a:avLst/>
            </a:prstGeom>
            <a:noFill/>
            <a:ln w="19050">
              <a:solidFill>
                <a:schemeClr val="folHlink"/>
              </a:solidFill>
              <a:round/>
              <a:headEnd/>
              <a:tailEnd type="triangle" w="med" len="med"/>
            </a:ln>
          </p:spPr>
          <p:txBody>
            <a:bodyPr/>
            <a:lstStyle/>
            <a:p>
              <a:endParaRPr lang="en-US"/>
            </a:p>
          </p:txBody>
        </p:sp>
        <p:sp>
          <p:nvSpPr>
            <p:cNvPr id="66606" name="Line 35"/>
            <p:cNvSpPr>
              <a:spLocks noChangeShapeType="1"/>
            </p:cNvSpPr>
            <p:nvPr/>
          </p:nvSpPr>
          <p:spPr bwMode="auto">
            <a:xfrm>
              <a:off x="4644" y="2390"/>
              <a:ext cx="0" cy="92"/>
            </a:xfrm>
            <a:prstGeom prst="line">
              <a:avLst/>
            </a:prstGeom>
            <a:noFill/>
            <a:ln w="19050">
              <a:solidFill>
                <a:schemeClr val="folHlink"/>
              </a:solidFill>
              <a:round/>
              <a:headEnd type="triangle" w="med" len="med"/>
              <a:tailEnd/>
            </a:ln>
          </p:spPr>
          <p:txBody>
            <a:bodyPr/>
            <a:lstStyle/>
            <a:p>
              <a:endParaRPr lang="en-US"/>
            </a:p>
          </p:txBody>
        </p:sp>
        <p:sp>
          <p:nvSpPr>
            <p:cNvPr id="66607" name="Line 36"/>
            <p:cNvSpPr>
              <a:spLocks noChangeShapeType="1"/>
            </p:cNvSpPr>
            <p:nvPr/>
          </p:nvSpPr>
          <p:spPr bwMode="auto">
            <a:xfrm>
              <a:off x="5103" y="2387"/>
              <a:ext cx="0" cy="92"/>
            </a:xfrm>
            <a:prstGeom prst="line">
              <a:avLst/>
            </a:prstGeom>
            <a:noFill/>
            <a:ln w="19050">
              <a:solidFill>
                <a:schemeClr val="folHlink"/>
              </a:solidFill>
              <a:round/>
              <a:headEnd type="triangle" w="med" len="med"/>
              <a:tailEnd/>
            </a:ln>
          </p:spPr>
          <p:txBody>
            <a:bodyPr/>
            <a:lstStyle/>
            <a:p>
              <a:endParaRPr lang="en-US"/>
            </a:p>
          </p:txBody>
        </p:sp>
        <p:sp>
          <p:nvSpPr>
            <p:cNvPr id="66608" name="Line 37"/>
            <p:cNvSpPr>
              <a:spLocks noChangeShapeType="1"/>
            </p:cNvSpPr>
            <p:nvPr/>
          </p:nvSpPr>
          <p:spPr bwMode="auto">
            <a:xfrm>
              <a:off x="5284" y="2193"/>
              <a:ext cx="0" cy="96"/>
            </a:xfrm>
            <a:prstGeom prst="line">
              <a:avLst/>
            </a:prstGeom>
            <a:noFill/>
            <a:ln w="19050">
              <a:solidFill>
                <a:schemeClr val="folHlink"/>
              </a:solidFill>
              <a:round/>
              <a:headEnd/>
              <a:tailEnd type="triangle" w="med" len="med"/>
            </a:ln>
          </p:spPr>
          <p:txBody>
            <a:bodyPr/>
            <a:lstStyle/>
            <a:p>
              <a:endParaRPr lang="en-US"/>
            </a:p>
          </p:txBody>
        </p:sp>
      </p:grpSp>
      <p:sp>
        <p:nvSpPr>
          <p:cNvPr id="66574" name="Rectangle 38"/>
          <p:cNvSpPr>
            <a:spLocks noChangeArrowheads="1"/>
          </p:cNvSpPr>
          <p:nvPr/>
        </p:nvSpPr>
        <p:spPr bwMode="auto">
          <a:xfrm>
            <a:off x="6880225" y="2051050"/>
            <a:ext cx="1520825"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solidFill>
                  <a:schemeClr val="bg1"/>
                </a:solidFill>
                <a:latin typeface="Futura Hv" pitchFamily="34" charset="0"/>
              </a:rPr>
              <a:t>Dynamic Smart </a:t>
            </a:r>
            <a:br>
              <a:rPr lang="en-US" sz="1400">
                <a:solidFill>
                  <a:schemeClr val="bg1"/>
                </a:solidFill>
                <a:latin typeface="Futura Hv" pitchFamily="34" charset="0"/>
              </a:rPr>
            </a:br>
            <a:r>
              <a:rPr lang="en-US" sz="1400">
                <a:solidFill>
                  <a:schemeClr val="bg1"/>
                </a:solidFill>
                <a:latin typeface="Futura Hv" pitchFamily="34" charset="0"/>
              </a:rPr>
              <a:t>Cooling </a:t>
            </a:r>
          </a:p>
        </p:txBody>
      </p:sp>
      <p:sp>
        <p:nvSpPr>
          <p:cNvPr id="66575" name="Rectangle 39"/>
          <p:cNvSpPr>
            <a:spLocks noChangeArrowheads="1"/>
          </p:cNvSpPr>
          <p:nvPr/>
        </p:nvSpPr>
        <p:spPr bwMode="auto">
          <a:xfrm>
            <a:off x="2590800" y="2152650"/>
            <a:ext cx="2935288" cy="284163"/>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solidFill>
                  <a:schemeClr val="bg1"/>
                </a:solidFill>
                <a:latin typeface="Futura Hv" pitchFamily="34" charset="0"/>
              </a:rPr>
              <a:t>Data Center Design Consulting </a:t>
            </a:r>
          </a:p>
        </p:txBody>
      </p:sp>
      <p:sp>
        <p:nvSpPr>
          <p:cNvPr id="66576" name="Rectangle 40"/>
          <p:cNvSpPr>
            <a:spLocks noChangeArrowheads="1"/>
          </p:cNvSpPr>
          <p:nvPr/>
        </p:nvSpPr>
        <p:spPr bwMode="auto">
          <a:xfrm>
            <a:off x="3802063" y="3446463"/>
            <a:ext cx="2935287"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solidFill>
                  <a:schemeClr val="bg1"/>
                </a:solidFill>
                <a:latin typeface="Futura Hv" pitchFamily="34" charset="0"/>
              </a:rPr>
              <a:t>Thermal Comprehensive </a:t>
            </a:r>
            <a:br>
              <a:rPr lang="en-US" sz="1400">
                <a:solidFill>
                  <a:schemeClr val="bg1"/>
                </a:solidFill>
                <a:latin typeface="Futura Hv" pitchFamily="34" charset="0"/>
              </a:rPr>
            </a:br>
            <a:r>
              <a:rPr lang="en-US" sz="1400">
                <a:solidFill>
                  <a:schemeClr val="bg1"/>
                </a:solidFill>
                <a:latin typeface="Futura Hv" pitchFamily="34" charset="0"/>
              </a:rPr>
              <a:t>with Thermal Zone Mapping</a:t>
            </a:r>
          </a:p>
        </p:txBody>
      </p:sp>
      <p:sp>
        <p:nvSpPr>
          <p:cNvPr id="66577" name="Rectangle 41"/>
          <p:cNvSpPr>
            <a:spLocks noChangeArrowheads="1"/>
          </p:cNvSpPr>
          <p:nvPr/>
        </p:nvSpPr>
        <p:spPr bwMode="auto">
          <a:xfrm>
            <a:off x="1835150" y="4422775"/>
            <a:ext cx="1136650"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solidFill>
                  <a:schemeClr val="bg1"/>
                </a:solidFill>
                <a:latin typeface="Futura Hv" pitchFamily="34" charset="0"/>
              </a:rPr>
              <a:t>Thermal Quick</a:t>
            </a:r>
          </a:p>
        </p:txBody>
      </p:sp>
      <p:sp>
        <p:nvSpPr>
          <p:cNvPr id="66578" name="Rectangle 42"/>
          <p:cNvSpPr>
            <a:spLocks noChangeArrowheads="1"/>
          </p:cNvSpPr>
          <p:nvPr/>
        </p:nvSpPr>
        <p:spPr bwMode="auto">
          <a:xfrm>
            <a:off x="3500438" y="4160838"/>
            <a:ext cx="2079625" cy="284162"/>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solidFill>
                  <a:schemeClr val="bg1"/>
                </a:solidFill>
                <a:latin typeface="Futura Hv" pitchFamily="34" charset="0"/>
              </a:rPr>
              <a:t>Thermal Intermediate </a:t>
            </a:r>
          </a:p>
        </p:txBody>
      </p:sp>
      <p:sp>
        <p:nvSpPr>
          <p:cNvPr id="66579" name="Rectangle 43"/>
          <p:cNvSpPr>
            <a:spLocks noChangeArrowheads="1"/>
          </p:cNvSpPr>
          <p:nvPr/>
        </p:nvSpPr>
        <p:spPr bwMode="auto">
          <a:xfrm>
            <a:off x="1622425" y="5205413"/>
            <a:ext cx="1528763"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latin typeface="Futura Hv" pitchFamily="34" charset="0"/>
              </a:rPr>
              <a:t>Best practices consultation</a:t>
            </a:r>
          </a:p>
        </p:txBody>
      </p:sp>
      <p:sp>
        <p:nvSpPr>
          <p:cNvPr id="66580" name="Rectangle 44"/>
          <p:cNvSpPr>
            <a:spLocks noChangeArrowheads="1"/>
          </p:cNvSpPr>
          <p:nvPr/>
        </p:nvSpPr>
        <p:spPr bwMode="auto">
          <a:xfrm>
            <a:off x="3851275" y="5205413"/>
            <a:ext cx="2171700"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latin typeface="Futura Hv" pitchFamily="34" charset="0"/>
              </a:rPr>
              <a:t>Customized analysis </a:t>
            </a:r>
            <a:br>
              <a:rPr lang="en-US" sz="1400">
                <a:latin typeface="Futura Hv" pitchFamily="34" charset="0"/>
              </a:rPr>
            </a:br>
            <a:r>
              <a:rPr lang="en-US" sz="1400">
                <a:latin typeface="Futura Hv" pitchFamily="34" charset="0"/>
              </a:rPr>
              <a:t>and consultation</a:t>
            </a:r>
          </a:p>
        </p:txBody>
      </p:sp>
      <p:sp>
        <p:nvSpPr>
          <p:cNvPr id="66581" name="Rectangle 45"/>
          <p:cNvSpPr>
            <a:spLocks noChangeArrowheads="1"/>
          </p:cNvSpPr>
          <p:nvPr/>
        </p:nvSpPr>
        <p:spPr bwMode="auto">
          <a:xfrm>
            <a:off x="6724650" y="5205413"/>
            <a:ext cx="2171700" cy="284162"/>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latin typeface="Futura Hv" pitchFamily="34" charset="0"/>
              </a:rPr>
              <a:t>Real-time rebalancing</a:t>
            </a:r>
          </a:p>
        </p:txBody>
      </p:sp>
      <p:sp>
        <p:nvSpPr>
          <p:cNvPr id="66582" name="Rectangle 46"/>
          <p:cNvSpPr>
            <a:spLocks noChangeArrowheads="1"/>
          </p:cNvSpPr>
          <p:nvPr/>
        </p:nvSpPr>
        <p:spPr bwMode="auto">
          <a:xfrm>
            <a:off x="550863" y="4551363"/>
            <a:ext cx="1276350"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latin typeface="Futura Hv" pitchFamily="34" charset="0"/>
              </a:rPr>
              <a:t>Investment for quick wins</a:t>
            </a:r>
          </a:p>
        </p:txBody>
      </p:sp>
      <p:sp>
        <p:nvSpPr>
          <p:cNvPr id="66583" name="Rectangle 47"/>
          <p:cNvSpPr>
            <a:spLocks noChangeArrowheads="1"/>
          </p:cNvSpPr>
          <p:nvPr/>
        </p:nvSpPr>
        <p:spPr bwMode="auto">
          <a:xfrm>
            <a:off x="500063" y="1603375"/>
            <a:ext cx="1377950" cy="476250"/>
          </a:xfrm>
          <a:prstGeom prst="rect">
            <a:avLst/>
          </a:prstGeom>
          <a:noFill/>
          <a:ln w="19050" algn="ctr">
            <a:noFill/>
            <a:miter lim="800000"/>
            <a:headEnd/>
            <a:tailEnd/>
          </a:ln>
        </p:spPr>
        <p:txBody>
          <a:bodyPr>
            <a:spAutoFit/>
          </a:bodyPr>
          <a:lstStyle/>
          <a:p>
            <a:pPr algn="ctr">
              <a:lnSpc>
                <a:spcPct val="90000"/>
              </a:lnSpc>
              <a:spcBef>
                <a:spcPct val="25000"/>
              </a:spcBef>
              <a:spcAft>
                <a:spcPct val="10000"/>
              </a:spcAft>
            </a:pPr>
            <a:r>
              <a:rPr lang="en-US" sz="1400">
                <a:latin typeface="Futura Hv" pitchFamily="34" charset="0"/>
              </a:rPr>
              <a:t>Investment for bigger savings </a:t>
            </a:r>
          </a:p>
        </p:txBody>
      </p:sp>
      <p:sp>
        <p:nvSpPr>
          <p:cNvPr id="66584" name="AutoShape 48"/>
          <p:cNvSpPr>
            <a:spLocks noChangeArrowheads="1"/>
          </p:cNvSpPr>
          <p:nvPr/>
        </p:nvSpPr>
        <p:spPr bwMode="auto">
          <a:xfrm>
            <a:off x="969963" y="2105025"/>
            <a:ext cx="436562" cy="2424113"/>
          </a:xfrm>
          <a:prstGeom prst="upDownArrow">
            <a:avLst>
              <a:gd name="adj1" fmla="val 49815"/>
              <a:gd name="adj2" fmla="val 64371"/>
            </a:avLst>
          </a:prstGeom>
          <a:solidFill>
            <a:srgbClr val="7B7B79"/>
          </a:solidFill>
          <a:ln w="19050" algn="ctr">
            <a:noFill/>
            <a:miter lim="800000"/>
            <a:headEnd/>
            <a:tailEnd/>
          </a:ln>
        </p:spPr>
        <p:txBody>
          <a:bodyPr anchor="ctr">
            <a:spAutoFit/>
          </a:bodyPr>
          <a:lstStyle/>
          <a:p>
            <a:endParaRPr lang="en-US"/>
          </a:p>
        </p:txBody>
      </p:sp>
    </p:spTree>
    <p:custDataLst>
      <p:tags r:id="rId1"/>
    </p:custData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p:cNvSpPr>
            <a:spLocks noGrp="1" noChangeArrowheads="1"/>
          </p:cNvSpPr>
          <p:nvPr>
            <p:ph type="title"/>
          </p:nvPr>
        </p:nvSpPr>
        <p:spPr/>
        <p:txBody>
          <a:bodyPr/>
          <a:lstStyle/>
          <a:p>
            <a:pPr eaLnBrk="1" hangingPunct="1"/>
            <a:r>
              <a:rPr lang="en-US" smtClean="0"/>
              <a:t>HP’s approach to energy innovation</a:t>
            </a:r>
          </a:p>
        </p:txBody>
      </p:sp>
      <p:sp>
        <p:nvSpPr>
          <p:cNvPr id="67587" name="Footer Placeholder 3"/>
          <p:cNvSpPr>
            <a:spLocks noGrp="1"/>
          </p:cNvSpPr>
          <p:nvPr>
            <p:ph type="ftr" sz="quarter" idx="4294967295"/>
          </p:nvPr>
        </p:nvSpPr>
        <p:spPr bwMode="auto">
          <a:xfrm>
            <a:off x="958850" y="6638925"/>
            <a:ext cx="2736850" cy="219075"/>
          </a:xfrm>
          <a:prstGeom prst="rect">
            <a:avLst/>
          </a:prstGeom>
          <a:noFill/>
          <a:ln>
            <a:miter lim="800000"/>
            <a:headEnd/>
            <a:tailEnd/>
          </a:ln>
        </p:spPr>
        <p:txBody>
          <a:bodyPr anchor="b"/>
          <a:lstStyle/>
          <a:p>
            <a:pPr eaLnBrk="0" hangingPunct="0"/>
            <a:r>
              <a:rPr lang="en-US" sz="900">
                <a:solidFill>
                  <a:srgbClr val="7B7B79"/>
                </a:solidFill>
              </a:rPr>
              <a:t>ISS-1 – HP Restricted</a:t>
            </a:r>
          </a:p>
        </p:txBody>
      </p:sp>
      <p:sp>
        <p:nvSpPr>
          <p:cNvPr id="67588" name="Slide Number Placeholder 4"/>
          <p:cNvSpPr>
            <a:spLocks noGrp="1"/>
          </p:cNvSpPr>
          <p:nvPr>
            <p:ph type="sldNum" sz="quarter" idx="10"/>
          </p:nvPr>
        </p:nvSpPr>
        <p:spPr>
          <a:noFill/>
        </p:spPr>
        <p:txBody>
          <a:bodyPr/>
          <a:lstStyle/>
          <a:p>
            <a:fld id="{78548EF8-8FD6-4919-97E8-697AC81080E9}" type="slidenum">
              <a:rPr lang="en-US" smtClean="0"/>
              <a:pPr/>
              <a:t>56</a:t>
            </a:fld>
            <a:endParaRPr lang="en-US" smtClean="0"/>
          </a:p>
        </p:txBody>
      </p:sp>
      <p:sp>
        <p:nvSpPr>
          <p:cNvPr id="67589" name="Rectangle 2"/>
          <p:cNvSpPr>
            <a:spLocks noChangeArrowheads="1"/>
          </p:cNvSpPr>
          <p:nvPr/>
        </p:nvSpPr>
        <p:spPr bwMode="auto">
          <a:xfrm>
            <a:off x="3308350" y="1501775"/>
            <a:ext cx="2446338" cy="1622425"/>
          </a:xfrm>
          <a:prstGeom prst="rect">
            <a:avLst/>
          </a:prstGeom>
          <a:solidFill>
            <a:schemeClr val="accent2"/>
          </a:solidFill>
          <a:ln w="19050" algn="ctr">
            <a:noFill/>
            <a:miter lim="800000"/>
            <a:headEnd/>
            <a:tailEnd/>
          </a:ln>
        </p:spPr>
        <p:txBody>
          <a:bodyPr anchor="ctr">
            <a:spAutoFit/>
          </a:bodyPr>
          <a:lstStyle/>
          <a:p>
            <a:endParaRPr lang="en-US"/>
          </a:p>
        </p:txBody>
      </p:sp>
      <p:sp>
        <p:nvSpPr>
          <p:cNvPr id="67590" name="Rectangle 3"/>
          <p:cNvSpPr>
            <a:spLocks noChangeArrowheads="1"/>
          </p:cNvSpPr>
          <p:nvPr/>
        </p:nvSpPr>
        <p:spPr bwMode="auto">
          <a:xfrm>
            <a:off x="5824538" y="1495425"/>
            <a:ext cx="2457450" cy="1619250"/>
          </a:xfrm>
          <a:prstGeom prst="rect">
            <a:avLst/>
          </a:prstGeom>
          <a:solidFill>
            <a:schemeClr val="accent2"/>
          </a:solidFill>
          <a:ln w="19050" algn="ctr">
            <a:noFill/>
            <a:miter lim="800000"/>
            <a:headEnd/>
            <a:tailEnd/>
          </a:ln>
        </p:spPr>
        <p:txBody>
          <a:bodyPr anchor="ctr">
            <a:spAutoFit/>
          </a:bodyPr>
          <a:lstStyle/>
          <a:p>
            <a:endParaRPr lang="en-US"/>
          </a:p>
        </p:txBody>
      </p:sp>
      <p:sp>
        <p:nvSpPr>
          <p:cNvPr id="67591" name="Rectangle 4"/>
          <p:cNvSpPr>
            <a:spLocks noChangeArrowheads="1"/>
          </p:cNvSpPr>
          <p:nvPr/>
        </p:nvSpPr>
        <p:spPr bwMode="auto">
          <a:xfrm>
            <a:off x="757238" y="1501775"/>
            <a:ext cx="2476500" cy="1603375"/>
          </a:xfrm>
          <a:prstGeom prst="rect">
            <a:avLst/>
          </a:prstGeom>
          <a:solidFill>
            <a:schemeClr val="accent2"/>
          </a:solidFill>
          <a:ln w="19050" algn="ctr">
            <a:noFill/>
            <a:miter lim="800000"/>
            <a:headEnd/>
            <a:tailEnd/>
          </a:ln>
        </p:spPr>
        <p:txBody>
          <a:bodyPr anchor="ctr">
            <a:spAutoFit/>
          </a:bodyPr>
          <a:lstStyle/>
          <a:p>
            <a:endParaRPr lang="en-US"/>
          </a:p>
        </p:txBody>
      </p:sp>
      <p:pic>
        <p:nvPicPr>
          <p:cNvPr id="67592" name="Picture 5" descr="G5554005082006"/>
          <p:cNvPicPr>
            <a:picLocks noChangeAspect="1" noChangeArrowheads="1"/>
          </p:cNvPicPr>
          <p:nvPr/>
        </p:nvPicPr>
        <p:blipFill>
          <a:blip r:embed="rId4"/>
          <a:srcRect l="10960" t="26534" r="32228" b="-1956"/>
          <a:stretch>
            <a:fillRect/>
          </a:stretch>
        </p:blipFill>
        <p:spPr bwMode="auto">
          <a:xfrm>
            <a:off x="5826125" y="3184525"/>
            <a:ext cx="2455863" cy="2082800"/>
          </a:xfrm>
          <a:prstGeom prst="rect">
            <a:avLst/>
          </a:prstGeom>
          <a:noFill/>
          <a:ln w="9525">
            <a:noFill/>
            <a:miter lim="800000"/>
            <a:headEnd/>
            <a:tailEnd/>
          </a:ln>
        </p:spPr>
      </p:pic>
      <p:pic>
        <p:nvPicPr>
          <p:cNvPr id="67593" name="Picture 6" descr="G5183075052006"/>
          <p:cNvPicPr>
            <a:picLocks noChangeAspect="1" noChangeArrowheads="1"/>
          </p:cNvPicPr>
          <p:nvPr/>
        </p:nvPicPr>
        <p:blipFill>
          <a:blip r:embed="rId5"/>
          <a:srcRect/>
          <a:stretch>
            <a:fillRect/>
          </a:stretch>
        </p:blipFill>
        <p:spPr bwMode="auto">
          <a:xfrm>
            <a:off x="3311525" y="3184525"/>
            <a:ext cx="2446338" cy="2025650"/>
          </a:xfrm>
          <a:prstGeom prst="rect">
            <a:avLst/>
          </a:prstGeom>
          <a:noFill/>
          <a:ln w="9525">
            <a:noFill/>
            <a:miter lim="800000"/>
            <a:headEnd/>
            <a:tailEnd/>
          </a:ln>
        </p:spPr>
      </p:pic>
      <p:pic>
        <p:nvPicPr>
          <p:cNvPr id="67594" name="Picture 7" descr="G5191003052006"/>
          <p:cNvPicPr>
            <a:picLocks noChangeAspect="1" noChangeArrowheads="1"/>
          </p:cNvPicPr>
          <p:nvPr/>
        </p:nvPicPr>
        <p:blipFill>
          <a:blip r:embed="rId6"/>
          <a:srcRect l="-507" r="1520"/>
          <a:stretch>
            <a:fillRect/>
          </a:stretch>
        </p:blipFill>
        <p:spPr bwMode="auto">
          <a:xfrm>
            <a:off x="749300" y="3184525"/>
            <a:ext cx="2482850" cy="2022475"/>
          </a:xfrm>
          <a:prstGeom prst="rect">
            <a:avLst/>
          </a:prstGeom>
          <a:noFill/>
          <a:ln w="9525">
            <a:noFill/>
            <a:miter lim="800000"/>
            <a:headEnd/>
            <a:tailEnd/>
          </a:ln>
        </p:spPr>
      </p:pic>
      <p:sp>
        <p:nvSpPr>
          <p:cNvPr id="67595" name="AutoShape 9"/>
          <p:cNvSpPr>
            <a:spLocks noChangeArrowheads="1"/>
          </p:cNvSpPr>
          <p:nvPr/>
        </p:nvSpPr>
        <p:spPr bwMode="auto">
          <a:xfrm rot="-5400000">
            <a:off x="4139407" y="4279106"/>
            <a:ext cx="846138" cy="3057525"/>
          </a:xfrm>
          <a:prstGeom prst="downArrow">
            <a:avLst>
              <a:gd name="adj1" fmla="val 50093"/>
              <a:gd name="adj2" fmla="val 52714"/>
            </a:avLst>
          </a:prstGeom>
          <a:gradFill rotWithShape="1">
            <a:gsLst>
              <a:gs pos="0">
                <a:srgbClr val="FFFFFF"/>
              </a:gs>
              <a:gs pos="100000">
                <a:srgbClr val="298531">
                  <a:alpha val="78000"/>
                </a:srgbClr>
              </a:gs>
            </a:gsLst>
            <a:lin ang="5400000" scaled="1"/>
          </a:gradFill>
          <a:ln w="19050" algn="ctr">
            <a:noFill/>
            <a:miter lim="800000"/>
            <a:headEnd/>
            <a:tailEnd/>
          </a:ln>
        </p:spPr>
        <p:txBody>
          <a:bodyPr anchor="ctr">
            <a:spAutoFit/>
          </a:bodyPr>
          <a:lstStyle/>
          <a:p>
            <a:endParaRPr lang="en-US"/>
          </a:p>
        </p:txBody>
      </p:sp>
      <p:sp>
        <p:nvSpPr>
          <p:cNvPr id="67596" name="Text Box 10"/>
          <p:cNvSpPr txBox="1">
            <a:spLocks noChangeArrowheads="1"/>
          </p:cNvSpPr>
          <p:nvPr/>
        </p:nvSpPr>
        <p:spPr bwMode="auto">
          <a:xfrm>
            <a:off x="850900" y="1533525"/>
            <a:ext cx="2338388" cy="793750"/>
          </a:xfrm>
          <a:prstGeom prst="rect">
            <a:avLst/>
          </a:prstGeom>
          <a:noFill/>
          <a:ln w="19050" algn="ctr">
            <a:noFill/>
            <a:miter lim="800000"/>
            <a:headEnd/>
            <a:tailEnd/>
          </a:ln>
        </p:spPr>
        <p:txBody>
          <a:bodyPr>
            <a:spAutoFit/>
          </a:bodyPr>
          <a:lstStyle/>
          <a:p>
            <a:pPr>
              <a:spcBef>
                <a:spcPct val="50000"/>
              </a:spcBef>
            </a:pPr>
            <a:r>
              <a:rPr lang="en-US" sz="2300">
                <a:solidFill>
                  <a:schemeClr val="bg1"/>
                </a:solidFill>
                <a:latin typeface="Futura Lt" pitchFamily="34" charset="0"/>
              </a:rPr>
              <a:t>Design energy-efficient products</a:t>
            </a:r>
          </a:p>
        </p:txBody>
      </p:sp>
      <p:sp>
        <p:nvSpPr>
          <p:cNvPr id="67597" name="Text Box 11"/>
          <p:cNvSpPr txBox="1">
            <a:spLocks noChangeArrowheads="1"/>
          </p:cNvSpPr>
          <p:nvPr/>
        </p:nvSpPr>
        <p:spPr bwMode="auto">
          <a:xfrm>
            <a:off x="3405188" y="1544638"/>
            <a:ext cx="2084387" cy="1495425"/>
          </a:xfrm>
          <a:prstGeom prst="rect">
            <a:avLst/>
          </a:prstGeom>
          <a:noFill/>
          <a:ln w="19050" algn="ctr">
            <a:noFill/>
            <a:miter lim="800000"/>
            <a:headEnd/>
            <a:tailEnd/>
          </a:ln>
        </p:spPr>
        <p:txBody>
          <a:bodyPr>
            <a:spAutoFit/>
          </a:bodyPr>
          <a:lstStyle/>
          <a:p>
            <a:pPr>
              <a:spcBef>
                <a:spcPct val="50000"/>
              </a:spcBef>
            </a:pPr>
            <a:r>
              <a:rPr lang="en-US" sz="2300">
                <a:solidFill>
                  <a:schemeClr val="bg1"/>
                </a:solidFill>
                <a:latin typeface="Futura Lt" pitchFamily="34" charset="0"/>
              </a:rPr>
              <a:t>Improve energy efficiency of customer processes</a:t>
            </a:r>
          </a:p>
        </p:txBody>
      </p:sp>
      <p:sp>
        <p:nvSpPr>
          <p:cNvPr id="67598" name="Text Box 12"/>
          <p:cNvSpPr txBox="1">
            <a:spLocks noChangeArrowheads="1"/>
          </p:cNvSpPr>
          <p:nvPr/>
        </p:nvSpPr>
        <p:spPr bwMode="auto">
          <a:xfrm>
            <a:off x="5927725" y="1546225"/>
            <a:ext cx="2262188" cy="1144588"/>
          </a:xfrm>
          <a:prstGeom prst="rect">
            <a:avLst/>
          </a:prstGeom>
          <a:noFill/>
          <a:ln w="19050" algn="ctr">
            <a:noFill/>
            <a:miter lim="800000"/>
            <a:headEnd/>
            <a:tailEnd/>
          </a:ln>
        </p:spPr>
        <p:txBody>
          <a:bodyPr>
            <a:spAutoFit/>
          </a:bodyPr>
          <a:lstStyle/>
          <a:p>
            <a:pPr>
              <a:spcBef>
                <a:spcPct val="50000"/>
              </a:spcBef>
            </a:pPr>
            <a:r>
              <a:rPr lang="en-US" sz="2300">
                <a:solidFill>
                  <a:schemeClr val="bg1"/>
                </a:solidFill>
                <a:latin typeface="Futura Lt" pitchFamily="34" charset="0"/>
              </a:rPr>
              <a:t>Rethink energy use to transform society</a:t>
            </a:r>
          </a:p>
        </p:txBody>
      </p:sp>
      <p:sp>
        <p:nvSpPr>
          <p:cNvPr id="67599" name="Text Box 13"/>
          <p:cNvSpPr txBox="1">
            <a:spLocks noChangeArrowheads="1"/>
          </p:cNvSpPr>
          <p:nvPr/>
        </p:nvSpPr>
        <p:spPr bwMode="auto">
          <a:xfrm>
            <a:off x="677863" y="5586413"/>
            <a:ext cx="2338387" cy="457200"/>
          </a:xfrm>
          <a:prstGeom prst="rect">
            <a:avLst/>
          </a:prstGeom>
          <a:noFill/>
          <a:ln w="19050" algn="ctr">
            <a:noFill/>
            <a:miter lim="800000"/>
            <a:headEnd/>
            <a:tailEnd/>
          </a:ln>
        </p:spPr>
        <p:txBody>
          <a:bodyPr>
            <a:spAutoFit/>
          </a:bodyPr>
          <a:lstStyle/>
          <a:p>
            <a:pPr>
              <a:spcBef>
                <a:spcPct val="50000"/>
              </a:spcBef>
            </a:pPr>
            <a:r>
              <a:rPr lang="en-US" sz="2400"/>
              <a:t>Energy efficient</a:t>
            </a:r>
          </a:p>
        </p:txBody>
      </p:sp>
      <p:sp>
        <p:nvSpPr>
          <p:cNvPr id="67600" name="Text Box 14"/>
          <p:cNvSpPr txBox="1">
            <a:spLocks noChangeArrowheads="1"/>
          </p:cNvSpPr>
          <p:nvPr/>
        </p:nvSpPr>
        <p:spPr bwMode="auto">
          <a:xfrm>
            <a:off x="6137275" y="5591175"/>
            <a:ext cx="2338388" cy="457200"/>
          </a:xfrm>
          <a:prstGeom prst="rect">
            <a:avLst/>
          </a:prstGeom>
          <a:noFill/>
          <a:ln w="19050" algn="ctr">
            <a:noFill/>
            <a:miter lim="800000"/>
            <a:headEnd/>
            <a:tailEnd/>
          </a:ln>
        </p:spPr>
        <p:txBody>
          <a:bodyPr>
            <a:spAutoFit/>
          </a:bodyPr>
          <a:lstStyle/>
          <a:p>
            <a:pPr>
              <a:spcBef>
                <a:spcPct val="50000"/>
              </a:spcBef>
            </a:pPr>
            <a:r>
              <a:rPr lang="en-US" sz="2400"/>
              <a:t>Energy effective</a:t>
            </a:r>
          </a:p>
        </p:txBody>
      </p:sp>
    </p:spTree>
    <p:custDataLst>
      <p:tags r:id="rId1"/>
    </p:custData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Grp="1" noChangeArrowheads="1"/>
          </p:cNvSpPr>
          <p:nvPr>
            <p:ph type="title"/>
          </p:nvPr>
        </p:nvSpPr>
        <p:spPr/>
        <p:txBody>
          <a:bodyPr/>
          <a:lstStyle/>
          <a:p>
            <a:r>
              <a:rPr lang="en-US" smtClean="0"/>
              <a:t>Smart Cooling Solutions</a:t>
            </a:r>
          </a:p>
        </p:txBody>
      </p:sp>
      <p:grpSp>
        <p:nvGrpSpPr>
          <p:cNvPr id="325635" name="Group 3"/>
          <p:cNvGrpSpPr>
            <a:grpSpLocks/>
          </p:cNvGrpSpPr>
          <p:nvPr/>
        </p:nvGrpSpPr>
        <p:grpSpPr bwMode="auto">
          <a:xfrm>
            <a:off x="536575" y="1757363"/>
            <a:ext cx="2706688" cy="1050925"/>
            <a:chOff x="338" y="1107"/>
            <a:chExt cx="1682" cy="662"/>
          </a:xfrm>
        </p:grpSpPr>
        <p:sp>
          <p:nvSpPr>
            <p:cNvPr id="325636" name="Rectangle 4"/>
            <p:cNvSpPr>
              <a:spLocks noChangeArrowheads="1"/>
            </p:cNvSpPr>
            <p:nvPr/>
          </p:nvSpPr>
          <p:spPr bwMode="auto">
            <a:xfrm>
              <a:off x="338" y="1111"/>
              <a:ext cx="1682" cy="623"/>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25637" name="Text Box 5"/>
            <p:cNvSpPr txBox="1">
              <a:spLocks noChangeArrowheads="1"/>
            </p:cNvSpPr>
            <p:nvPr/>
          </p:nvSpPr>
          <p:spPr bwMode="auto">
            <a:xfrm>
              <a:off x="342" y="1107"/>
              <a:ext cx="1648" cy="662"/>
            </a:xfrm>
            <a:prstGeom prst="rect">
              <a:avLst/>
            </a:prstGeom>
            <a:noFill/>
            <a:ln w="25400" algn="ctr">
              <a:noFill/>
              <a:miter lim="800000"/>
              <a:headEnd/>
              <a:tailEnd/>
            </a:ln>
            <a:effectLst/>
          </p:spPr>
          <p:txBody>
            <a:bodyPr tIns="91440" bIns="91440" anchor="ctr">
              <a:spAutoFit/>
            </a:bodyPr>
            <a:lstStyle/>
            <a:p>
              <a:pPr algn="ctr">
                <a:lnSpc>
                  <a:spcPct val="95000"/>
                </a:lnSpc>
                <a:spcBef>
                  <a:spcPct val="50000"/>
                </a:spcBef>
                <a:buClr>
                  <a:srgbClr val="ABA69F"/>
                </a:buClr>
              </a:pPr>
              <a:r>
                <a:rPr lang="en-US" sz="2000">
                  <a:solidFill>
                    <a:schemeClr val="bg1"/>
                  </a:solidFill>
                  <a:latin typeface="Futura Hv" pitchFamily="34" charset="0"/>
                </a:rPr>
                <a:t>HP Thermal </a:t>
              </a:r>
              <a:br>
                <a:rPr lang="en-US" sz="2000">
                  <a:solidFill>
                    <a:schemeClr val="bg1"/>
                  </a:solidFill>
                  <a:latin typeface="Futura Hv" pitchFamily="34" charset="0"/>
                </a:rPr>
              </a:br>
              <a:r>
                <a:rPr lang="en-US" sz="2000">
                  <a:solidFill>
                    <a:schemeClr val="bg1"/>
                  </a:solidFill>
                  <a:latin typeface="Futura Hv" pitchFamily="34" charset="0"/>
                </a:rPr>
                <a:t>Quick </a:t>
              </a:r>
              <a:br>
                <a:rPr lang="en-US" sz="2000">
                  <a:solidFill>
                    <a:schemeClr val="bg1"/>
                  </a:solidFill>
                  <a:latin typeface="Futura Hv" pitchFamily="34" charset="0"/>
                </a:rPr>
              </a:br>
              <a:r>
                <a:rPr lang="en-US" sz="2000">
                  <a:solidFill>
                    <a:schemeClr val="bg1"/>
                  </a:solidFill>
                  <a:latin typeface="Futura Hv" pitchFamily="34" charset="0"/>
                </a:rPr>
                <a:t>Assessment</a:t>
              </a:r>
            </a:p>
          </p:txBody>
        </p:sp>
      </p:grpSp>
      <p:grpSp>
        <p:nvGrpSpPr>
          <p:cNvPr id="325638" name="Group 6"/>
          <p:cNvGrpSpPr>
            <a:grpSpLocks/>
          </p:cNvGrpSpPr>
          <p:nvPr/>
        </p:nvGrpSpPr>
        <p:grpSpPr bwMode="auto">
          <a:xfrm>
            <a:off x="3292475" y="1757363"/>
            <a:ext cx="2749550" cy="1050925"/>
            <a:chOff x="2074" y="1107"/>
            <a:chExt cx="1721" cy="662"/>
          </a:xfrm>
        </p:grpSpPr>
        <p:sp>
          <p:nvSpPr>
            <p:cNvPr id="325639" name="Rectangle 7"/>
            <p:cNvSpPr>
              <a:spLocks noChangeArrowheads="1"/>
            </p:cNvSpPr>
            <p:nvPr/>
          </p:nvSpPr>
          <p:spPr bwMode="auto">
            <a:xfrm>
              <a:off x="2074" y="1111"/>
              <a:ext cx="1721" cy="621"/>
            </a:xfrm>
            <a:prstGeom prst="rect">
              <a:avLst/>
            </a:prstGeom>
            <a:solidFill>
              <a:srgbClr val="A23C06"/>
            </a:solidFill>
            <a:ln w="25400" algn="ctr">
              <a:noFill/>
              <a:miter lim="800000"/>
              <a:headEnd/>
              <a:tailEnd/>
            </a:ln>
            <a:effectLst/>
          </p:spPr>
          <p:txBody>
            <a:bodyPr tIns="91440" bIns="91440" anchor="ctr">
              <a:spAutoFit/>
            </a:bodyPr>
            <a:lstStyle/>
            <a:p>
              <a:endParaRPr lang="en-US"/>
            </a:p>
          </p:txBody>
        </p:sp>
        <p:sp>
          <p:nvSpPr>
            <p:cNvPr id="325640" name="Text Box 8"/>
            <p:cNvSpPr txBox="1">
              <a:spLocks noChangeArrowheads="1"/>
            </p:cNvSpPr>
            <p:nvPr/>
          </p:nvSpPr>
          <p:spPr bwMode="auto">
            <a:xfrm>
              <a:off x="2090" y="1107"/>
              <a:ext cx="1658" cy="662"/>
            </a:xfrm>
            <a:prstGeom prst="rect">
              <a:avLst/>
            </a:prstGeom>
            <a:noFill/>
            <a:ln w="25400" algn="ctr">
              <a:noFill/>
              <a:miter lim="800000"/>
              <a:headEnd/>
              <a:tailEnd/>
            </a:ln>
            <a:effectLst/>
          </p:spPr>
          <p:txBody>
            <a:bodyPr tIns="91440" bIns="91440" anchor="ctr">
              <a:spAutoFit/>
            </a:bodyPr>
            <a:lstStyle/>
            <a:p>
              <a:pPr algn="ctr">
                <a:lnSpc>
                  <a:spcPct val="95000"/>
                </a:lnSpc>
                <a:spcBef>
                  <a:spcPct val="50000"/>
                </a:spcBef>
                <a:buClr>
                  <a:srgbClr val="ABA69F"/>
                </a:buClr>
              </a:pPr>
              <a:r>
                <a:rPr lang="en-US" sz="2000">
                  <a:solidFill>
                    <a:schemeClr val="bg1"/>
                  </a:solidFill>
                  <a:latin typeface="Futura Hv" pitchFamily="34" charset="0"/>
                </a:rPr>
                <a:t>HP Thermal Intermediate Assessment</a:t>
              </a:r>
            </a:p>
          </p:txBody>
        </p:sp>
      </p:grpSp>
      <p:grpSp>
        <p:nvGrpSpPr>
          <p:cNvPr id="325641" name="Group 9"/>
          <p:cNvGrpSpPr>
            <a:grpSpLocks/>
          </p:cNvGrpSpPr>
          <p:nvPr/>
        </p:nvGrpSpPr>
        <p:grpSpPr bwMode="auto">
          <a:xfrm>
            <a:off x="3292475" y="2809875"/>
            <a:ext cx="2749550" cy="3275013"/>
            <a:chOff x="2074" y="1770"/>
            <a:chExt cx="1732" cy="2063"/>
          </a:xfrm>
        </p:grpSpPr>
        <p:sp>
          <p:nvSpPr>
            <p:cNvPr id="325642" name="Rectangle 10"/>
            <p:cNvSpPr>
              <a:spLocks noChangeArrowheads="1"/>
            </p:cNvSpPr>
            <p:nvPr/>
          </p:nvSpPr>
          <p:spPr bwMode="auto">
            <a:xfrm>
              <a:off x="2074" y="1770"/>
              <a:ext cx="1732" cy="966"/>
            </a:xfrm>
            <a:prstGeom prst="rect">
              <a:avLst/>
            </a:prstGeom>
            <a:solidFill>
              <a:srgbClr val="CBC9BD"/>
            </a:solidFill>
            <a:ln w="9525" algn="ctr">
              <a:noFill/>
              <a:miter lim="800000"/>
              <a:headEnd/>
              <a:tailEnd/>
            </a:ln>
            <a:effectLst/>
          </p:spPr>
          <p:txBody>
            <a:bodyPr anchor="ctr">
              <a:spAutoFit/>
            </a:bodyPr>
            <a:lstStyle/>
            <a:p>
              <a:endParaRPr lang="en-US"/>
            </a:p>
          </p:txBody>
        </p:sp>
        <p:pic>
          <p:nvPicPr>
            <p:cNvPr id="325643" name="Picture 11" descr="hot-cold screen"/>
            <p:cNvPicPr>
              <a:picLocks noChangeAspect="1" noChangeArrowheads="1"/>
            </p:cNvPicPr>
            <p:nvPr/>
          </p:nvPicPr>
          <p:blipFill>
            <a:blip r:embed="rId3"/>
            <a:srcRect/>
            <a:stretch>
              <a:fillRect/>
            </a:stretch>
          </p:blipFill>
          <p:spPr bwMode="auto">
            <a:xfrm>
              <a:off x="2288" y="1789"/>
              <a:ext cx="1362" cy="940"/>
            </a:xfrm>
            <a:prstGeom prst="rect">
              <a:avLst/>
            </a:prstGeom>
            <a:noFill/>
          </p:spPr>
        </p:pic>
        <p:grpSp>
          <p:nvGrpSpPr>
            <p:cNvPr id="325644" name="Group 12"/>
            <p:cNvGrpSpPr>
              <a:grpSpLocks/>
            </p:cNvGrpSpPr>
            <p:nvPr/>
          </p:nvGrpSpPr>
          <p:grpSpPr bwMode="auto">
            <a:xfrm>
              <a:off x="2074" y="2725"/>
              <a:ext cx="1732" cy="1108"/>
              <a:chOff x="2074" y="2725"/>
              <a:chExt cx="1732" cy="1108"/>
            </a:xfrm>
          </p:grpSpPr>
          <p:sp>
            <p:nvSpPr>
              <p:cNvPr id="325645" name="Rectangle 13"/>
              <p:cNvSpPr>
                <a:spLocks noChangeArrowheads="1"/>
              </p:cNvSpPr>
              <p:nvPr/>
            </p:nvSpPr>
            <p:spPr bwMode="auto">
              <a:xfrm>
                <a:off x="2074" y="2725"/>
                <a:ext cx="1732" cy="1108"/>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5646" name="Text Box 14"/>
              <p:cNvSpPr txBox="1">
                <a:spLocks noChangeArrowheads="1"/>
              </p:cNvSpPr>
              <p:nvPr/>
            </p:nvSpPr>
            <p:spPr bwMode="auto">
              <a:xfrm>
                <a:off x="2083" y="2741"/>
                <a:ext cx="1579" cy="936"/>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45000"/>
                  </a:spcBef>
                  <a:buClr>
                    <a:srgbClr val="ABA69F"/>
                  </a:buClr>
                  <a:buFontTx/>
                  <a:buChar char="•"/>
                </a:pPr>
                <a:r>
                  <a:rPr lang="en-US" sz="1900"/>
                  <a:t>Data gathering</a:t>
                </a:r>
              </a:p>
              <a:p>
                <a:pPr marL="174625" indent="-174625">
                  <a:lnSpc>
                    <a:spcPct val="90000"/>
                  </a:lnSpc>
                  <a:spcBef>
                    <a:spcPct val="45000"/>
                  </a:spcBef>
                  <a:buClr>
                    <a:srgbClr val="ABA69F"/>
                  </a:buClr>
                  <a:buFontTx/>
                  <a:buChar char="•"/>
                </a:pPr>
                <a:r>
                  <a:rPr lang="en-US" sz="1900"/>
                  <a:t>Thermal modeling</a:t>
                </a:r>
              </a:p>
              <a:p>
                <a:pPr marL="174625" indent="-174625">
                  <a:lnSpc>
                    <a:spcPct val="90000"/>
                  </a:lnSpc>
                  <a:spcBef>
                    <a:spcPct val="45000"/>
                  </a:spcBef>
                  <a:buClr>
                    <a:srgbClr val="ABA69F"/>
                  </a:buClr>
                  <a:buFontTx/>
                  <a:buChar char="•"/>
                </a:pPr>
                <a:r>
                  <a:rPr lang="en-US" sz="1900"/>
                  <a:t>Extensive report and recommendations</a:t>
                </a:r>
              </a:p>
            </p:txBody>
          </p:sp>
        </p:grpSp>
      </p:grpSp>
      <p:grpSp>
        <p:nvGrpSpPr>
          <p:cNvPr id="325647" name="Group 15"/>
          <p:cNvGrpSpPr>
            <a:grpSpLocks/>
          </p:cNvGrpSpPr>
          <p:nvPr/>
        </p:nvGrpSpPr>
        <p:grpSpPr bwMode="auto">
          <a:xfrm>
            <a:off x="6096000" y="1757363"/>
            <a:ext cx="2789238" cy="1050925"/>
            <a:chOff x="3840" y="1107"/>
            <a:chExt cx="1748" cy="662"/>
          </a:xfrm>
        </p:grpSpPr>
        <p:sp>
          <p:nvSpPr>
            <p:cNvPr id="325648" name="Rectangle 16"/>
            <p:cNvSpPr>
              <a:spLocks noChangeArrowheads="1"/>
            </p:cNvSpPr>
            <p:nvPr/>
          </p:nvSpPr>
          <p:spPr bwMode="auto">
            <a:xfrm>
              <a:off x="3840" y="1111"/>
              <a:ext cx="1748" cy="621"/>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25649" name="Text Box 17"/>
            <p:cNvSpPr txBox="1">
              <a:spLocks noChangeArrowheads="1"/>
            </p:cNvSpPr>
            <p:nvPr/>
          </p:nvSpPr>
          <p:spPr bwMode="auto">
            <a:xfrm>
              <a:off x="3883" y="1107"/>
              <a:ext cx="1695" cy="662"/>
            </a:xfrm>
            <a:prstGeom prst="rect">
              <a:avLst/>
            </a:prstGeom>
            <a:noFill/>
            <a:ln w="25400" algn="ctr">
              <a:noFill/>
              <a:miter lim="800000"/>
              <a:headEnd/>
              <a:tailEnd/>
            </a:ln>
            <a:effectLst/>
          </p:spPr>
          <p:txBody>
            <a:bodyPr tIns="91440" bIns="91440" anchor="ctr">
              <a:spAutoFit/>
            </a:bodyPr>
            <a:lstStyle/>
            <a:p>
              <a:pPr algn="ctr">
                <a:lnSpc>
                  <a:spcPct val="95000"/>
                </a:lnSpc>
                <a:spcBef>
                  <a:spcPct val="50000"/>
                </a:spcBef>
                <a:buClr>
                  <a:srgbClr val="ABA69F"/>
                </a:buClr>
              </a:pPr>
              <a:r>
                <a:rPr lang="en-US" sz="2000">
                  <a:solidFill>
                    <a:schemeClr val="bg1"/>
                  </a:solidFill>
                  <a:latin typeface="Futura Hv" pitchFamily="34" charset="0"/>
                </a:rPr>
                <a:t>HP Thermal Comprehensive Assessment</a:t>
              </a:r>
            </a:p>
          </p:txBody>
        </p:sp>
      </p:grpSp>
      <p:sp>
        <p:nvSpPr>
          <p:cNvPr id="325650" name="Text Box 18"/>
          <p:cNvSpPr txBox="1">
            <a:spLocks noChangeArrowheads="1"/>
          </p:cNvSpPr>
          <p:nvPr/>
        </p:nvSpPr>
        <p:spPr bwMode="auto">
          <a:xfrm>
            <a:off x="463550" y="1243013"/>
            <a:ext cx="8391525" cy="457200"/>
          </a:xfrm>
          <a:prstGeom prst="rect">
            <a:avLst/>
          </a:prstGeom>
          <a:noFill/>
          <a:ln w="9525">
            <a:noFill/>
            <a:miter lim="800000"/>
            <a:headEnd/>
            <a:tailEnd/>
          </a:ln>
          <a:effectLst/>
        </p:spPr>
        <p:txBody>
          <a:bodyPr>
            <a:spAutoFit/>
          </a:bodyPr>
          <a:lstStyle/>
          <a:p>
            <a:pPr>
              <a:spcBef>
                <a:spcPct val="50000"/>
              </a:spcBef>
            </a:pPr>
            <a:r>
              <a:rPr lang="en-US" sz="2400">
                <a:solidFill>
                  <a:srgbClr val="7B7B79"/>
                </a:solidFill>
                <a:latin typeface="Futura Hv" pitchFamily="34" charset="0"/>
              </a:rPr>
              <a:t>HP delivers three Smart Cooling Solutions</a:t>
            </a:r>
          </a:p>
        </p:txBody>
      </p:sp>
      <p:grpSp>
        <p:nvGrpSpPr>
          <p:cNvPr id="325651" name="Group 19"/>
          <p:cNvGrpSpPr>
            <a:grpSpLocks/>
          </p:cNvGrpSpPr>
          <p:nvPr/>
        </p:nvGrpSpPr>
        <p:grpSpPr bwMode="auto">
          <a:xfrm>
            <a:off x="6088063" y="2809875"/>
            <a:ext cx="2801937" cy="3287713"/>
            <a:chOff x="3835" y="1770"/>
            <a:chExt cx="1765" cy="2071"/>
          </a:xfrm>
        </p:grpSpPr>
        <p:sp>
          <p:nvSpPr>
            <p:cNvPr id="325652" name="Rectangle 20"/>
            <p:cNvSpPr>
              <a:spLocks noChangeArrowheads="1"/>
            </p:cNvSpPr>
            <p:nvPr/>
          </p:nvSpPr>
          <p:spPr bwMode="auto">
            <a:xfrm>
              <a:off x="3840" y="1770"/>
              <a:ext cx="1757" cy="966"/>
            </a:xfrm>
            <a:prstGeom prst="rect">
              <a:avLst/>
            </a:prstGeom>
            <a:solidFill>
              <a:srgbClr val="CBC9BD"/>
            </a:solidFill>
            <a:ln w="9525" algn="ctr">
              <a:noFill/>
              <a:miter lim="800000"/>
              <a:headEnd/>
              <a:tailEnd/>
            </a:ln>
            <a:effectLst/>
          </p:spPr>
          <p:txBody>
            <a:bodyPr anchor="ctr">
              <a:spAutoFit/>
            </a:bodyPr>
            <a:lstStyle/>
            <a:p>
              <a:endParaRPr lang="en-US"/>
            </a:p>
          </p:txBody>
        </p:sp>
        <p:grpSp>
          <p:nvGrpSpPr>
            <p:cNvPr id="325653" name="Group 21"/>
            <p:cNvGrpSpPr>
              <a:grpSpLocks/>
            </p:cNvGrpSpPr>
            <p:nvPr/>
          </p:nvGrpSpPr>
          <p:grpSpPr bwMode="auto">
            <a:xfrm>
              <a:off x="3835" y="2725"/>
              <a:ext cx="1765" cy="1116"/>
              <a:chOff x="3835" y="2725"/>
              <a:chExt cx="1765" cy="1116"/>
            </a:xfrm>
          </p:grpSpPr>
          <p:sp>
            <p:nvSpPr>
              <p:cNvPr id="325654" name="Rectangle 22"/>
              <p:cNvSpPr>
                <a:spLocks noChangeArrowheads="1"/>
              </p:cNvSpPr>
              <p:nvPr/>
            </p:nvSpPr>
            <p:spPr bwMode="auto">
              <a:xfrm>
                <a:off x="3840" y="2725"/>
                <a:ext cx="1757" cy="1108"/>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5655" name="Text Box 23"/>
              <p:cNvSpPr txBox="1">
                <a:spLocks noChangeArrowheads="1"/>
              </p:cNvSpPr>
              <p:nvPr/>
            </p:nvSpPr>
            <p:spPr bwMode="auto">
              <a:xfrm>
                <a:off x="3835" y="2741"/>
                <a:ext cx="1765" cy="1100"/>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45000"/>
                  </a:spcBef>
                  <a:buClr>
                    <a:srgbClr val="ABA69F"/>
                  </a:buClr>
                  <a:buFontTx/>
                  <a:buChar char="•"/>
                </a:pPr>
                <a:r>
                  <a:rPr lang="en-US" sz="1900"/>
                  <a:t>3D under- and above- floor modeling</a:t>
                </a:r>
              </a:p>
              <a:p>
                <a:pPr marL="174625" indent="-174625">
                  <a:lnSpc>
                    <a:spcPct val="90000"/>
                  </a:lnSpc>
                  <a:spcBef>
                    <a:spcPct val="45000"/>
                  </a:spcBef>
                  <a:buClr>
                    <a:srgbClr val="ABA69F"/>
                  </a:buClr>
                  <a:buFontTx/>
                  <a:buChar char="•"/>
                </a:pPr>
                <a:r>
                  <a:rPr lang="en-US" sz="1900"/>
                  <a:t>Thermal prediction</a:t>
                </a:r>
              </a:p>
              <a:p>
                <a:pPr marL="174625" indent="-174625">
                  <a:lnSpc>
                    <a:spcPct val="90000"/>
                  </a:lnSpc>
                  <a:spcBef>
                    <a:spcPct val="45000"/>
                  </a:spcBef>
                  <a:buClr>
                    <a:srgbClr val="ABA69F"/>
                  </a:buClr>
                  <a:buFontTx/>
                  <a:buChar char="•"/>
                </a:pPr>
                <a:r>
                  <a:rPr lang="en-US" sz="1900"/>
                  <a:t>Comprehensive report and recommendations</a:t>
                </a:r>
              </a:p>
            </p:txBody>
          </p:sp>
        </p:grpSp>
        <p:pic>
          <p:nvPicPr>
            <p:cNvPr id="325656" name="Picture 24" descr="3Dmodel on blk 2"/>
            <p:cNvPicPr>
              <a:picLocks noChangeAspect="1" noChangeArrowheads="1"/>
            </p:cNvPicPr>
            <p:nvPr/>
          </p:nvPicPr>
          <p:blipFill>
            <a:blip r:embed="rId4"/>
            <a:srcRect/>
            <a:stretch>
              <a:fillRect/>
            </a:stretch>
          </p:blipFill>
          <p:spPr bwMode="auto">
            <a:xfrm>
              <a:off x="4140" y="1775"/>
              <a:ext cx="1145" cy="973"/>
            </a:xfrm>
            <a:prstGeom prst="rect">
              <a:avLst/>
            </a:prstGeom>
            <a:noFill/>
          </p:spPr>
        </p:pic>
      </p:grpSp>
      <p:grpSp>
        <p:nvGrpSpPr>
          <p:cNvPr id="325657" name="Group 25"/>
          <p:cNvGrpSpPr>
            <a:grpSpLocks/>
          </p:cNvGrpSpPr>
          <p:nvPr/>
        </p:nvGrpSpPr>
        <p:grpSpPr bwMode="auto">
          <a:xfrm>
            <a:off x="533400" y="2809875"/>
            <a:ext cx="2709863" cy="3275013"/>
            <a:chOff x="336" y="1770"/>
            <a:chExt cx="1707" cy="2063"/>
          </a:xfrm>
        </p:grpSpPr>
        <p:grpSp>
          <p:nvGrpSpPr>
            <p:cNvPr id="325658" name="Group 26"/>
            <p:cNvGrpSpPr>
              <a:grpSpLocks/>
            </p:cNvGrpSpPr>
            <p:nvPr/>
          </p:nvGrpSpPr>
          <p:grpSpPr bwMode="auto">
            <a:xfrm>
              <a:off x="336" y="2725"/>
              <a:ext cx="1707" cy="1108"/>
              <a:chOff x="336" y="2725"/>
              <a:chExt cx="1707" cy="1108"/>
            </a:xfrm>
          </p:grpSpPr>
          <p:sp>
            <p:nvSpPr>
              <p:cNvPr id="325659" name="Rectangle 27"/>
              <p:cNvSpPr>
                <a:spLocks noChangeArrowheads="1"/>
              </p:cNvSpPr>
              <p:nvPr/>
            </p:nvSpPr>
            <p:spPr bwMode="auto">
              <a:xfrm>
                <a:off x="336" y="2725"/>
                <a:ext cx="1707" cy="1108"/>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5660" name="Text Box 28"/>
              <p:cNvSpPr txBox="1">
                <a:spLocks noChangeArrowheads="1"/>
              </p:cNvSpPr>
              <p:nvPr/>
            </p:nvSpPr>
            <p:spPr bwMode="auto">
              <a:xfrm>
                <a:off x="348" y="2741"/>
                <a:ext cx="1639" cy="936"/>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45000"/>
                  </a:spcBef>
                  <a:buClr>
                    <a:srgbClr val="ABA69F"/>
                  </a:buClr>
                  <a:buFontTx/>
                  <a:buChar char="•"/>
                </a:pPr>
                <a:r>
                  <a:rPr lang="en-US" sz="1900"/>
                  <a:t>Visual inspection</a:t>
                </a:r>
              </a:p>
              <a:p>
                <a:pPr marL="174625" indent="-174625">
                  <a:lnSpc>
                    <a:spcPct val="90000"/>
                  </a:lnSpc>
                  <a:spcBef>
                    <a:spcPct val="45000"/>
                  </a:spcBef>
                  <a:buClr>
                    <a:srgbClr val="ABA69F"/>
                  </a:buClr>
                  <a:buFontTx/>
                  <a:buChar char="•"/>
                </a:pPr>
                <a:r>
                  <a:rPr lang="en-US" sz="1900"/>
                  <a:t>Data measurements</a:t>
                </a:r>
              </a:p>
              <a:p>
                <a:pPr marL="174625" indent="-174625">
                  <a:lnSpc>
                    <a:spcPct val="90000"/>
                  </a:lnSpc>
                  <a:spcBef>
                    <a:spcPct val="45000"/>
                  </a:spcBef>
                  <a:buClr>
                    <a:srgbClr val="ABA69F"/>
                  </a:buClr>
                  <a:buFontTx/>
                  <a:buChar char="•"/>
                </a:pPr>
                <a:r>
                  <a:rPr lang="en-US" sz="1900"/>
                  <a:t>Basic report and recommendations</a:t>
                </a:r>
              </a:p>
            </p:txBody>
          </p:sp>
        </p:grpSp>
        <p:pic>
          <p:nvPicPr>
            <p:cNvPr id="325661" name="Picture 29" descr="Report-file-pen_pg13"/>
            <p:cNvPicPr>
              <a:picLocks noChangeAspect="1" noChangeArrowheads="1"/>
            </p:cNvPicPr>
            <p:nvPr/>
          </p:nvPicPr>
          <p:blipFill>
            <a:blip r:embed="rId5"/>
            <a:srcRect/>
            <a:stretch>
              <a:fillRect/>
            </a:stretch>
          </p:blipFill>
          <p:spPr bwMode="auto">
            <a:xfrm>
              <a:off x="336" y="1770"/>
              <a:ext cx="1707" cy="967"/>
            </a:xfrm>
            <a:prstGeom prst="rect">
              <a:avLst/>
            </a:prstGeom>
            <a:noFill/>
          </p:spPr>
        </p:pic>
      </p:gr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5635"/>
                                        </p:tgtEl>
                                        <p:attrNameLst>
                                          <p:attrName>style.visibility</p:attrName>
                                        </p:attrNameLst>
                                      </p:cBhvr>
                                      <p:to>
                                        <p:strVal val="visible"/>
                                      </p:to>
                                    </p:set>
                                    <p:animEffect transition="in" filter="fade">
                                      <p:cBhvr>
                                        <p:cTn id="7" dur="2000"/>
                                        <p:tgtEl>
                                          <p:spTgt spid="32563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25638"/>
                                        </p:tgtEl>
                                        <p:attrNameLst>
                                          <p:attrName>style.visibility</p:attrName>
                                        </p:attrNameLst>
                                      </p:cBhvr>
                                      <p:to>
                                        <p:strVal val="visible"/>
                                      </p:to>
                                    </p:set>
                                    <p:animEffect transition="in" filter="fade">
                                      <p:cBhvr>
                                        <p:cTn id="11" dur="2000"/>
                                        <p:tgtEl>
                                          <p:spTgt spid="325638"/>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25647"/>
                                        </p:tgtEl>
                                        <p:attrNameLst>
                                          <p:attrName>style.visibility</p:attrName>
                                        </p:attrNameLst>
                                      </p:cBhvr>
                                      <p:to>
                                        <p:strVal val="visible"/>
                                      </p:to>
                                    </p:set>
                                    <p:animEffect transition="in" filter="fade">
                                      <p:cBhvr>
                                        <p:cTn id="15" dur="2000"/>
                                        <p:tgtEl>
                                          <p:spTgt spid="32564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25657"/>
                                        </p:tgtEl>
                                        <p:attrNameLst>
                                          <p:attrName>style.visibility</p:attrName>
                                        </p:attrNameLst>
                                      </p:cBhvr>
                                      <p:to>
                                        <p:strVal val="visible"/>
                                      </p:to>
                                    </p:set>
                                    <p:animEffect transition="in" filter="wipe(left)">
                                      <p:cBhvr>
                                        <p:cTn id="20" dur="1000"/>
                                        <p:tgtEl>
                                          <p:spTgt spid="32565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25641"/>
                                        </p:tgtEl>
                                        <p:attrNameLst>
                                          <p:attrName>style.visibility</p:attrName>
                                        </p:attrNameLst>
                                      </p:cBhvr>
                                      <p:to>
                                        <p:strVal val="visible"/>
                                      </p:to>
                                    </p:set>
                                    <p:animEffect transition="in" filter="wipe(left)">
                                      <p:cBhvr>
                                        <p:cTn id="25" dur="1000"/>
                                        <p:tgtEl>
                                          <p:spTgt spid="32564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25651"/>
                                        </p:tgtEl>
                                        <p:attrNameLst>
                                          <p:attrName>style.visibility</p:attrName>
                                        </p:attrNameLst>
                                      </p:cBhvr>
                                      <p:to>
                                        <p:strVal val="visible"/>
                                      </p:to>
                                    </p:set>
                                    <p:animEffect transition="in" filter="wipe(left)">
                                      <p:cBhvr>
                                        <p:cTn id="30" dur="1000"/>
                                        <p:tgtEl>
                                          <p:spTgt spid="325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en-US" smtClean="0"/>
              <a:t>HP Thermal Quick Assessment</a:t>
            </a:r>
          </a:p>
        </p:txBody>
      </p:sp>
      <p:sp>
        <p:nvSpPr>
          <p:cNvPr id="327683" name="Rectangle 3"/>
          <p:cNvSpPr>
            <a:spLocks noChangeArrowheads="1"/>
          </p:cNvSpPr>
          <p:nvPr/>
        </p:nvSpPr>
        <p:spPr bwMode="auto">
          <a:xfrm>
            <a:off x="522288" y="1506538"/>
            <a:ext cx="8359775" cy="774700"/>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27684" name="Text Box 4"/>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is</a:t>
            </a:r>
          </a:p>
        </p:txBody>
      </p:sp>
      <p:sp>
        <p:nvSpPr>
          <p:cNvPr id="327685" name="Rectangle 5"/>
          <p:cNvSpPr>
            <a:spLocks noChangeArrowheads="1"/>
          </p:cNvSpPr>
          <p:nvPr/>
        </p:nvSpPr>
        <p:spPr bwMode="auto">
          <a:xfrm>
            <a:off x="523875" y="4011613"/>
            <a:ext cx="4173538" cy="1625600"/>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7686" name="Rectangle 6"/>
          <p:cNvSpPr>
            <a:spLocks noChangeArrowheads="1"/>
          </p:cNvSpPr>
          <p:nvPr/>
        </p:nvSpPr>
        <p:spPr bwMode="auto">
          <a:xfrm>
            <a:off x="4745038" y="4011613"/>
            <a:ext cx="4130675" cy="1625600"/>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7687" name="Text Box 7"/>
          <p:cNvSpPr txBox="1">
            <a:spLocks noChangeArrowheads="1"/>
          </p:cNvSpPr>
          <p:nvPr/>
        </p:nvSpPr>
        <p:spPr bwMode="auto">
          <a:xfrm>
            <a:off x="530225" y="4137025"/>
            <a:ext cx="4051300" cy="1135063"/>
          </a:xfrm>
          <a:prstGeom prst="rect">
            <a:avLst/>
          </a:prstGeom>
          <a:noFill/>
          <a:ln w="19050" algn="ctr">
            <a:noFill/>
            <a:miter lim="800000"/>
            <a:headEnd/>
            <a:tailEnd/>
          </a:ln>
          <a:effectLst/>
        </p:spPr>
        <p:txBody>
          <a:bodyPr>
            <a:spAutoFit/>
          </a:bodyPr>
          <a:lstStyle/>
          <a:p>
            <a:pPr marL="225425" indent="-225425">
              <a:lnSpc>
                <a:spcPct val="95000"/>
              </a:lnSpc>
              <a:spcBef>
                <a:spcPct val="55000"/>
              </a:spcBef>
              <a:buClr>
                <a:srgbClr val="ABA69F"/>
              </a:buClr>
              <a:buSzPct val="80000"/>
              <a:buFontTx/>
              <a:buChar char="•"/>
            </a:pPr>
            <a:r>
              <a:rPr lang="en-US" sz="2400"/>
              <a:t>Visual inspection, data analysis and written report of findings</a:t>
            </a:r>
          </a:p>
        </p:txBody>
      </p:sp>
      <p:sp>
        <p:nvSpPr>
          <p:cNvPr id="327688" name="Text Box 8"/>
          <p:cNvSpPr txBox="1">
            <a:spLocks noChangeArrowheads="1"/>
          </p:cNvSpPr>
          <p:nvPr/>
        </p:nvSpPr>
        <p:spPr bwMode="auto">
          <a:xfrm>
            <a:off x="4724400" y="4137025"/>
            <a:ext cx="4146550" cy="1482725"/>
          </a:xfrm>
          <a:prstGeom prst="rect">
            <a:avLst/>
          </a:prstGeom>
          <a:noFill/>
          <a:ln w="19050" algn="ctr">
            <a:noFill/>
            <a:miter lim="800000"/>
            <a:headEnd/>
            <a:tailEnd/>
          </a:ln>
          <a:effectLst/>
        </p:spPr>
        <p:txBody>
          <a:bodyPr>
            <a:spAutoFit/>
          </a:bodyPr>
          <a:lstStyle/>
          <a:p>
            <a:pPr marL="225425" indent="-225425">
              <a:lnSpc>
                <a:spcPct val="95000"/>
              </a:lnSpc>
              <a:spcBef>
                <a:spcPct val="55000"/>
              </a:spcBef>
              <a:buClr>
                <a:srgbClr val="ABA69F"/>
              </a:buClr>
              <a:buSzPct val="80000"/>
              <a:buFontTx/>
              <a:buChar char="•"/>
            </a:pPr>
            <a:r>
              <a:rPr lang="en-US" sz="2400"/>
              <a:t>Based on interviews with staff and HP observations and measurements within the data center</a:t>
            </a:r>
          </a:p>
        </p:txBody>
      </p:sp>
      <p:pic>
        <p:nvPicPr>
          <p:cNvPr id="327689" name="Picture 9" descr="Report-2_pg14"/>
          <p:cNvPicPr>
            <a:picLocks noChangeAspect="1" noChangeArrowheads="1"/>
          </p:cNvPicPr>
          <p:nvPr/>
        </p:nvPicPr>
        <p:blipFill>
          <a:blip r:embed="rId3"/>
          <a:srcRect/>
          <a:stretch>
            <a:fillRect/>
          </a:stretch>
        </p:blipFill>
        <p:spPr bwMode="auto">
          <a:xfrm>
            <a:off x="525463" y="2335213"/>
            <a:ext cx="4171950" cy="1695450"/>
          </a:xfrm>
          <a:prstGeom prst="rect">
            <a:avLst/>
          </a:prstGeom>
          <a:noFill/>
        </p:spPr>
      </p:pic>
      <p:pic>
        <p:nvPicPr>
          <p:cNvPr id="327690" name="Picture 10" descr="Interview-3-people_pg14"/>
          <p:cNvPicPr>
            <a:picLocks noChangeAspect="1" noChangeArrowheads="1"/>
          </p:cNvPicPr>
          <p:nvPr/>
        </p:nvPicPr>
        <p:blipFill>
          <a:blip r:embed="rId4"/>
          <a:srcRect/>
          <a:stretch>
            <a:fillRect/>
          </a:stretch>
        </p:blipFill>
        <p:spPr bwMode="auto">
          <a:xfrm>
            <a:off x="4745038" y="2335213"/>
            <a:ext cx="4133850" cy="16954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7683"/>
                                        </p:tgtEl>
                                        <p:attrNameLst>
                                          <p:attrName>style.visibility</p:attrName>
                                        </p:attrNameLst>
                                      </p:cBhvr>
                                      <p:to>
                                        <p:strVal val="visible"/>
                                      </p:to>
                                    </p:set>
                                    <p:animEffect transition="in" filter="fade">
                                      <p:cBhvr>
                                        <p:cTn id="7" dur="2000"/>
                                        <p:tgtEl>
                                          <p:spTgt spid="3276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7684"/>
                                        </p:tgtEl>
                                        <p:attrNameLst>
                                          <p:attrName>style.visibility</p:attrName>
                                        </p:attrNameLst>
                                      </p:cBhvr>
                                      <p:to>
                                        <p:strVal val="visible"/>
                                      </p:to>
                                    </p:set>
                                    <p:animEffect transition="in" filter="fade">
                                      <p:cBhvr>
                                        <p:cTn id="10" dur="2000"/>
                                        <p:tgtEl>
                                          <p:spTgt spid="327684"/>
                                        </p:tgtEl>
                                      </p:cBhvr>
                                    </p:animEffec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27685"/>
                                        </p:tgtEl>
                                        <p:attrNameLst>
                                          <p:attrName>style.visibility</p:attrName>
                                        </p:attrNameLst>
                                      </p:cBhvr>
                                      <p:to>
                                        <p:strVal val="visible"/>
                                      </p:to>
                                    </p:set>
                                    <p:animEffect transition="in" filter="fade">
                                      <p:cBhvr>
                                        <p:cTn id="14" dur="2000"/>
                                        <p:tgtEl>
                                          <p:spTgt spid="327685"/>
                                        </p:tgtEl>
                                      </p:cBhvr>
                                    </p:animEffect>
                                  </p:childTnLst>
                                </p:cTn>
                              </p:par>
                              <p:par>
                                <p:cTn id="15" presetID="10" presetClass="entr" presetSubtype="0" fill="hold" nodeType="withEffect">
                                  <p:stCondLst>
                                    <p:cond delay="0"/>
                                  </p:stCondLst>
                                  <p:childTnLst>
                                    <p:set>
                                      <p:cBhvr>
                                        <p:cTn id="16" dur="1" fill="hold">
                                          <p:stCondLst>
                                            <p:cond delay="0"/>
                                          </p:stCondLst>
                                        </p:cTn>
                                        <p:tgtEl>
                                          <p:spTgt spid="327689"/>
                                        </p:tgtEl>
                                        <p:attrNameLst>
                                          <p:attrName>style.visibility</p:attrName>
                                        </p:attrNameLst>
                                      </p:cBhvr>
                                      <p:to>
                                        <p:strVal val="visible"/>
                                      </p:to>
                                    </p:set>
                                    <p:animEffect transition="in" filter="fade">
                                      <p:cBhvr>
                                        <p:cTn id="17" dur="2000"/>
                                        <p:tgtEl>
                                          <p:spTgt spid="32768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27687"/>
                                        </p:tgtEl>
                                        <p:attrNameLst>
                                          <p:attrName>style.visibility</p:attrName>
                                        </p:attrNameLst>
                                      </p:cBhvr>
                                      <p:to>
                                        <p:strVal val="visible"/>
                                      </p:to>
                                    </p:set>
                                    <p:animEffect transition="in" filter="wipe(left)">
                                      <p:cBhvr>
                                        <p:cTn id="20" dur="2000"/>
                                        <p:tgtEl>
                                          <p:spTgt spid="327687"/>
                                        </p:tgtEl>
                                      </p:cBhvr>
                                    </p:animEffect>
                                  </p:childTnLst>
                                </p:cTn>
                              </p:par>
                            </p:childTnLst>
                          </p:cTn>
                        </p:par>
                        <p:par>
                          <p:cTn id="21" fill="hold">
                            <p:stCondLst>
                              <p:cond delay="4000"/>
                            </p:stCondLst>
                            <p:childTnLst>
                              <p:par>
                                <p:cTn id="22" presetID="10" presetClass="entr" presetSubtype="0" fill="hold" grpId="0" nodeType="afterEffect">
                                  <p:stCondLst>
                                    <p:cond delay="0"/>
                                  </p:stCondLst>
                                  <p:childTnLst>
                                    <p:set>
                                      <p:cBhvr>
                                        <p:cTn id="23" dur="1" fill="hold">
                                          <p:stCondLst>
                                            <p:cond delay="0"/>
                                          </p:stCondLst>
                                        </p:cTn>
                                        <p:tgtEl>
                                          <p:spTgt spid="327686"/>
                                        </p:tgtEl>
                                        <p:attrNameLst>
                                          <p:attrName>style.visibility</p:attrName>
                                        </p:attrNameLst>
                                      </p:cBhvr>
                                      <p:to>
                                        <p:strVal val="visible"/>
                                      </p:to>
                                    </p:set>
                                    <p:animEffect transition="in" filter="fade">
                                      <p:cBhvr>
                                        <p:cTn id="24" dur="2000"/>
                                        <p:tgtEl>
                                          <p:spTgt spid="327686"/>
                                        </p:tgtEl>
                                      </p:cBhvr>
                                    </p:animEffect>
                                  </p:childTnLst>
                                </p:cTn>
                              </p:par>
                              <p:par>
                                <p:cTn id="25" presetID="10" presetClass="entr" presetSubtype="0" fill="hold" nodeType="withEffect">
                                  <p:stCondLst>
                                    <p:cond delay="0"/>
                                  </p:stCondLst>
                                  <p:childTnLst>
                                    <p:set>
                                      <p:cBhvr>
                                        <p:cTn id="26" dur="1" fill="hold">
                                          <p:stCondLst>
                                            <p:cond delay="0"/>
                                          </p:stCondLst>
                                        </p:cTn>
                                        <p:tgtEl>
                                          <p:spTgt spid="327690"/>
                                        </p:tgtEl>
                                        <p:attrNameLst>
                                          <p:attrName>style.visibility</p:attrName>
                                        </p:attrNameLst>
                                      </p:cBhvr>
                                      <p:to>
                                        <p:strVal val="visible"/>
                                      </p:to>
                                    </p:set>
                                    <p:animEffect transition="in" filter="fade">
                                      <p:cBhvr>
                                        <p:cTn id="27" dur="2000"/>
                                        <p:tgtEl>
                                          <p:spTgt spid="32769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27688"/>
                                        </p:tgtEl>
                                        <p:attrNameLst>
                                          <p:attrName>style.visibility</p:attrName>
                                        </p:attrNameLst>
                                      </p:cBhvr>
                                      <p:to>
                                        <p:strVal val="visible"/>
                                      </p:to>
                                    </p:set>
                                    <p:animEffect transition="in" filter="wipe(left)">
                                      <p:cBhvr>
                                        <p:cTn id="30" dur="2000"/>
                                        <p:tgtEl>
                                          <p:spTgt spid="327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3" grpId="0" animBg="1"/>
      <p:bldP spid="327684" grpId="0"/>
      <p:bldP spid="327685" grpId="0" animBg="1"/>
      <p:bldP spid="327686" grpId="0" animBg="1"/>
      <p:bldP spid="327687" grpId="0"/>
      <p:bldP spid="32768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2"/>
          <p:cNvSpPr>
            <a:spLocks noChangeArrowheads="1"/>
          </p:cNvSpPr>
          <p:nvPr/>
        </p:nvSpPr>
        <p:spPr bwMode="auto">
          <a:xfrm>
            <a:off x="523875" y="2341563"/>
            <a:ext cx="4152900" cy="3906837"/>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29731" name="Rectangle 3"/>
          <p:cNvSpPr>
            <a:spLocks noGrp="1" noChangeArrowheads="1"/>
          </p:cNvSpPr>
          <p:nvPr>
            <p:ph type="title"/>
          </p:nvPr>
        </p:nvSpPr>
        <p:spPr/>
        <p:txBody>
          <a:bodyPr/>
          <a:lstStyle/>
          <a:p>
            <a:r>
              <a:rPr lang="en-US" smtClean="0"/>
              <a:t>HP Thermal Quick Assessment (cont.)</a:t>
            </a:r>
          </a:p>
        </p:txBody>
      </p:sp>
      <p:sp>
        <p:nvSpPr>
          <p:cNvPr id="329732" name="Rectangle 4"/>
          <p:cNvSpPr>
            <a:spLocks noGrp="1" noChangeArrowheads="1"/>
          </p:cNvSpPr>
          <p:nvPr>
            <p:ph type="body" idx="1"/>
          </p:nvPr>
        </p:nvSpPr>
        <p:spPr>
          <a:xfrm>
            <a:off x="522288" y="2174875"/>
            <a:ext cx="4276725" cy="4391025"/>
          </a:xfrm>
        </p:spPr>
        <p:txBody>
          <a:bodyPr/>
          <a:lstStyle/>
          <a:p>
            <a:pPr>
              <a:spcBef>
                <a:spcPct val="40000"/>
              </a:spcBef>
            </a:pPr>
            <a:r>
              <a:rPr lang="en-US" sz="2100" smtClean="0"/>
              <a:t>Provides basic understanding of power and cooling capability to support high-density data center environments</a:t>
            </a:r>
          </a:p>
          <a:p>
            <a:pPr>
              <a:spcBef>
                <a:spcPct val="40000"/>
              </a:spcBef>
            </a:pPr>
            <a:r>
              <a:rPr lang="en-US" sz="2100" smtClean="0"/>
              <a:t>Recommendations and best practices to improve cooling efficiency</a:t>
            </a:r>
          </a:p>
          <a:p>
            <a:pPr>
              <a:spcBef>
                <a:spcPct val="40000"/>
              </a:spcBef>
            </a:pPr>
            <a:r>
              <a:rPr lang="en-US" sz="2100" smtClean="0"/>
              <a:t>Allows smaller scale investment for quick wins and longer-term improvements</a:t>
            </a:r>
          </a:p>
        </p:txBody>
      </p:sp>
      <p:sp>
        <p:nvSpPr>
          <p:cNvPr id="329733" name="Rectangle 5"/>
          <p:cNvSpPr>
            <a:spLocks noChangeArrowheads="1"/>
          </p:cNvSpPr>
          <p:nvPr/>
        </p:nvSpPr>
        <p:spPr bwMode="auto">
          <a:xfrm>
            <a:off x="522288" y="1506538"/>
            <a:ext cx="8359775" cy="774700"/>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29734" name="Text Box 6"/>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does</a:t>
            </a:r>
          </a:p>
        </p:txBody>
      </p:sp>
      <p:grpSp>
        <p:nvGrpSpPr>
          <p:cNvPr id="329735" name="Group 7"/>
          <p:cNvGrpSpPr>
            <a:grpSpLocks/>
          </p:cNvGrpSpPr>
          <p:nvPr/>
        </p:nvGrpSpPr>
        <p:grpSpPr bwMode="auto">
          <a:xfrm>
            <a:off x="4792663" y="2574925"/>
            <a:ext cx="4051300" cy="3365500"/>
            <a:chOff x="3019" y="1622"/>
            <a:chExt cx="2552" cy="2120"/>
          </a:xfrm>
        </p:grpSpPr>
        <p:sp>
          <p:nvSpPr>
            <p:cNvPr id="329736" name="Rectangle 8"/>
            <p:cNvSpPr>
              <a:spLocks noChangeArrowheads="1"/>
            </p:cNvSpPr>
            <p:nvPr/>
          </p:nvSpPr>
          <p:spPr bwMode="auto">
            <a:xfrm>
              <a:off x="3019" y="3288"/>
              <a:ext cx="212" cy="212"/>
            </a:xfrm>
            <a:prstGeom prst="rect">
              <a:avLst/>
            </a:prstGeom>
            <a:noFill/>
            <a:ln w="9525">
              <a:solidFill>
                <a:srgbClr val="B01C2E"/>
              </a:solidFill>
              <a:miter lim="800000"/>
              <a:headEnd/>
              <a:tailEnd/>
            </a:ln>
          </p:spPr>
          <p:txBody>
            <a:bodyPr/>
            <a:lstStyle/>
            <a:p>
              <a:endParaRPr lang="en-US"/>
            </a:p>
          </p:txBody>
        </p:sp>
        <p:sp>
          <p:nvSpPr>
            <p:cNvPr id="329737" name="Rectangle 9"/>
            <p:cNvSpPr>
              <a:spLocks noChangeArrowheads="1"/>
            </p:cNvSpPr>
            <p:nvPr/>
          </p:nvSpPr>
          <p:spPr bwMode="auto">
            <a:xfrm>
              <a:off x="3019" y="3075"/>
              <a:ext cx="212" cy="213"/>
            </a:xfrm>
            <a:prstGeom prst="rect">
              <a:avLst/>
            </a:prstGeom>
            <a:noFill/>
            <a:ln w="9525">
              <a:solidFill>
                <a:srgbClr val="B01C2E"/>
              </a:solidFill>
              <a:miter lim="800000"/>
              <a:headEnd/>
              <a:tailEnd/>
            </a:ln>
          </p:spPr>
          <p:txBody>
            <a:bodyPr/>
            <a:lstStyle/>
            <a:p>
              <a:endParaRPr lang="en-US"/>
            </a:p>
          </p:txBody>
        </p:sp>
        <p:sp>
          <p:nvSpPr>
            <p:cNvPr id="329738" name="Rectangle 10"/>
            <p:cNvSpPr>
              <a:spLocks noChangeArrowheads="1"/>
            </p:cNvSpPr>
            <p:nvPr/>
          </p:nvSpPr>
          <p:spPr bwMode="auto">
            <a:xfrm>
              <a:off x="3019" y="2863"/>
              <a:ext cx="212" cy="212"/>
            </a:xfrm>
            <a:prstGeom prst="rect">
              <a:avLst/>
            </a:prstGeom>
            <a:noFill/>
            <a:ln w="9525">
              <a:solidFill>
                <a:srgbClr val="B01C2E"/>
              </a:solidFill>
              <a:miter lim="800000"/>
              <a:headEnd/>
              <a:tailEnd/>
            </a:ln>
          </p:spPr>
          <p:txBody>
            <a:bodyPr/>
            <a:lstStyle/>
            <a:p>
              <a:endParaRPr lang="en-US"/>
            </a:p>
          </p:txBody>
        </p:sp>
        <p:sp>
          <p:nvSpPr>
            <p:cNvPr id="329739" name="Rectangle 11"/>
            <p:cNvSpPr>
              <a:spLocks noChangeArrowheads="1"/>
            </p:cNvSpPr>
            <p:nvPr/>
          </p:nvSpPr>
          <p:spPr bwMode="auto">
            <a:xfrm>
              <a:off x="3019" y="2651"/>
              <a:ext cx="212" cy="212"/>
            </a:xfrm>
            <a:prstGeom prst="rect">
              <a:avLst/>
            </a:prstGeom>
            <a:noFill/>
            <a:ln w="9525">
              <a:solidFill>
                <a:srgbClr val="B01C2E"/>
              </a:solidFill>
              <a:miter lim="800000"/>
              <a:headEnd/>
              <a:tailEnd/>
            </a:ln>
          </p:spPr>
          <p:txBody>
            <a:bodyPr/>
            <a:lstStyle/>
            <a:p>
              <a:endParaRPr lang="en-US"/>
            </a:p>
          </p:txBody>
        </p:sp>
        <p:sp>
          <p:nvSpPr>
            <p:cNvPr id="329740" name="Rectangle 12"/>
            <p:cNvSpPr>
              <a:spLocks noChangeArrowheads="1"/>
            </p:cNvSpPr>
            <p:nvPr/>
          </p:nvSpPr>
          <p:spPr bwMode="auto">
            <a:xfrm>
              <a:off x="3019" y="2438"/>
              <a:ext cx="212" cy="213"/>
            </a:xfrm>
            <a:prstGeom prst="rect">
              <a:avLst/>
            </a:prstGeom>
            <a:noFill/>
            <a:ln w="9525">
              <a:solidFill>
                <a:srgbClr val="B01C2E"/>
              </a:solidFill>
              <a:miter lim="800000"/>
              <a:headEnd/>
              <a:tailEnd/>
            </a:ln>
          </p:spPr>
          <p:txBody>
            <a:bodyPr/>
            <a:lstStyle/>
            <a:p>
              <a:endParaRPr lang="en-US"/>
            </a:p>
          </p:txBody>
        </p:sp>
        <p:sp>
          <p:nvSpPr>
            <p:cNvPr id="329741" name="Rectangle 13"/>
            <p:cNvSpPr>
              <a:spLocks noChangeArrowheads="1"/>
            </p:cNvSpPr>
            <p:nvPr/>
          </p:nvSpPr>
          <p:spPr bwMode="auto">
            <a:xfrm>
              <a:off x="3019" y="2225"/>
              <a:ext cx="212" cy="213"/>
            </a:xfrm>
            <a:prstGeom prst="rect">
              <a:avLst/>
            </a:prstGeom>
            <a:noFill/>
            <a:ln w="9525">
              <a:solidFill>
                <a:srgbClr val="B01C2E"/>
              </a:solidFill>
              <a:miter lim="800000"/>
              <a:headEnd/>
              <a:tailEnd/>
            </a:ln>
          </p:spPr>
          <p:txBody>
            <a:bodyPr/>
            <a:lstStyle/>
            <a:p>
              <a:endParaRPr lang="en-US"/>
            </a:p>
          </p:txBody>
        </p:sp>
        <p:sp>
          <p:nvSpPr>
            <p:cNvPr id="329742" name="Rectangle 14"/>
            <p:cNvSpPr>
              <a:spLocks noChangeArrowheads="1"/>
            </p:cNvSpPr>
            <p:nvPr/>
          </p:nvSpPr>
          <p:spPr bwMode="auto">
            <a:xfrm>
              <a:off x="3019" y="2013"/>
              <a:ext cx="212" cy="212"/>
            </a:xfrm>
            <a:prstGeom prst="rect">
              <a:avLst/>
            </a:prstGeom>
            <a:noFill/>
            <a:ln w="9525">
              <a:solidFill>
                <a:srgbClr val="B01C2E"/>
              </a:solidFill>
              <a:miter lim="800000"/>
              <a:headEnd/>
              <a:tailEnd/>
            </a:ln>
          </p:spPr>
          <p:txBody>
            <a:bodyPr/>
            <a:lstStyle/>
            <a:p>
              <a:endParaRPr lang="en-US"/>
            </a:p>
          </p:txBody>
        </p:sp>
        <p:sp>
          <p:nvSpPr>
            <p:cNvPr id="329743" name="Rectangle 15"/>
            <p:cNvSpPr>
              <a:spLocks noChangeArrowheads="1"/>
            </p:cNvSpPr>
            <p:nvPr/>
          </p:nvSpPr>
          <p:spPr bwMode="auto">
            <a:xfrm>
              <a:off x="3019" y="1800"/>
              <a:ext cx="212" cy="213"/>
            </a:xfrm>
            <a:prstGeom prst="rect">
              <a:avLst/>
            </a:prstGeom>
            <a:noFill/>
            <a:ln w="9525">
              <a:solidFill>
                <a:srgbClr val="B01C2E"/>
              </a:solidFill>
              <a:miter lim="800000"/>
              <a:headEnd/>
              <a:tailEnd/>
            </a:ln>
          </p:spPr>
          <p:txBody>
            <a:bodyPr/>
            <a:lstStyle/>
            <a:p>
              <a:endParaRPr lang="en-US"/>
            </a:p>
          </p:txBody>
        </p:sp>
        <p:sp>
          <p:nvSpPr>
            <p:cNvPr id="329744" name="Rectangle 16"/>
            <p:cNvSpPr>
              <a:spLocks noChangeArrowheads="1"/>
            </p:cNvSpPr>
            <p:nvPr/>
          </p:nvSpPr>
          <p:spPr bwMode="auto">
            <a:xfrm>
              <a:off x="3231" y="3288"/>
              <a:ext cx="213" cy="212"/>
            </a:xfrm>
            <a:prstGeom prst="rect">
              <a:avLst/>
            </a:prstGeom>
            <a:noFill/>
            <a:ln w="9525">
              <a:solidFill>
                <a:srgbClr val="B01C2E"/>
              </a:solidFill>
              <a:miter lim="800000"/>
              <a:headEnd/>
              <a:tailEnd/>
            </a:ln>
          </p:spPr>
          <p:txBody>
            <a:bodyPr/>
            <a:lstStyle/>
            <a:p>
              <a:endParaRPr lang="en-US"/>
            </a:p>
          </p:txBody>
        </p:sp>
        <p:sp>
          <p:nvSpPr>
            <p:cNvPr id="329745" name="Rectangle 17"/>
            <p:cNvSpPr>
              <a:spLocks noChangeArrowheads="1"/>
            </p:cNvSpPr>
            <p:nvPr/>
          </p:nvSpPr>
          <p:spPr bwMode="auto">
            <a:xfrm>
              <a:off x="3231" y="3075"/>
              <a:ext cx="213" cy="213"/>
            </a:xfrm>
            <a:prstGeom prst="rect">
              <a:avLst/>
            </a:prstGeom>
            <a:noFill/>
            <a:ln w="9525">
              <a:solidFill>
                <a:srgbClr val="B01C2E"/>
              </a:solidFill>
              <a:miter lim="800000"/>
              <a:headEnd/>
              <a:tailEnd/>
            </a:ln>
          </p:spPr>
          <p:txBody>
            <a:bodyPr/>
            <a:lstStyle/>
            <a:p>
              <a:endParaRPr lang="en-US"/>
            </a:p>
          </p:txBody>
        </p:sp>
        <p:sp>
          <p:nvSpPr>
            <p:cNvPr id="329746" name="Rectangle 18"/>
            <p:cNvSpPr>
              <a:spLocks noChangeArrowheads="1"/>
            </p:cNvSpPr>
            <p:nvPr/>
          </p:nvSpPr>
          <p:spPr bwMode="auto">
            <a:xfrm>
              <a:off x="3231" y="2863"/>
              <a:ext cx="213" cy="212"/>
            </a:xfrm>
            <a:prstGeom prst="rect">
              <a:avLst/>
            </a:prstGeom>
            <a:noFill/>
            <a:ln w="9525">
              <a:solidFill>
                <a:srgbClr val="B01C2E"/>
              </a:solidFill>
              <a:miter lim="800000"/>
              <a:headEnd/>
              <a:tailEnd/>
            </a:ln>
          </p:spPr>
          <p:txBody>
            <a:bodyPr/>
            <a:lstStyle/>
            <a:p>
              <a:endParaRPr lang="en-US"/>
            </a:p>
          </p:txBody>
        </p:sp>
        <p:sp>
          <p:nvSpPr>
            <p:cNvPr id="329747" name="Rectangle 19"/>
            <p:cNvSpPr>
              <a:spLocks noChangeArrowheads="1"/>
            </p:cNvSpPr>
            <p:nvPr/>
          </p:nvSpPr>
          <p:spPr bwMode="auto">
            <a:xfrm>
              <a:off x="3231" y="2651"/>
              <a:ext cx="213" cy="212"/>
            </a:xfrm>
            <a:prstGeom prst="rect">
              <a:avLst/>
            </a:prstGeom>
            <a:noFill/>
            <a:ln w="9525">
              <a:solidFill>
                <a:srgbClr val="B01C2E"/>
              </a:solidFill>
              <a:miter lim="800000"/>
              <a:headEnd/>
              <a:tailEnd/>
            </a:ln>
          </p:spPr>
          <p:txBody>
            <a:bodyPr/>
            <a:lstStyle/>
            <a:p>
              <a:endParaRPr lang="en-US"/>
            </a:p>
          </p:txBody>
        </p:sp>
        <p:sp>
          <p:nvSpPr>
            <p:cNvPr id="329748" name="Rectangle 20"/>
            <p:cNvSpPr>
              <a:spLocks noChangeArrowheads="1"/>
            </p:cNvSpPr>
            <p:nvPr/>
          </p:nvSpPr>
          <p:spPr bwMode="auto">
            <a:xfrm>
              <a:off x="3231" y="2438"/>
              <a:ext cx="213" cy="213"/>
            </a:xfrm>
            <a:prstGeom prst="rect">
              <a:avLst/>
            </a:prstGeom>
            <a:noFill/>
            <a:ln w="9525">
              <a:solidFill>
                <a:srgbClr val="B01C2E"/>
              </a:solidFill>
              <a:miter lim="800000"/>
              <a:headEnd/>
              <a:tailEnd/>
            </a:ln>
          </p:spPr>
          <p:txBody>
            <a:bodyPr/>
            <a:lstStyle/>
            <a:p>
              <a:endParaRPr lang="en-US"/>
            </a:p>
          </p:txBody>
        </p:sp>
        <p:sp>
          <p:nvSpPr>
            <p:cNvPr id="329749" name="Rectangle 21"/>
            <p:cNvSpPr>
              <a:spLocks noChangeArrowheads="1"/>
            </p:cNvSpPr>
            <p:nvPr/>
          </p:nvSpPr>
          <p:spPr bwMode="auto">
            <a:xfrm>
              <a:off x="3231" y="2225"/>
              <a:ext cx="213" cy="213"/>
            </a:xfrm>
            <a:prstGeom prst="rect">
              <a:avLst/>
            </a:prstGeom>
            <a:noFill/>
            <a:ln w="9525">
              <a:solidFill>
                <a:srgbClr val="B01C2E"/>
              </a:solidFill>
              <a:miter lim="800000"/>
              <a:headEnd/>
              <a:tailEnd/>
            </a:ln>
          </p:spPr>
          <p:txBody>
            <a:bodyPr/>
            <a:lstStyle/>
            <a:p>
              <a:endParaRPr lang="en-US"/>
            </a:p>
          </p:txBody>
        </p:sp>
        <p:sp>
          <p:nvSpPr>
            <p:cNvPr id="329750" name="Rectangle 22"/>
            <p:cNvSpPr>
              <a:spLocks noChangeArrowheads="1"/>
            </p:cNvSpPr>
            <p:nvPr/>
          </p:nvSpPr>
          <p:spPr bwMode="auto">
            <a:xfrm>
              <a:off x="3231" y="2013"/>
              <a:ext cx="213" cy="212"/>
            </a:xfrm>
            <a:prstGeom prst="rect">
              <a:avLst/>
            </a:prstGeom>
            <a:noFill/>
            <a:ln w="9525">
              <a:solidFill>
                <a:srgbClr val="B01C2E"/>
              </a:solidFill>
              <a:miter lim="800000"/>
              <a:headEnd/>
              <a:tailEnd/>
            </a:ln>
          </p:spPr>
          <p:txBody>
            <a:bodyPr/>
            <a:lstStyle/>
            <a:p>
              <a:endParaRPr lang="en-US"/>
            </a:p>
          </p:txBody>
        </p:sp>
        <p:sp>
          <p:nvSpPr>
            <p:cNvPr id="329751" name="Rectangle 23"/>
            <p:cNvSpPr>
              <a:spLocks noChangeArrowheads="1"/>
            </p:cNvSpPr>
            <p:nvPr/>
          </p:nvSpPr>
          <p:spPr bwMode="auto">
            <a:xfrm>
              <a:off x="3231" y="1800"/>
              <a:ext cx="213" cy="213"/>
            </a:xfrm>
            <a:prstGeom prst="rect">
              <a:avLst/>
            </a:prstGeom>
            <a:noFill/>
            <a:ln w="9525">
              <a:solidFill>
                <a:srgbClr val="B01C2E"/>
              </a:solidFill>
              <a:miter lim="800000"/>
              <a:headEnd/>
              <a:tailEnd/>
            </a:ln>
          </p:spPr>
          <p:txBody>
            <a:bodyPr/>
            <a:lstStyle/>
            <a:p>
              <a:endParaRPr lang="en-US"/>
            </a:p>
          </p:txBody>
        </p:sp>
        <p:sp>
          <p:nvSpPr>
            <p:cNvPr id="329752" name="Rectangle 24"/>
            <p:cNvSpPr>
              <a:spLocks noChangeArrowheads="1"/>
            </p:cNvSpPr>
            <p:nvPr/>
          </p:nvSpPr>
          <p:spPr bwMode="auto">
            <a:xfrm>
              <a:off x="3444" y="3288"/>
              <a:ext cx="212" cy="212"/>
            </a:xfrm>
            <a:prstGeom prst="rect">
              <a:avLst/>
            </a:prstGeom>
            <a:noFill/>
            <a:ln w="9525">
              <a:solidFill>
                <a:srgbClr val="B01C2E"/>
              </a:solidFill>
              <a:miter lim="800000"/>
              <a:headEnd/>
              <a:tailEnd/>
            </a:ln>
          </p:spPr>
          <p:txBody>
            <a:bodyPr/>
            <a:lstStyle/>
            <a:p>
              <a:endParaRPr lang="en-US"/>
            </a:p>
          </p:txBody>
        </p:sp>
        <p:sp>
          <p:nvSpPr>
            <p:cNvPr id="329753" name="Rectangle 25"/>
            <p:cNvSpPr>
              <a:spLocks noChangeArrowheads="1"/>
            </p:cNvSpPr>
            <p:nvPr/>
          </p:nvSpPr>
          <p:spPr bwMode="auto">
            <a:xfrm>
              <a:off x="3444" y="3075"/>
              <a:ext cx="212" cy="213"/>
            </a:xfrm>
            <a:prstGeom prst="rect">
              <a:avLst/>
            </a:prstGeom>
            <a:noFill/>
            <a:ln w="9525">
              <a:solidFill>
                <a:srgbClr val="FF0000"/>
              </a:solidFill>
              <a:miter lim="800000"/>
              <a:headEnd/>
              <a:tailEnd/>
            </a:ln>
          </p:spPr>
          <p:txBody>
            <a:bodyPr/>
            <a:lstStyle/>
            <a:p>
              <a:endParaRPr lang="en-US"/>
            </a:p>
          </p:txBody>
        </p:sp>
        <p:sp>
          <p:nvSpPr>
            <p:cNvPr id="329754" name="Rectangle 26"/>
            <p:cNvSpPr>
              <a:spLocks noChangeArrowheads="1"/>
            </p:cNvSpPr>
            <p:nvPr/>
          </p:nvSpPr>
          <p:spPr bwMode="auto">
            <a:xfrm>
              <a:off x="3444" y="2863"/>
              <a:ext cx="212" cy="212"/>
            </a:xfrm>
            <a:prstGeom prst="rect">
              <a:avLst/>
            </a:prstGeom>
            <a:noFill/>
            <a:ln w="9525">
              <a:solidFill>
                <a:srgbClr val="FF0000"/>
              </a:solidFill>
              <a:miter lim="800000"/>
              <a:headEnd/>
              <a:tailEnd/>
            </a:ln>
          </p:spPr>
          <p:txBody>
            <a:bodyPr/>
            <a:lstStyle/>
            <a:p>
              <a:endParaRPr lang="en-US"/>
            </a:p>
          </p:txBody>
        </p:sp>
        <p:sp>
          <p:nvSpPr>
            <p:cNvPr id="329755" name="Rectangle 27"/>
            <p:cNvSpPr>
              <a:spLocks noChangeArrowheads="1"/>
            </p:cNvSpPr>
            <p:nvPr/>
          </p:nvSpPr>
          <p:spPr bwMode="auto">
            <a:xfrm>
              <a:off x="3444" y="2651"/>
              <a:ext cx="212" cy="212"/>
            </a:xfrm>
            <a:prstGeom prst="rect">
              <a:avLst/>
            </a:prstGeom>
            <a:noFill/>
            <a:ln w="9525">
              <a:solidFill>
                <a:srgbClr val="FF0000"/>
              </a:solidFill>
              <a:miter lim="800000"/>
              <a:headEnd/>
              <a:tailEnd/>
            </a:ln>
          </p:spPr>
          <p:txBody>
            <a:bodyPr/>
            <a:lstStyle/>
            <a:p>
              <a:endParaRPr lang="en-US"/>
            </a:p>
          </p:txBody>
        </p:sp>
        <p:sp>
          <p:nvSpPr>
            <p:cNvPr id="329756" name="Rectangle 28"/>
            <p:cNvSpPr>
              <a:spLocks noChangeArrowheads="1"/>
            </p:cNvSpPr>
            <p:nvPr/>
          </p:nvSpPr>
          <p:spPr bwMode="auto">
            <a:xfrm>
              <a:off x="3444" y="2438"/>
              <a:ext cx="212" cy="213"/>
            </a:xfrm>
            <a:prstGeom prst="rect">
              <a:avLst/>
            </a:prstGeom>
            <a:noFill/>
            <a:ln w="9525">
              <a:solidFill>
                <a:srgbClr val="FF0000"/>
              </a:solidFill>
              <a:miter lim="800000"/>
              <a:headEnd/>
              <a:tailEnd/>
            </a:ln>
          </p:spPr>
          <p:txBody>
            <a:bodyPr/>
            <a:lstStyle/>
            <a:p>
              <a:endParaRPr lang="en-US"/>
            </a:p>
          </p:txBody>
        </p:sp>
        <p:sp>
          <p:nvSpPr>
            <p:cNvPr id="329757" name="Rectangle 29"/>
            <p:cNvSpPr>
              <a:spLocks noChangeArrowheads="1"/>
            </p:cNvSpPr>
            <p:nvPr/>
          </p:nvSpPr>
          <p:spPr bwMode="auto">
            <a:xfrm>
              <a:off x="3444" y="2225"/>
              <a:ext cx="212" cy="213"/>
            </a:xfrm>
            <a:prstGeom prst="rect">
              <a:avLst/>
            </a:prstGeom>
            <a:noFill/>
            <a:ln w="9525">
              <a:solidFill>
                <a:srgbClr val="FF0000"/>
              </a:solidFill>
              <a:miter lim="800000"/>
              <a:headEnd/>
              <a:tailEnd/>
            </a:ln>
          </p:spPr>
          <p:txBody>
            <a:bodyPr/>
            <a:lstStyle/>
            <a:p>
              <a:endParaRPr lang="en-US"/>
            </a:p>
          </p:txBody>
        </p:sp>
        <p:sp>
          <p:nvSpPr>
            <p:cNvPr id="329758" name="Rectangle 30"/>
            <p:cNvSpPr>
              <a:spLocks noChangeArrowheads="1"/>
            </p:cNvSpPr>
            <p:nvPr/>
          </p:nvSpPr>
          <p:spPr bwMode="auto">
            <a:xfrm>
              <a:off x="3444" y="2013"/>
              <a:ext cx="212" cy="212"/>
            </a:xfrm>
            <a:prstGeom prst="rect">
              <a:avLst/>
            </a:prstGeom>
            <a:noFill/>
            <a:ln w="9525">
              <a:solidFill>
                <a:srgbClr val="FF0000"/>
              </a:solidFill>
              <a:miter lim="800000"/>
              <a:headEnd/>
              <a:tailEnd/>
            </a:ln>
          </p:spPr>
          <p:txBody>
            <a:bodyPr/>
            <a:lstStyle/>
            <a:p>
              <a:endParaRPr lang="en-US"/>
            </a:p>
          </p:txBody>
        </p:sp>
        <p:sp>
          <p:nvSpPr>
            <p:cNvPr id="329759" name="Rectangle 31"/>
            <p:cNvSpPr>
              <a:spLocks noChangeArrowheads="1"/>
            </p:cNvSpPr>
            <p:nvPr/>
          </p:nvSpPr>
          <p:spPr bwMode="auto">
            <a:xfrm>
              <a:off x="3444" y="1800"/>
              <a:ext cx="212" cy="213"/>
            </a:xfrm>
            <a:prstGeom prst="rect">
              <a:avLst/>
            </a:prstGeom>
            <a:noFill/>
            <a:ln w="9525">
              <a:solidFill>
                <a:srgbClr val="B01C2E"/>
              </a:solidFill>
              <a:miter lim="800000"/>
              <a:headEnd/>
              <a:tailEnd/>
            </a:ln>
          </p:spPr>
          <p:txBody>
            <a:bodyPr/>
            <a:lstStyle/>
            <a:p>
              <a:endParaRPr lang="en-US"/>
            </a:p>
          </p:txBody>
        </p:sp>
        <p:sp>
          <p:nvSpPr>
            <p:cNvPr id="329760" name="Rectangle 32"/>
            <p:cNvSpPr>
              <a:spLocks noChangeArrowheads="1"/>
            </p:cNvSpPr>
            <p:nvPr/>
          </p:nvSpPr>
          <p:spPr bwMode="auto">
            <a:xfrm>
              <a:off x="3656" y="3288"/>
              <a:ext cx="213" cy="212"/>
            </a:xfrm>
            <a:prstGeom prst="rect">
              <a:avLst/>
            </a:prstGeom>
            <a:noFill/>
            <a:ln w="9525">
              <a:solidFill>
                <a:srgbClr val="B01C2E"/>
              </a:solidFill>
              <a:miter lim="800000"/>
              <a:headEnd/>
              <a:tailEnd/>
            </a:ln>
          </p:spPr>
          <p:txBody>
            <a:bodyPr/>
            <a:lstStyle/>
            <a:p>
              <a:endParaRPr lang="en-US"/>
            </a:p>
          </p:txBody>
        </p:sp>
        <p:sp>
          <p:nvSpPr>
            <p:cNvPr id="329761" name="Rectangle 33"/>
            <p:cNvSpPr>
              <a:spLocks noChangeArrowheads="1"/>
            </p:cNvSpPr>
            <p:nvPr/>
          </p:nvSpPr>
          <p:spPr bwMode="auto">
            <a:xfrm>
              <a:off x="3656" y="3075"/>
              <a:ext cx="213" cy="213"/>
            </a:xfrm>
            <a:prstGeom prst="rect">
              <a:avLst/>
            </a:prstGeom>
            <a:noFill/>
            <a:ln w="9525">
              <a:solidFill>
                <a:srgbClr val="B01C2E"/>
              </a:solidFill>
              <a:miter lim="800000"/>
              <a:headEnd/>
              <a:tailEnd/>
            </a:ln>
          </p:spPr>
          <p:txBody>
            <a:bodyPr/>
            <a:lstStyle/>
            <a:p>
              <a:endParaRPr lang="en-US"/>
            </a:p>
          </p:txBody>
        </p:sp>
        <p:sp>
          <p:nvSpPr>
            <p:cNvPr id="329762" name="Rectangle 34"/>
            <p:cNvSpPr>
              <a:spLocks noChangeArrowheads="1"/>
            </p:cNvSpPr>
            <p:nvPr/>
          </p:nvSpPr>
          <p:spPr bwMode="auto">
            <a:xfrm>
              <a:off x="3656" y="2863"/>
              <a:ext cx="213" cy="212"/>
            </a:xfrm>
            <a:prstGeom prst="rect">
              <a:avLst/>
            </a:prstGeom>
            <a:noFill/>
            <a:ln w="9525">
              <a:solidFill>
                <a:srgbClr val="B01C2E"/>
              </a:solidFill>
              <a:miter lim="800000"/>
              <a:headEnd/>
              <a:tailEnd/>
            </a:ln>
          </p:spPr>
          <p:txBody>
            <a:bodyPr/>
            <a:lstStyle/>
            <a:p>
              <a:endParaRPr lang="en-US"/>
            </a:p>
          </p:txBody>
        </p:sp>
        <p:sp>
          <p:nvSpPr>
            <p:cNvPr id="329763" name="Rectangle 35"/>
            <p:cNvSpPr>
              <a:spLocks noChangeArrowheads="1"/>
            </p:cNvSpPr>
            <p:nvPr/>
          </p:nvSpPr>
          <p:spPr bwMode="auto">
            <a:xfrm>
              <a:off x="3656" y="2651"/>
              <a:ext cx="213" cy="212"/>
            </a:xfrm>
            <a:prstGeom prst="rect">
              <a:avLst/>
            </a:prstGeom>
            <a:noFill/>
            <a:ln w="9525">
              <a:solidFill>
                <a:srgbClr val="B01C2E"/>
              </a:solidFill>
              <a:miter lim="800000"/>
              <a:headEnd/>
              <a:tailEnd/>
            </a:ln>
          </p:spPr>
          <p:txBody>
            <a:bodyPr/>
            <a:lstStyle/>
            <a:p>
              <a:endParaRPr lang="en-US"/>
            </a:p>
          </p:txBody>
        </p:sp>
        <p:sp>
          <p:nvSpPr>
            <p:cNvPr id="329764" name="Rectangle 36"/>
            <p:cNvSpPr>
              <a:spLocks noChangeArrowheads="1"/>
            </p:cNvSpPr>
            <p:nvPr/>
          </p:nvSpPr>
          <p:spPr bwMode="auto">
            <a:xfrm>
              <a:off x="3656" y="2438"/>
              <a:ext cx="213" cy="213"/>
            </a:xfrm>
            <a:prstGeom prst="rect">
              <a:avLst/>
            </a:prstGeom>
            <a:noFill/>
            <a:ln w="9525">
              <a:solidFill>
                <a:srgbClr val="B01C2E"/>
              </a:solidFill>
              <a:miter lim="800000"/>
              <a:headEnd/>
              <a:tailEnd/>
            </a:ln>
          </p:spPr>
          <p:txBody>
            <a:bodyPr/>
            <a:lstStyle/>
            <a:p>
              <a:endParaRPr lang="en-US"/>
            </a:p>
          </p:txBody>
        </p:sp>
        <p:sp>
          <p:nvSpPr>
            <p:cNvPr id="329765" name="Rectangle 37"/>
            <p:cNvSpPr>
              <a:spLocks noChangeArrowheads="1"/>
            </p:cNvSpPr>
            <p:nvPr/>
          </p:nvSpPr>
          <p:spPr bwMode="auto">
            <a:xfrm>
              <a:off x="3656" y="2225"/>
              <a:ext cx="213" cy="213"/>
            </a:xfrm>
            <a:prstGeom prst="rect">
              <a:avLst/>
            </a:prstGeom>
            <a:noFill/>
            <a:ln w="9525">
              <a:solidFill>
                <a:srgbClr val="B01C2E"/>
              </a:solidFill>
              <a:miter lim="800000"/>
              <a:headEnd/>
              <a:tailEnd/>
            </a:ln>
          </p:spPr>
          <p:txBody>
            <a:bodyPr/>
            <a:lstStyle/>
            <a:p>
              <a:endParaRPr lang="en-US"/>
            </a:p>
          </p:txBody>
        </p:sp>
        <p:sp>
          <p:nvSpPr>
            <p:cNvPr id="329766" name="Rectangle 38"/>
            <p:cNvSpPr>
              <a:spLocks noChangeArrowheads="1"/>
            </p:cNvSpPr>
            <p:nvPr/>
          </p:nvSpPr>
          <p:spPr bwMode="auto">
            <a:xfrm>
              <a:off x="3656" y="2013"/>
              <a:ext cx="213" cy="212"/>
            </a:xfrm>
            <a:prstGeom prst="rect">
              <a:avLst/>
            </a:prstGeom>
            <a:noFill/>
            <a:ln w="9525">
              <a:solidFill>
                <a:srgbClr val="B01C2E"/>
              </a:solidFill>
              <a:miter lim="800000"/>
              <a:headEnd/>
              <a:tailEnd/>
            </a:ln>
          </p:spPr>
          <p:txBody>
            <a:bodyPr/>
            <a:lstStyle/>
            <a:p>
              <a:endParaRPr lang="en-US"/>
            </a:p>
          </p:txBody>
        </p:sp>
        <p:sp>
          <p:nvSpPr>
            <p:cNvPr id="329767" name="Rectangle 39"/>
            <p:cNvSpPr>
              <a:spLocks noChangeArrowheads="1"/>
            </p:cNvSpPr>
            <p:nvPr/>
          </p:nvSpPr>
          <p:spPr bwMode="auto">
            <a:xfrm>
              <a:off x="3656" y="1800"/>
              <a:ext cx="213" cy="213"/>
            </a:xfrm>
            <a:prstGeom prst="rect">
              <a:avLst/>
            </a:prstGeom>
            <a:noFill/>
            <a:ln w="9525">
              <a:solidFill>
                <a:srgbClr val="B01C2E"/>
              </a:solidFill>
              <a:miter lim="800000"/>
              <a:headEnd/>
              <a:tailEnd/>
            </a:ln>
          </p:spPr>
          <p:txBody>
            <a:bodyPr/>
            <a:lstStyle/>
            <a:p>
              <a:endParaRPr lang="en-US"/>
            </a:p>
          </p:txBody>
        </p:sp>
        <p:sp>
          <p:nvSpPr>
            <p:cNvPr id="329768" name="Rectangle 40"/>
            <p:cNvSpPr>
              <a:spLocks noChangeArrowheads="1"/>
            </p:cNvSpPr>
            <p:nvPr/>
          </p:nvSpPr>
          <p:spPr bwMode="auto">
            <a:xfrm>
              <a:off x="3869" y="3288"/>
              <a:ext cx="213" cy="212"/>
            </a:xfrm>
            <a:prstGeom prst="rect">
              <a:avLst/>
            </a:prstGeom>
            <a:noFill/>
            <a:ln w="9525">
              <a:solidFill>
                <a:srgbClr val="B01C2E"/>
              </a:solidFill>
              <a:miter lim="800000"/>
              <a:headEnd/>
              <a:tailEnd/>
            </a:ln>
          </p:spPr>
          <p:txBody>
            <a:bodyPr/>
            <a:lstStyle/>
            <a:p>
              <a:endParaRPr lang="en-US"/>
            </a:p>
          </p:txBody>
        </p:sp>
        <p:sp>
          <p:nvSpPr>
            <p:cNvPr id="329769" name="Rectangle 41"/>
            <p:cNvSpPr>
              <a:spLocks noChangeArrowheads="1"/>
            </p:cNvSpPr>
            <p:nvPr/>
          </p:nvSpPr>
          <p:spPr bwMode="auto">
            <a:xfrm>
              <a:off x="3869" y="3075"/>
              <a:ext cx="213" cy="213"/>
            </a:xfrm>
            <a:prstGeom prst="rect">
              <a:avLst/>
            </a:prstGeom>
            <a:noFill/>
            <a:ln w="9525">
              <a:solidFill>
                <a:srgbClr val="B01C2E"/>
              </a:solidFill>
              <a:miter lim="800000"/>
              <a:headEnd/>
              <a:tailEnd/>
            </a:ln>
          </p:spPr>
          <p:txBody>
            <a:bodyPr/>
            <a:lstStyle/>
            <a:p>
              <a:endParaRPr lang="en-US"/>
            </a:p>
          </p:txBody>
        </p:sp>
        <p:sp>
          <p:nvSpPr>
            <p:cNvPr id="329770" name="Rectangle 42"/>
            <p:cNvSpPr>
              <a:spLocks noChangeArrowheads="1"/>
            </p:cNvSpPr>
            <p:nvPr/>
          </p:nvSpPr>
          <p:spPr bwMode="auto">
            <a:xfrm>
              <a:off x="3869" y="2863"/>
              <a:ext cx="213" cy="212"/>
            </a:xfrm>
            <a:prstGeom prst="rect">
              <a:avLst/>
            </a:prstGeom>
            <a:noFill/>
            <a:ln w="9525">
              <a:solidFill>
                <a:srgbClr val="B01C2E"/>
              </a:solidFill>
              <a:miter lim="800000"/>
              <a:headEnd/>
              <a:tailEnd/>
            </a:ln>
          </p:spPr>
          <p:txBody>
            <a:bodyPr/>
            <a:lstStyle/>
            <a:p>
              <a:endParaRPr lang="en-US"/>
            </a:p>
          </p:txBody>
        </p:sp>
        <p:sp>
          <p:nvSpPr>
            <p:cNvPr id="329771" name="Rectangle 43"/>
            <p:cNvSpPr>
              <a:spLocks noChangeArrowheads="1"/>
            </p:cNvSpPr>
            <p:nvPr/>
          </p:nvSpPr>
          <p:spPr bwMode="auto">
            <a:xfrm>
              <a:off x="3869" y="2651"/>
              <a:ext cx="213" cy="212"/>
            </a:xfrm>
            <a:prstGeom prst="rect">
              <a:avLst/>
            </a:prstGeom>
            <a:noFill/>
            <a:ln w="9525">
              <a:solidFill>
                <a:srgbClr val="B01C2E"/>
              </a:solidFill>
              <a:miter lim="800000"/>
              <a:headEnd/>
              <a:tailEnd/>
            </a:ln>
          </p:spPr>
          <p:txBody>
            <a:bodyPr/>
            <a:lstStyle/>
            <a:p>
              <a:endParaRPr lang="en-US"/>
            </a:p>
          </p:txBody>
        </p:sp>
        <p:sp>
          <p:nvSpPr>
            <p:cNvPr id="329772" name="Rectangle 44"/>
            <p:cNvSpPr>
              <a:spLocks noChangeArrowheads="1"/>
            </p:cNvSpPr>
            <p:nvPr/>
          </p:nvSpPr>
          <p:spPr bwMode="auto">
            <a:xfrm>
              <a:off x="3869" y="2438"/>
              <a:ext cx="213" cy="213"/>
            </a:xfrm>
            <a:prstGeom prst="rect">
              <a:avLst/>
            </a:prstGeom>
            <a:noFill/>
            <a:ln w="9525">
              <a:solidFill>
                <a:srgbClr val="B01C2E"/>
              </a:solidFill>
              <a:miter lim="800000"/>
              <a:headEnd/>
              <a:tailEnd/>
            </a:ln>
          </p:spPr>
          <p:txBody>
            <a:bodyPr/>
            <a:lstStyle/>
            <a:p>
              <a:endParaRPr lang="en-US"/>
            </a:p>
          </p:txBody>
        </p:sp>
        <p:sp>
          <p:nvSpPr>
            <p:cNvPr id="329773" name="Rectangle 45"/>
            <p:cNvSpPr>
              <a:spLocks noChangeArrowheads="1"/>
            </p:cNvSpPr>
            <p:nvPr/>
          </p:nvSpPr>
          <p:spPr bwMode="auto">
            <a:xfrm>
              <a:off x="3869" y="2225"/>
              <a:ext cx="213" cy="213"/>
            </a:xfrm>
            <a:prstGeom prst="rect">
              <a:avLst/>
            </a:prstGeom>
            <a:noFill/>
            <a:ln w="9525">
              <a:solidFill>
                <a:srgbClr val="B01C2E"/>
              </a:solidFill>
              <a:miter lim="800000"/>
              <a:headEnd/>
              <a:tailEnd/>
            </a:ln>
          </p:spPr>
          <p:txBody>
            <a:bodyPr/>
            <a:lstStyle/>
            <a:p>
              <a:endParaRPr lang="en-US"/>
            </a:p>
          </p:txBody>
        </p:sp>
        <p:sp>
          <p:nvSpPr>
            <p:cNvPr id="329774" name="Rectangle 46"/>
            <p:cNvSpPr>
              <a:spLocks noChangeArrowheads="1"/>
            </p:cNvSpPr>
            <p:nvPr/>
          </p:nvSpPr>
          <p:spPr bwMode="auto">
            <a:xfrm>
              <a:off x="3869" y="2013"/>
              <a:ext cx="213" cy="212"/>
            </a:xfrm>
            <a:prstGeom prst="rect">
              <a:avLst/>
            </a:prstGeom>
            <a:noFill/>
            <a:ln w="9525">
              <a:solidFill>
                <a:srgbClr val="B01C2E"/>
              </a:solidFill>
              <a:miter lim="800000"/>
              <a:headEnd/>
              <a:tailEnd/>
            </a:ln>
          </p:spPr>
          <p:txBody>
            <a:bodyPr/>
            <a:lstStyle/>
            <a:p>
              <a:endParaRPr lang="en-US"/>
            </a:p>
          </p:txBody>
        </p:sp>
        <p:sp>
          <p:nvSpPr>
            <p:cNvPr id="329775" name="Rectangle 47"/>
            <p:cNvSpPr>
              <a:spLocks noChangeArrowheads="1"/>
            </p:cNvSpPr>
            <p:nvPr/>
          </p:nvSpPr>
          <p:spPr bwMode="auto">
            <a:xfrm>
              <a:off x="3869" y="1800"/>
              <a:ext cx="213" cy="213"/>
            </a:xfrm>
            <a:prstGeom prst="rect">
              <a:avLst/>
            </a:prstGeom>
            <a:noFill/>
            <a:ln w="9525">
              <a:solidFill>
                <a:srgbClr val="B01C2E"/>
              </a:solidFill>
              <a:miter lim="800000"/>
              <a:headEnd/>
              <a:tailEnd/>
            </a:ln>
          </p:spPr>
          <p:txBody>
            <a:bodyPr/>
            <a:lstStyle/>
            <a:p>
              <a:endParaRPr lang="en-US"/>
            </a:p>
          </p:txBody>
        </p:sp>
        <p:sp>
          <p:nvSpPr>
            <p:cNvPr id="329776" name="Rectangle 48"/>
            <p:cNvSpPr>
              <a:spLocks noChangeArrowheads="1"/>
            </p:cNvSpPr>
            <p:nvPr/>
          </p:nvSpPr>
          <p:spPr bwMode="auto">
            <a:xfrm>
              <a:off x="4082" y="3288"/>
              <a:ext cx="213" cy="212"/>
            </a:xfrm>
            <a:prstGeom prst="rect">
              <a:avLst/>
            </a:prstGeom>
            <a:noFill/>
            <a:ln w="9525">
              <a:solidFill>
                <a:srgbClr val="B01C2E"/>
              </a:solidFill>
              <a:miter lim="800000"/>
              <a:headEnd/>
              <a:tailEnd/>
            </a:ln>
          </p:spPr>
          <p:txBody>
            <a:bodyPr/>
            <a:lstStyle/>
            <a:p>
              <a:endParaRPr lang="en-US"/>
            </a:p>
          </p:txBody>
        </p:sp>
        <p:sp>
          <p:nvSpPr>
            <p:cNvPr id="329777" name="Rectangle 49"/>
            <p:cNvSpPr>
              <a:spLocks noChangeArrowheads="1"/>
            </p:cNvSpPr>
            <p:nvPr/>
          </p:nvSpPr>
          <p:spPr bwMode="auto">
            <a:xfrm>
              <a:off x="4082" y="3075"/>
              <a:ext cx="213" cy="213"/>
            </a:xfrm>
            <a:prstGeom prst="rect">
              <a:avLst/>
            </a:prstGeom>
            <a:noFill/>
            <a:ln w="9525">
              <a:solidFill>
                <a:srgbClr val="FF0000"/>
              </a:solidFill>
              <a:miter lim="800000"/>
              <a:headEnd/>
              <a:tailEnd/>
            </a:ln>
          </p:spPr>
          <p:txBody>
            <a:bodyPr/>
            <a:lstStyle/>
            <a:p>
              <a:endParaRPr lang="en-US"/>
            </a:p>
          </p:txBody>
        </p:sp>
        <p:sp>
          <p:nvSpPr>
            <p:cNvPr id="329778" name="Rectangle 50"/>
            <p:cNvSpPr>
              <a:spLocks noChangeArrowheads="1"/>
            </p:cNvSpPr>
            <p:nvPr/>
          </p:nvSpPr>
          <p:spPr bwMode="auto">
            <a:xfrm>
              <a:off x="4082" y="2863"/>
              <a:ext cx="213" cy="212"/>
            </a:xfrm>
            <a:prstGeom prst="rect">
              <a:avLst/>
            </a:prstGeom>
            <a:noFill/>
            <a:ln w="9525">
              <a:solidFill>
                <a:srgbClr val="FF0000"/>
              </a:solidFill>
              <a:miter lim="800000"/>
              <a:headEnd/>
              <a:tailEnd/>
            </a:ln>
          </p:spPr>
          <p:txBody>
            <a:bodyPr/>
            <a:lstStyle/>
            <a:p>
              <a:endParaRPr lang="en-US"/>
            </a:p>
          </p:txBody>
        </p:sp>
        <p:sp>
          <p:nvSpPr>
            <p:cNvPr id="329779" name="Rectangle 51"/>
            <p:cNvSpPr>
              <a:spLocks noChangeArrowheads="1"/>
            </p:cNvSpPr>
            <p:nvPr/>
          </p:nvSpPr>
          <p:spPr bwMode="auto">
            <a:xfrm>
              <a:off x="4082" y="2651"/>
              <a:ext cx="213" cy="212"/>
            </a:xfrm>
            <a:prstGeom prst="rect">
              <a:avLst/>
            </a:prstGeom>
            <a:noFill/>
            <a:ln w="9525">
              <a:solidFill>
                <a:srgbClr val="FF0000"/>
              </a:solidFill>
              <a:miter lim="800000"/>
              <a:headEnd/>
              <a:tailEnd/>
            </a:ln>
          </p:spPr>
          <p:txBody>
            <a:bodyPr/>
            <a:lstStyle/>
            <a:p>
              <a:endParaRPr lang="en-US"/>
            </a:p>
          </p:txBody>
        </p:sp>
        <p:sp>
          <p:nvSpPr>
            <p:cNvPr id="329780" name="Rectangle 52"/>
            <p:cNvSpPr>
              <a:spLocks noChangeArrowheads="1"/>
            </p:cNvSpPr>
            <p:nvPr/>
          </p:nvSpPr>
          <p:spPr bwMode="auto">
            <a:xfrm>
              <a:off x="4082" y="2438"/>
              <a:ext cx="213" cy="213"/>
            </a:xfrm>
            <a:prstGeom prst="rect">
              <a:avLst/>
            </a:prstGeom>
            <a:noFill/>
            <a:ln w="9525">
              <a:solidFill>
                <a:srgbClr val="FF0000"/>
              </a:solidFill>
              <a:miter lim="800000"/>
              <a:headEnd/>
              <a:tailEnd/>
            </a:ln>
          </p:spPr>
          <p:txBody>
            <a:bodyPr/>
            <a:lstStyle/>
            <a:p>
              <a:endParaRPr lang="en-US"/>
            </a:p>
          </p:txBody>
        </p:sp>
        <p:sp>
          <p:nvSpPr>
            <p:cNvPr id="329781" name="Rectangle 53"/>
            <p:cNvSpPr>
              <a:spLocks noChangeArrowheads="1"/>
            </p:cNvSpPr>
            <p:nvPr/>
          </p:nvSpPr>
          <p:spPr bwMode="auto">
            <a:xfrm>
              <a:off x="4082" y="2225"/>
              <a:ext cx="213" cy="213"/>
            </a:xfrm>
            <a:prstGeom prst="rect">
              <a:avLst/>
            </a:prstGeom>
            <a:noFill/>
            <a:ln w="9525">
              <a:solidFill>
                <a:srgbClr val="FF0000"/>
              </a:solidFill>
              <a:miter lim="800000"/>
              <a:headEnd/>
              <a:tailEnd/>
            </a:ln>
          </p:spPr>
          <p:txBody>
            <a:bodyPr/>
            <a:lstStyle/>
            <a:p>
              <a:endParaRPr lang="en-US"/>
            </a:p>
          </p:txBody>
        </p:sp>
        <p:sp>
          <p:nvSpPr>
            <p:cNvPr id="329782" name="Rectangle 54"/>
            <p:cNvSpPr>
              <a:spLocks noChangeArrowheads="1"/>
            </p:cNvSpPr>
            <p:nvPr/>
          </p:nvSpPr>
          <p:spPr bwMode="auto">
            <a:xfrm>
              <a:off x="4082" y="2013"/>
              <a:ext cx="213" cy="212"/>
            </a:xfrm>
            <a:prstGeom prst="rect">
              <a:avLst/>
            </a:prstGeom>
            <a:noFill/>
            <a:ln w="9525">
              <a:solidFill>
                <a:srgbClr val="FF0000"/>
              </a:solidFill>
              <a:miter lim="800000"/>
              <a:headEnd/>
              <a:tailEnd/>
            </a:ln>
          </p:spPr>
          <p:txBody>
            <a:bodyPr/>
            <a:lstStyle/>
            <a:p>
              <a:endParaRPr lang="en-US"/>
            </a:p>
          </p:txBody>
        </p:sp>
        <p:sp>
          <p:nvSpPr>
            <p:cNvPr id="329783" name="Rectangle 55"/>
            <p:cNvSpPr>
              <a:spLocks noChangeArrowheads="1"/>
            </p:cNvSpPr>
            <p:nvPr/>
          </p:nvSpPr>
          <p:spPr bwMode="auto">
            <a:xfrm>
              <a:off x="4082" y="1800"/>
              <a:ext cx="213" cy="213"/>
            </a:xfrm>
            <a:prstGeom prst="rect">
              <a:avLst/>
            </a:prstGeom>
            <a:noFill/>
            <a:ln w="9525">
              <a:solidFill>
                <a:srgbClr val="B01C2E"/>
              </a:solidFill>
              <a:miter lim="800000"/>
              <a:headEnd/>
              <a:tailEnd/>
            </a:ln>
          </p:spPr>
          <p:txBody>
            <a:bodyPr/>
            <a:lstStyle/>
            <a:p>
              <a:endParaRPr lang="en-US"/>
            </a:p>
          </p:txBody>
        </p:sp>
        <p:sp>
          <p:nvSpPr>
            <p:cNvPr id="329784" name="Rectangle 56"/>
            <p:cNvSpPr>
              <a:spLocks noChangeArrowheads="1"/>
            </p:cNvSpPr>
            <p:nvPr/>
          </p:nvSpPr>
          <p:spPr bwMode="auto">
            <a:xfrm>
              <a:off x="4295" y="3288"/>
              <a:ext cx="213" cy="212"/>
            </a:xfrm>
            <a:prstGeom prst="rect">
              <a:avLst/>
            </a:prstGeom>
            <a:noFill/>
            <a:ln w="9525">
              <a:solidFill>
                <a:srgbClr val="B01C2E"/>
              </a:solidFill>
              <a:miter lim="800000"/>
              <a:headEnd/>
              <a:tailEnd/>
            </a:ln>
          </p:spPr>
          <p:txBody>
            <a:bodyPr/>
            <a:lstStyle/>
            <a:p>
              <a:endParaRPr lang="en-US"/>
            </a:p>
          </p:txBody>
        </p:sp>
        <p:sp>
          <p:nvSpPr>
            <p:cNvPr id="329785" name="Rectangle 57"/>
            <p:cNvSpPr>
              <a:spLocks noChangeArrowheads="1"/>
            </p:cNvSpPr>
            <p:nvPr/>
          </p:nvSpPr>
          <p:spPr bwMode="auto">
            <a:xfrm>
              <a:off x="4295" y="3075"/>
              <a:ext cx="213" cy="213"/>
            </a:xfrm>
            <a:prstGeom prst="rect">
              <a:avLst/>
            </a:prstGeom>
            <a:noFill/>
            <a:ln w="9525">
              <a:solidFill>
                <a:srgbClr val="B01C2E"/>
              </a:solidFill>
              <a:miter lim="800000"/>
              <a:headEnd/>
              <a:tailEnd/>
            </a:ln>
          </p:spPr>
          <p:txBody>
            <a:bodyPr/>
            <a:lstStyle/>
            <a:p>
              <a:endParaRPr lang="en-US"/>
            </a:p>
          </p:txBody>
        </p:sp>
        <p:sp>
          <p:nvSpPr>
            <p:cNvPr id="329786" name="Rectangle 58"/>
            <p:cNvSpPr>
              <a:spLocks noChangeArrowheads="1"/>
            </p:cNvSpPr>
            <p:nvPr/>
          </p:nvSpPr>
          <p:spPr bwMode="auto">
            <a:xfrm>
              <a:off x="4295" y="2863"/>
              <a:ext cx="213" cy="212"/>
            </a:xfrm>
            <a:prstGeom prst="rect">
              <a:avLst/>
            </a:prstGeom>
            <a:noFill/>
            <a:ln w="9525">
              <a:solidFill>
                <a:srgbClr val="B01C2E"/>
              </a:solidFill>
              <a:miter lim="800000"/>
              <a:headEnd/>
              <a:tailEnd/>
            </a:ln>
          </p:spPr>
          <p:txBody>
            <a:bodyPr/>
            <a:lstStyle/>
            <a:p>
              <a:endParaRPr lang="en-US"/>
            </a:p>
          </p:txBody>
        </p:sp>
        <p:sp>
          <p:nvSpPr>
            <p:cNvPr id="329787" name="Rectangle 59"/>
            <p:cNvSpPr>
              <a:spLocks noChangeArrowheads="1"/>
            </p:cNvSpPr>
            <p:nvPr/>
          </p:nvSpPr>
          <p:spPr bwMode="auto">
            <a:xfrm>
              <a:off x="4295" y="2651"/>
              <a:ext cx="213" cy="212"/>
            </a:xfrm>
            <a:prstGeom prst="rect">
              <a:avLst/>
            </a:prstGeom>
            <a:noFill/>
            <a:ln w="9525">
              <a:solidFill>
                <a:srgbClr val="B01C2E"/>
              </a:solidFill>
              <a:miter lim="800000"/>
              <a:headEnd/>
              <a:tailEnd/>
            </a:ln>
          </p:spPr>
          <p:txBody>
            <a:bodyPr/>
            <a:lstStyle/>
            <a:p>
              <a:endParaRPr lang="en-US"/>
            </a:p>
          </p:txBody>
        </p:sp>
        <p:sp>
          <p:nvSpPr>
            <p:cNvPr id="329788" name="Rectangle 60"/>
            <p:cNvSpPr>
              <a:spLocks noChangeArrowheads="1"/>
            </p:cNvSpPr>
            <p:nvPr/>
          </p:nvSpPr>
          <p:spPr bwMode="auto">
            <a:xfrm>
              <a:off x="4295" y="2438"/>
              <a:ext cx="213" cy="213"/>
            </a:xfrm>
            <a:prstGeom prst="rect">
              <a:avLst/>
            </a:prstGeom>
            <a:noFill/>
            <a:ln w="9525">
              <a:solidFill>
                <a:srgbClr val="B01C2E"/>
              </a:solidFill>
              <a:miter lim="800000"/>
              <a:headEnd/>
              <a:tailEnd/>
            </a:ln>
          </p:spPr>
          <p:txBody>
            <a:bodyPr/>
            <a:lstStyle/>
            <a:p>
              <a:endParaRPr lang="en-US"/>
            </a:p>
          </p:txBody>
        </p:sp>
        <p:sp>
          <p:nvSpPr>
            <p:cNvPr id="329789" name="Rectangle 61"/>
            <p:cNvSpPr>
              <a:spLocks noChangeArrowheads="1"/>
            </p:cNvSpPr>
            <p:nvPr/>
          </p:nvSpPr>
          <p:spPr bwMode="auto">
            <a:xfrm>
              <a:off x="4295" y="2225"/>
              <a:ext cx="213" cy="213"/>
            </a:xfrm>
            <a:prstGeom prst="rect">
              <a:avLst/>
            </a:prstGeom>
            <a:noFill/>
            <a:ln w="9525">
              <a:solidFill>
                <a:srgbClr val="B01C2E"/>
              </a:solidFill>
              <a:miter lim="800000"/>
              <a:headEnd/>
              <a:tailEnd/>
            </a:ln>
          </p:spPr>
          <p:txBody>
            <a:bodyPr/>
            <a:lstStyle/>
            <a:p>
              <a:endParaRPr lang="en-US"/>
            </a:p>
          </p:txBody>
        </p:sp>
        <p:sp>
          <p:nvSpPr>
            <p:cNvPr id="329790" name="Rectangle 62"/>
            <p:cNvSpPr>
              <a:spLocks noChangeArrowheads="1"/>
            </p:cNvSpPr>
            <p:nvPr/>
          </p:nvSpPr>
          <p:spPr bwMode="auto">
            <a:xfrm>
              <a:off x="4295" y="2013"/>
              <a:ext cx="213" cy="212"/>
            </a:xfrm>
            <a:prstGeom prst="rect">
              <a:avLst/>
            </a:prstGeom>
            <a:noFill/>
            <a:ln w="9525">
              <a:solidFill>
                <a:srgbClr val="B01C2E"/>
              </a:solidFill>
              <a:miter lim="800000"/>
              <a:headEnd/>
              <a:tailEnd/>
            </a:ln>
          </p:spPr>
          <p:txBody>
            <a:bodyPr/>
            <a:lstStyle/>
            <a:p>
              <a:endParaRPr lang="en-US"/>
            </a:p>
          </p:txBody>
        </p:sp>
        <p:sp>
          <p:nvSpPr>
            <p:cNvPr id="329791" name="Rectangle 63"/>
            <p:cNvSpPr>
              <a:spLocks noChangeArrowheads="1"/>
            </p:cNvSpPr>
            <p:nvPr/>
          </p:nvSpPr>
          <p:spPr bwMode="auto">
            <a:xfrm>
              <a:off x="4295" y="1800"/>
              <a:ext cx="213" cy="213"/>
            </a:xfrm>
            <a:prstGeom prst="rect">
              <a:avLst/>
            </a:prstGeom>
            <a:noFill/>
            <a:ln w="9525">
              <a:solidFill>
                <a:srgbClr val="B01C2E"/>
              </a:solidFill>
              <a:miter lim="800000"/>
              <a:headEnd/>
              <a:tailEnd/>
            </a:ln>
          </p:spPr>
          <p:txBody>
            <a:bodyPr/>
            <a:lstStyle/>
            <a:p>
              <a:endParaRPr lang="en-US"/>
            </a:p>
          </p:txBody>
        </p:sp>
        <p:sp>
          <p:nvSpPr>
            <p:cNvPr id="329792" name="Rectangle 64"/>
            <p:cNvSpPr>
              <a:spLocks noChangeArrowheads="1"/>
            </p:cNvSpPr>
            <p:nvPr/>
          </p:nvSpPr>
          <p:spPr bwMode="auto">
            <a:xfrm>
              <a:off x="4508" y="3288"/>
              <a:ext cx="212" cy="212"/>
            </a:xfrm>
            <a:prstGeom prst="rect">
              <a:avLst/>
            </a:prstGeom>
            <a:noFill/>
            <a:ln w="9525">
              <a:solidFill>
                <a:srgbClr val="B01C2E"/>
              </a:solidFill>
              <a:miter lim="800000"/>
              <a:headEnd/>
              <a:tailEnd/>
            </a:ln>
          </p:spPr>
          <p:txBody>
            <a:bodyPr/>
            <a:lstStyle/>
            <a:p>
              <a:endParaRPr lang="en-US"/>
            </a:p>
          </p:txBody>
        </p:sp>
        <p:sp>
          <p:nvSpPr>
            <p:cNvPr id="329793" name="Rectangle 65"/>
            <p:cNvSpPr>
              <a:spLocks noChangeArrowheads="1"/>
            </p:cNvSpPr>
            <p:nvPr/>
          </p:nvSpPr>
          <p:spPr bwMode="auto">
            <a:xfrm>
              <a:off x="4508" y="3075"/>
              <a:ext cx="212" cy="213"/>
            </a:xfrm>
            <a:prstGeom prst="rect">
              <a:avLst/>
            </a:prstGeom>
            <a:noFill/>
            <a:ln w="9525">
              <a:solidFill>
                <a:srgbClr val="B01C2E"/>
              </a:solidFill>
              <a:miter lim="800000"/>
              <a:headEnd/>
              <a:tailEnd/>
            </a:ln>
          </p:spPr>
          <p:txBody>
            <a:bodyPr/>
            <a:lstStyle/>
            <a:p>
              <a:endParaRPr lang="en-US"/>
            </a:p>
          </p:txBody>
        </p:sp>
        <p:sp>
          <p:nvSpPr>
            <p:cNvPr id="329794" name="Rectangle 66"/>
            <p:cNvSpPr>
              <a:spLocks noChangeArrowheads="1"/>
            </p:cNvSpPr>
            <p:nvPr/>
          </p:nvSpPr>
          <p:spPr bwMode="auto">
            <a:xfrm>
              <a:off x="4508" y="2863"/>
              <a:ext cx="212" cy="212"/>
            </a:xfrm>
            <a:prstGeom prst="rect">
              <a:avLst/>
            </a:prstGeom>
            <a:noFill/>
            <a:ln w="9525">
              <a:solidFill>
                <a:srgbClr val="B01C2E"/>
              </a:solidFill>
              <a:miter lim="800000"/>
              <a:headEnd/>
              <a:tailEnd/>
            </a:ln>
          </p:spPr>
          <p:txBody>
            <a:bodyPr/>
            <a:lstStyle/>
            <a:p>
              <a:endParaRPr lang="en-US"/>
            </a:p>
          </p:txBody>
        </p:sp>
        <p:sp>
          <p:nvSpPr>
            <p:cNvPr id="329795" name="Rectangle 67"/>
            <p:cNvSpPr>
              <a:spLocks noChangeArrowheads="1"/>
            </p:cNvSpPr>
            <p:nvPr/>
          </p:nvSpPr>
          <p:spPr bwMode="auto">
            <a:xfrm>
              <a:off x="4508" y="2651"/>
              <a:ext cx="212" cy="212"/>
            </a:xfrm>
            <a:prstGeom prst="rect">
              <a:avLst/>
            </a:prstGeom>
            <a:noFill/>
            <a:ln w="9525">
              <a:solidFill>
                <a:srgbClr val="B01C2E"/>
              </a:solidFill>
              <a:miter lim="800000"/>
              <a:headEnd/>
              <a:tailEnd/>
            </a:ln>
          </p:spPr>
          <p:txBody>
            <a:bodyPr/>
            <a:lstStyle/>
            <a:p>
              <a:endParaRPr lang="en-US"/>
            </a:p>
          </p:txBody>
        </p:sp>
        <p:sp>
          <p:nvSpPr>
            <p:cNvPr id="329796" name="Rectangle 68"/>
            <p:cNvSpPr>
              <a:spLocks noChangeArrowheads="1"/>
            </p:cNvSpPr>
            <p:nvPr/>
          </p:nvSpPr>
          <p:spPr bwMode="auto">
            <a:xfrm>
              <a:off x="4508" y="2438"/>
              <a:ext cx="212" cy="213"/>
            </a:xfrm>
            <a:prstGeom prst="rect">
              <a:avLst/>
            </a:prstGeom>
            <a:noFill/>
            <a:ln w="9525">
              <a:solidFill>
                <a:srgbClr val="B01C2E"/>
              </a:solidFill>
              <a:miter lim="800000"/>
              <a:headEnd/>
              <a:tailEnd/>
            </a:ln>
          </p:spPr>
          <p:txBody>
            <a:bodyPr/>
            <a:lstStyle/>
            <a:p>
              <a:endParaRPr lang="en-US"/>
            </a:p>
          </p:txBody>
        </p:sp>
        <p:sp>
          <p:nvSpPr>
            <p:cNvPr id="329797" name="Rectangle 69"/>
            <p:cNvSpPr>
              <a:spLocks noChangeArrowheads="1"/>
            </p:cNvSpPr>
            <p:nvPr/>
          </p:nvSpPr>
          <p:spPr bwMode="auto">
            <a:xfrm>
              <a:off x="4508" y="2225"/>
              <a:ext cx="212" cy="213"/>
            </a:xfrm>
            <a:prstGeom prst="rect">
              <a:avLst/>
            </a:prstGeom>
            <a:noFill/>
            <a:ln w="9525">
              <a:solidFill>
                <a:srgbClr val="B01C2E"/>
              </a:solidFill>
              <a:miter lim="800000"/>
              <a:headEnd/>
              <a:tailEnd/>
            </a:ln>
          </p:spPr>
          <p:txBody>
            <a:bodyPr/>
            <a:lstStyle/>
            <a:p>
              <a:endParaRPr lang="en-US"/>
            </a:p>
          </p:txBody>
        </p:sp>
        <p:sp>
          <p:nvSpPr>
            <p:cNvPr id="329798" name="Rectangle 70"/>
            <p:cNvSpPr>
              <a:spLocks noChangeArrowheads="1"/>
            </p:cNvSpPr>
            <p:nvPr/>
          </p:nvSpPr>
          <p:spPr bwMode="auto">
            <a:xfrm>
              <a:off x="4508" y="2013"/>
              <a:ext cx="212" cy="212"/>
            </a:xfrm>
            <a:prstGeom prst="rect">
              <a:avLst/>
            </a:prstGeom>
            <a:noFill/>
            <a:ln w="9525">
              <a:solidFill>
                <a:srgbClr val="B01C2E"/>
              </a:solidFill>
              <a:miter lim="800000"/>
              <a:headEnd/>
              <a:tailEnd/>
            </a:ln>
          </p:spPr>
          <p:txBody>
            <a:bodyPr/>
            <a:lstStyle/>
            <a:p>
              <a:endParaRPr lang="en-US"/>
            </a:p>
          </p:txBody>
        </p:sp>
        <p:sp>
          <p:nvSpPr>
            <p:cNvPr id="329799" name="Rectangle 71"/>
            <p:cNvSpPr>
              <a:spLocks noChangeArrowheads="1"/>
            </p:cNvSpPr>
            <p:nvPr/>
          </p:nvSpPr>
          <p:spPr bwMode="auto">
            <a:xfrm>
              <a:off x="4508" y="1800"/>
              <a:ext cx="212" cy="213"/>
            </a:xfrm>
            <a:prstGeom prst="rect">
              <a:avLst/>
            </a:prstGeom>
            <a:noFill/>
            <a:ln w="9525">
              <a:solidFill>
                <a:srgbClr val="B01C2E"/>
              </a:solidFill>
              <a:miter lim="800000"/>
              <a:headEnd/>
              <a:tailEnd/>
            </a:ln>
          </p:spPr>
          <p:txBody>
            <a:bodyPr/>
            <a:lstStyle/>
            <a:p>
              <a:endParaRPr lang="en-US"/>
            </a:p>
          </p:txBody>
        </p:sp>
        <p:sp>
          <p:nvSpPr>
            <p:cNvPr id="329800" name="Rectangle 72"/>
            <p:cNvSpPr>
              <a:spLocks noChangeArrowheads="1"/>
            </p:cNvSpPr>
            <p:nvPr/>
          </p:nvSpPr>
          <p:spPr bwMode="auto">
            <a:xfrm>
              <a:off x="4720" y="3288"/>
              <a:ext cx="213" cy="212"/>
            </a:xfrm>
            <a:prstGeom prst="rect">
              <a:avLst/>
            </a:prstGeom>
            <a:noFill/>
            <a:ln w="9525">
              <a:solidFill>
                <a:srgbClr val="B01C2E"/>
              </a:solidFill>
              <a:miter lim="800000"/>
              <a:headEnd/>
              <a:tailEnd/>
            </a:ln>
          </p:spPr>
          <p:txBody>
            <a:bodyPr/>
            <a:lstStyle/>
            <a:p>
              <a:endParaRPr lang="en-US"/>
            </a:p>
          </p:txBody>
        </p:sp>
        <p:sp>
          <p:nvSpPr>
            <p:cNvPr id="329801" name="Rectangle 73"/>
            <p:cNvSpPr>
              <a:spLocks noChangeArrowheads="1"/>
            </p:cNvSpPr>
            <p:nvPr/>
          </p:nvSpPr>
          <p:spPr bwMode="auto">
            <a:xfrm>
              <a:off x="4720" y="3075"/>
              <a:ext cx="213" cy="213"/>
            </a:xfrm>
            <a:prstGeom prst="rect">
              <a:avLst/>
            </a:prstGeom>
            <a:noFill/>
            <a:ln w="9525">
              <a:solidFill>
                <a:srgbClr val="B01C2E"/>
              </a:solidFill>
              <a:miter lim="800000"/>
              <a:headEnd/>
              <a:tailEnd/>
            </a:ln>
          </p:spPr>
          <p:txBody>
            <a:bodyPr/>
            <a:lstStyle/>
            <a:p>
              <a:endParaRPr lang="en-US"/>
            </a:p>
          </p:txBody>
        </p:sp>
        <p:sp>
          <p:nvSpPr>
            <p:cNvPr id="329802" name="Rectangle 74"/>
            <p:cNvSpPr>
              <a:spLocks noChangeArrowheads="1"/>
            </p:cNvSpPr>
            <p:nvPr/>
          </p:nvSpPr>
          <p:spPr bwMode="auto">
            <a:xfrm>
              <a:off x="4720" y="2863"/>
              <a:ext cx="213" cy="212"/>
            </a:xfrm>
            <a:prstGeom prst="rect">
              <a:avLst/>
            </a:prstGeom>
            <a:noFill/>
            <a:ln w="9525">
              <a:solidFill>
                <a:srgbClr val="B01C2E"/>
              </a:solidFill>
              <a:miter lim="800000"/>
              <a:headEnd/>
              <a:tailEnd/>
            </a:ln>
          </p:spPr>
          <p:txBody>
            <a:bodyPr/>
            <a:lstStyle/>
            <a:p>
              <a:endParaRPr lang="en-US"/>
            </a:p>
          </p:txBody>
        </p:sp>
        <p:sp>
          <p:nvSpPr>
            <p:cNvPr id="329803" name="Rectangle 75"/>
            <p:cNvSpPr>
              <a:spLocks noChangeArrowheads="1"/>
            </p:cNvSpPr>
            <p:nvPr/>
          </p:nvSpPr>
          <p:spPr bwMode="auto">
            <a:xfrm>
              <a:off x="4720" y="2651"/>
              <a:ext cx="213" cy="212"/>
            </a:xfrm>
            <a:prstGeom prst="rect">
              <a:avLst/>
            </a:prstGeom>
            <a:noFill/>
            <a:ln w="9525">
              <a:solidFill>
                <a:srgbClr val="B01C2E"/>
              </a:solidFill>
              <a:miter lim="800000"/>
              <a:headEnd/>
              <a:tailEnd/>
            </a:ln>
          </p:spPr>
          <p:txBody>
            <a:bodyPr/>
            <a:lstStyle/>
            <a:p>
              <a:endParaRPr lang="en-US"/>
            </a:p>
          </p:txBody>
        </p:sp>
        <p:sp>
          <p:nvSpPr>
            <p:cNvPr id="329804" name="Rectangle 76"/>
            <p:cNvSpPr>
              <a:spLocks noChangeArrowheads="1"/>
            </p:cNvSpPr>
            <p:nvPr/>
          </p:nvSpPr>
          <p:spPr bwMode="auto">
            <a:xfrm>
              <a:off x="4720" y="2438"/>
              <a:ext cx="213" cy="213"/>
            </a:xfrm>
            <a:prstGeom prst="rect">
              <a:avLst/>
            </a:prstGeom>
            <a:noFill/>
            <a:ln w="9525">
              <a:solidFill>
                <a:srgbClr val="B01C2E"/>
              </a:solidFill>
              <a:miter lim="800000"/>
              <a:headEnd/>
              <a:tailEnd/>
            </a:ln>
          </p:spPr>
          <p:txBody>
            <a:bodyPr/>
            <a:lstStyle/>
            <a:p>
              <a:endParaRPr lang="en-US"/>
            </a:p>
          </p:txBody>
        </p:sp>
        <p:sp>
          <p:nvSpPr>
            <p:cNvPr id="329805" name="Rectangle 77"/>
            <p:cNvSpPr>
              <a:spLocks noChangeArrowheads="1"/>
            </p:cNvSpPr>
            <p:nvPr/>
          </p:nvSpPr>
          <p:spPr bwMode="auto">
            <a:xfrm>
              <a:off x="4720" y="2225"/>
              <a:ext cx="213" cy="213"/>
            </a:xfrm>
            <a:prstGeom prst="rect">
              <a:avLst/>
            </a:prstGeom>
            <a:noFill/>
            <a:ln w="9525">
              <a:solidFill>
                <a:srgbClr val="B01C2E"/>
              </a:solidFill>
              <a:miter lim="800000"/>
              <a:headEnd/>
              <a:tailEnd/>
            </a:ln>
          </p:spPr>
          <p:txBody>
            <a:bodyPr/>
            <a:lstStyle/>
            <a:p>
              <a:endParaRPr lang="en-US"/>
            </a:p>
          </p:txBody>
        </p:sp>
        <p:sp>
          <p:nvSpPr>
            <p:cNvPr id="329806" name="Rectangle 78"/>
            <p:cNvSpPr>
              <a:spLocks noChangeArrowheads="1"/>
            </p:cNvSpPr>
            <p:nvPr/>
          </p:nvSpPr>
          <p:spPr bwMode="auto">
            <a:xfrm>
              <a:off x="4720" y="2013"/>
              <a:ext cx="213" cy="212"/>
            </a:xfrm>
            <a:prstGeom prst="rect">
              <a:avLst/>
            </a:prstGeom>
            <a:noFill/>
            <a:ln w="9525">
              <a:solidFill>
                <a:srgbClr val="B01C2E"/>
              </a:solidFill>
              <a:miter lim="800000"/>
              <a:headEnd/>
              <a:tailEnd/>
            </a:ln>
          </p:spPr>
          <p:txBody>
            <a:bodyPr/>
            <a:lstStyle/>
            <a:p>
              <a:endParaRPr lang="en-US"/>
            </a:p>
          </p:txBody>
        </p:sp>
        <p:sp>
          <p:nvSpPr>
            <p:cNvPr id="329807" name="Rectangle 79"/>
            <p:cNvSpPr>
              <a:spLocks noChangeArrowheads="1"/>
            </p:cNvSpPr>
            <p:nvPr/>
          </p:nvSpPr>
          <p:spPr bwMode="auto">
            <a:xfrm>
              <a:off x="4720" y="1800"/>
              <a:ext cx="213" cy="213"/>
            </a:xfrm>
            <a:prstGeom prst="rect">
              <a:avLst/>
            </a:prstGeom>
            <a:noFill/>
            <a:ln w="9525">
              <a:solidFill>
                <a:srgbClr val="B01C2E"/>
              </a:solidFill>
              <a:miter lim="800000"/>
              <a:headEnd/>
              <a:tailEnd/>
            </a:ln>
          </p:spPr>
          <p:txBody>
            <a:bodyPr/>
            <a:lstStyle/>
            <a:p>
              <a:endParaRPr lang="en-US"/>
            </a:p>
          </p:txBody>
        </p:sp>
        <p:sp>
          <p:nvSpPr>
            <p:cNvPr id="329808" name="Rectangle 80"/>
            <p:cNvSpPr>
              <a:spLocks noChangeArrowheads="1"/>
            </p:cNvSpPr>
            <p:nvPr/>
          </p:nvSpPr>
          <p:spPr bwMode="auto">
            <a:xfrm>
              <a:off x="4933" y="3288"/>
              <a:ext cx="213" cy="212"/>
            </a:xfrm>
            <a:prstGeom prst="rect">
              <a:avLst/>
            </a:prstGeom>
            <a:noFill/>
            <a:ln w="9525">
              <a:solidFill>
                <a:srgbClr val="B01C2E"/>
              </a:solidFill>
              <a:miter lim="800000"/>
              <a:headEnd/>
              <a:tailEnd/>
            </a:ln>
          </p:spPr>
          <p:txBody>
            <a:bodyPr/>
            <a:lstStyle/>
            <a:p>
              <a:endParaRPr lang="en-US"/>
            </a:p>
          </p:txBody>
        </p:sp>
        <p:sp>
          <p:nvSpPr>
            <p:cNvPr id="329809" name="Rectangle 81"/>
            <p:cNvSpPr>
              <a:spLocks noChangeArrowheads="1"/>
            </p:cNvSpPr>
            <p:nvPr/>
          </p:nvSpPr>
          <p:spPr bwMode="auto">
            <a:xfrm>
              <a:off x="4933" y="3075"/>
              <a:ext cx="213" cy="213"/>
            </a:xfrm>
            <a:prstGeom prst="rect">
              <a:avLst/>
            </a:prstGeom>
            <a:noFill/>
            <a:ln w="9525">
              <a:solidFill>
                <a:srgbClr val="FF0000"/>
              </a:solidFill>
              <a:miter lim="800000"/>
              <a:headEnd/>
              <a:tailEnd/>
            </a:ln>
          </p:spPr>
          <p:txBody>
            <a:bodyPr/>
            <a:lstStyle/>
            <a:p>
              <a:endParaRPr lang="en-US"/>
            </a:p>
          </p:txBody>
        </p:sp>
        <p:sp>
          <p:nvSpPr>
            <p:cNvPr id="329810" name="Rectangle 82"/>
            <p:cNvSpPr>
              <a:spLocks noChangeArrowheads="1"/>
            </p:cNvSpPr>
            <p:nvPr/>
          </p:nvSpPr>
          <p:spPr bwMode="auto">
            <a:xfrm>
              <a:off x="4933" y="2863"/>
              <a:ext cx="213" cy="212"/>
            </a:xfrm>
            <a:prstGeom prst="rect">
              <a:avLst/>
            </a:prstGeom>
            <a:noFill/>
            <a:ln w="9525">
              <a:solidFill>
                <a:srgbClr val="FF0000"/>
              </a:solidFill>
              <a:miter lim="800000"/>
              <a:headEnd/>
              <a:tailEnd/>
            </a:ln>
          </p:spPr>
          <p:txBody>
            <a:bodyPr/>
            <a:lstStyle/>
            <a:p>
              <a:endParaRPr lang="en-US"/>
            </a:p>
          </p:txBody>
        </p:sp>
        <p:sp>
          <p:nvSpPr>
            <p:cNvPr id="329811" name="Rectangle 83"/>
            <p:cNvSpPr>
              <a:spLocks noChangeArrowheads="1"/>
            </p:cNvSpPr>
            <p:nvPr/>
          </p:nvSpPr>
          <p:spPr bwMode="auto">
            <a:xfrm>
              <a:off x="4933" y="2651"/>
              <a:ext cx="213" cy="212"/>
            </a:xfrm>
            <a:prstGeom prst="rect">
              <a:avLst/>
            </a:prstGeom>
            <a:noFill/>
            <a:ln w="9525">
              <a:solidFill>
                <a:srgbClr val="FF0000"/>
              </a:solidFill>
              <a:miter lim="800000"/>
              <a:headEnd/>
              <a:tailEnd/>
            </a:ln>
          </p:spPr>
          <p:txBody>
            <a:bodyPr/>
            <a:lstStyle/>
            <a:p>
              <a:endParaRPr lang="en-US"/>
            </a:p>
          </p:txBody>
        </p:sp>
        <p:sp>
          <p:nvSpPr>
            <p:cNvPr id="329812" name="Rectangle 84"/>
            <p:cNvSpPr>
              <a:spLocks noChangeArrowheads="1"/>
            </p:cNvSpPr>
            <p:nvPr/>
          </p:nvSpPr>
          <p:spPr bwMode="auto">
            <a:xfrm>
              <a:off x="4933" y="2438"/>
              <a:ext cx="213" cy="213"/>
            </a:xfrm>
            <a:prstGeom prst="rect">
              <a:avLst/>
            </a:prstGeom>
            <a:noFill/>
            <a:ln w="9525">
              <a:solidFill>
                <a:srgbClr val="FF0000"/>
              </a:solidFill>
              <a:miter lim="800000"/>
              <a:headEnd/>
              <a:tailEnd/>
            </a:ln>
          </p:spPr>
          <p:txBody>
            <a:bodyPr/>
            <a:lstStyle/>
            <a:p>
              <a:endParaRPr lang="en-US"/>
            </a:p>
          </p:txBody>
        </p:sp>
        <p:sp>
          <p:nvSpPr>
            <p:cNvPr id="329813" name="Rectangle 85"/>
            <p:cNvSpPr>
              <a:spLocks noChangeArrowheads="1"/>
            </p:cNvSpPr>
            <p:nvPr/>
          </p:nvSpPr>
          <p:spPr bwMode="auto">
            <a:xfrm>
              <a:off x="4933" y="2225"/>
              <a:ext cx="213" cy="213"/>
            </a:xfrm>
            <a:prstGeom prst="rect">
              <a:avLst/>
            </a:prstGeom>
            <a:noFill/>
            <a:ln w="9525">
              <a:solidFill>
                <a:srgbClr val="FF0000"/>
              </a:solidFill>
              <a:miter lim="800000"/>
              <a:headEnd/>
              <a:tailEnd/>
            </a:ln>
          </p:spPr>
          <p:txBody>
            <a:bodyPr/>
            <a:lstStyle/>
            <a:p>
              <a:endParaRPr lang="en-US"/>
            </a:p>
          </p:txBody>
        </p:sp>
        <p:sp>
          <p:nvSpPr>
            <p:cNvPr id="329814" name="Rectangle 86"/>
            <p:cNvSpPr>
              <a:spLocks noChangeArrowheads="1"/>
            </p:cNvSpPr>
            <p:nvPr/>
          </p:nvSpPr>
          <p:spPr bwMode="auto">
            <a:xfrm>
              <a:off x="4933" y="2013"/>
              <a:ext cx="213" cy="212"/>
            </a:xfrm>
            <a:prstGeom prst="rect">
              <a:avLst/>
            </a:prstGeom>
            <a:noFill/>
            <a:ln w="9525">
              <a:solidFill>
                <a:srgbClr val="FF0000"/>
              </a:solidFill>
              <a:miter lim="800000"/>
              <a:headEnd/>
              <a:tailEnd/>
            </a:ln>
          </p:spPr>
          <p:txBody>
            <a:bodyPr/>
            <a:lstStyle/>
            <a:p>
              <a:endParaRPr lang="en-US"/>
            </a:p>
          </p:txBody>
        </p:sp>
        <p:sp>
          <p:nvSpPr>
            <p:cNvPr id="329815" name="Rectangle 87"/>
            <p:cNvSpPr>
              <a:spLocks noChangeArrowheads="1"/>
            </p:cNvSpPr>
            <p:nvPr/>
          </p:nvSpPr>
          <p:spPr bwMode="auto">
            <a:xfrm>
              <a:off x="4933" y="1800"/>
              <a:ext cx="213" cy="213"/>
            </a:xfrm>
            <a:prstGeom prst="rect">
              <a:avLst/>
            </a:prstGeom>
            <a:noFill/>
            <a:ln w="9525">
              <a:solidFill>
                <a:srgbClr val="B01C2E"/>
              </a:solidFill>
              <a:miter lim="800000"/>
              <a:headEnd/>
              <a:tailEnd/>
            </a:ln>
          </p:spPr>
          <p:txBody>
            <a:bodyPr/>
            <a:lstStyle/>
            <a:p>
              <a:endParaRPr lang="en-US"/>
            </a:p>
          </p:txBody>
        </p:sp>
        <p:sp>
          <p:nvSpPr>
            <p:cNvPr id="329816" name="Rectangle 88"/>
            <p:cNvSpPr>
              <a:spLocks noChangeArrowheads="1"/>
            </p:cNvSpPr>
            <p:nvPr/>
          </p:nvSpPr>
          <p:spPr bwMode="auto">
            <a:xfrm>
              <a:off x="5146" y="3288"/>
              <a:ext cx="212" cy="212"/>
            </a:xfrm>
            <a:prstGeom prst="rect">
              <a:avLst/>
            </a:prstGeom>
            <a:noFill/>
            <a:ln w="9525">
              <a:solidFill>
                <a:srgbClr val="B01C2E"/>
              </a:solidFill>
              <a:miter lim="800000"/>
              <a:headEnd/>
              <a:tailEnd/>
            </a:ln>
          </p:spPr>
          <p:txBody>
            <a:bodyPr/>
            <a:lstStyle/>
            <a:p>
              <a:endParaRPr lang="en-US"/>
            </a:p>
          </p:txBody>
        </p:sp>
        <p:sp>
          <p:nvSpPr>
            <p:cNvPr id="329817" name="Rectangle 89"/>
            <p:cNvSpPr>
              <a:spLocks noChangeArrowheads="1"/>
            </p:cNvSpPr>
            <p:nvPr/>
          </p:nvSpPr>
          <p:spPr bwMode="auto">
            <a:xfrm>
              <a:off x="5146" y="3075"/>
              <a:ext cx="212" cy="213"/>
            </a:xfrm>
            <a:prstGeom prst="rect">
              <a:avLst/>
            </a:prstGeom>
            <a:noFill/>
            <a:ln w="9525">
              <a:solidFill>
                <a:srgbClr val="B01C2E"/>
              </a:solidFill>
              <a:miter lim="800000"/>
              <a:headEnd/>
              <a:tailEnd/>
            </a:ln>
          </p:spPr>
          <p:txBody>
            <a:bodyPr/>
            <a:lstStyle/>
            <a:p>
              <a:endParaRPr lang="en-US"/>
            </a:p>
          </p:txBody>
        </p:sp>
        <p:sp>
          <p:nvSpPr>
            <p:cNvPr id="329818" name="Rectangle 90"/>
            <p:cNvSpPr>
              <a:spLocks noChangeArrowheads="1"/>
            </p:cNvSpPr>
            <p:nvPr/>
          </p:nvSpPr>
          <p:spPr bwMode="auto">
            <a:xfrm>
              <a:off x="5146" y="2863"/>
              <a:ext cx="212" cy="212"/>
            </a:xfrm>
            <a:prstGeom prst="rect">
              <a:avLst/>
            </a:prstGeom>
            <a:noFill/>
            <a:ln w="9525">
              <a:solidFill>
                <a:srgbClr val="B01C2E"/>
              </a:solidFill>
              <a:miter lim="800000"/>
              <a:headEnd/>
              <a:tailEnd/>
            </a:ln>
          </p:spPr>
          <p:txBody>
            <a:bodyPr/>
            <a:lstStyle/>
            <a:p>
              <a:endParaRPr lang="en-US"/>
            </a:p>
          </p:txBody>
        </p:sp>
        <p:sp>
          <p:nvSpPr>
            <p:cNvPr id="329819" name="Rectangle 91"/>
            <p:cNvSpPr>
              <a:spLocks noChangeArrowheads="1"/>
            </p:cNvSpPr>
            <p:nvPr/>
          </p:nvSpPr>
          <p:spPr bwMode="auto">
            <a:xfrm>
              <a:off x="5146" y="2651"/>
              <a:ext cx="212" cy="212"/>
            </a:xfrm>
            <a:prstGeom prst="rect">
              <a:avLst/>
            </a:prstGeom>
            <a:noFill/>
            <a:ln w="9525">
              <a:solidFill>
                <a:srgbClr val="B01C2E"/>
              </a:solidFill>
              <a:miter lim="800000"/>
              <a:headEnd/>
              <a:tailEnd/>
            </a:ln>
          </p:spPr>
          <p:txBody>
            <a:bodyPr/>
            <a:lstStyle/>
            <a:p>
              <a:endParaRPr lang="en-US"/>
            </a:p>
          </p:txBody>
        </p:sp>
        <p:sp>
          <p:nvSpPr>
            <p:cNvPr id="329820" name="Rectangle 92"/>
            <p:cNvSpPr>
              <a:spLocks noChangeArrowheads="1"/>
            </p:cNvSpPr>
            <p:nvPr/>
          </p:nvSpPr>
          <p:spPr bwMode="auto">
            <a:xfrm>
              <a:off x="5146" y="2438"/>
              <a:ext cx="212" cy="213"/>
            </a:xfrm>
            <a:prstGeom prst="rect">
              <a:avLst/>
            </a:prstGeom>
            <a:noFill/>
            <a:ln w="9525">
              <a:solidFill>
                <a:srgbClr val="B01C2E"/>
              </a:solidFill>
              <a:miter lim="800000"/>
              <a:headEnd/>
              <a:tailEnd/>
            </a:ln>
          </p:spPr>
          <p:txBody>
            <a:bodyPr/>
            <a:lstStyle/>
            <a:p>
              <a:endParaRPr lang="en-US"/>
            </a:p>
          </p:txBody>
        </p:sp>
        <p:sp>
          <p:nvSpPr>
            <p:cNvPr id="329821" name="Rectangle 93"/>
            <p:cNvSpPr>
              <a:spLocks noChangeArrowheads="1"/>
            </p:cNvSpPr>
            <p:nvPr/>
          </p:nvSpPr>
          <p:spPr bwMode="auto">
            <a:xfrm>
              <a:off x="5146" y="2225"/>
              <a:ext cx="212" cy="213"/>
            </a:xfrm>
            <a:prstGeom prst="rect">
              <a:avLst/>
            </a:prstGeom>
            <a:noFill/>
            <a:ln w="9525">
              <a:solidFill>
                <a:srgbClr val="B01C2E"/>
              </a:solidFill>
              <a:miter lim="800000"/>
              <a:headEnd/>
              <a:tailEnd/>
            </a:ln>
          </p:spPr>
          <p:txBody>
            <a:bodyPr/>
            <a:lstStyle/>
            <a:p>
              <a:endParaRPr lang="en-US"/>
            </a:p>
          </p:txBody>
        </p:sp>
        <p:sp>
          <p:nvSpPr>
            <p:cNvPr id="329822" name="Rectangle 94"/>
            <p:cNvSpPr>
              <a:spLocks noChangeArrowheads="1"/>
            </p:cNvSpPr>
            <p:nvPr/>
          </p:nvSpPr>
          <p:spPr bwMode="auto">
            <a:xfrm>
              <a:off x="5146" y="2013"/>
              <a:ext cx="212" cy="212"/>
            </a:xfrm>
            <a:prstGeom prst="rect">
              <a:avLst/>
            </a:prstGeom>
            <a:noFill/>
            <a:ln w="9525">
              <a:solidFill>
                <a:srgbClr val="B01C2E"/>
              </a:solidFill>
              <a:miter lim="800000"/>
              <a:headEnd/>
              <a:tailEnd/>
            </a:ln>
          </p:spPr>
          <p:txBody>
            <a:bodyPr/>
            <a:lstStyle/>
            <a:p>
              <a:endParaRPr lang="en-US"/>
            </a:p>
          </p:txBody>
        </p:sp>
        <p:sp>
          <p:nvSpPr>
            <p:cNvPr id="329823" name="Rectangle 95"/>
            <p:cNvSpPr>
              <a:spLocks noChangeArrowheads="1"/>
            </p:cNvSpPr>
            <p:nvPr/>
          </p:nvSpPr>
          <p:spPr bwMode="auto">
            <a:xfrm>
              <a:off x="5146" y="1800"/>
              <a:ext cx="212" cy="213"/>
            </a:xfrm>
            <a:prstGeom prst="rect">
              <a:avLst/>
            </a:prstGeom>
            <a:noFill/>
            <a:ln w="9525">
              <a:solidFill>
                <a:srgbClr val="B01C2E"/>
              </a:solidFill>
              <a:miter lim="800000"/>
              <a:headEnd/>
              <a:tailEnd/>
            </a:ln>
          </p:spPr>
          <p:txBody>
            <a:bodyPr/>
            <a:lstStyle/>
            <a:p>
              <a:endParaRPr lang="en-US"/>
            </a:p>
          </p:txBody>
        </p:sp>
        <p:sp>
          <p:nvSpPr>
            <p:cNvPr id="329824" name="Rectangle 96"/>
            <p:cNvSpPr>
              <a:spLocks noChangeArrowheads="1"/>
            </p:cNvSpPr>
            <p:nvPr/>
          </p:nvSpPr>
          <p:spPr bwMode="auto">
            <a:xfrm>
              <a:off x="5358" y="3288"/>
              <a:ext cx="213" cy="212"/>
            </a:xfrm>
            <a:prstGeom prst="rect">
              <a:avLst/>
            </a:prstGeom>
            <a:noFill/>
            <a:ln w="9525">
              <a:solidFill>
                <a:srgbClr val="B01C2E"/>
              </a:solidFill>
              <a:miter lim="800000"/>
              <a:headEnd/>
              <a:tailEnd/>
            </a:ln>
          </p:spPr>
          <p:txBody>
            <a:bodyPr/>
            <a:lstStyle/>
            <a:p>
              <a:endParaRPr lang="en-US"/>
            </a:p>
          </p:txBody>
        </p:sp>
        <p:sp>
          <p:nvSpPr>
            <p:cNvPr id="329825" name="Rectangle 97"/>
            <p:cNvSpPr>
              <a:spLocks noChangeArrowheads="1"/>
            </p:cNvSpPr>
            <p:nvPr/>
          </p:nvSpPr>
          <p:spPr bwMode="auto">
            <a:xfrm>
              <a:off x="5358" y="3075"/>
              <a:ext cx="213" cy="213"/>
            </a:xfrm>
            <a:prstGeom prst="rect">
              <a:avLst/>
            </a:prstGeom>
            <a:noFill/>
            <a:ln w="9525">
              <a:solidFill>
                <a:srgbClr val="B01C2E"/>
              </a:solidFill>
              <a:miter lim="800000"/>
              <a:headEnd/>
              <a:tailEnd/>
            </a:ln>
          </p:spPr>
          <p:txBody>
            <a:bodyPr/>
            <a:lstStyle/>
            <a:p>
              <a:endParaRPr lang="en-US"/>
            </a:p>
          </p:txBody>
        </p:sp>
        <p:sp>
          <p:nvSpPr>
            <p:cNvPr id="329826" name="Rectangle 98"/>
            <p:cNvSpPr>
              <a:spLocks noChangeArrowheads="1"/>
            </p:cNvSpPr>
            <p:nvPr/>
          </p:nvSpPr>
          <p:spPr bwMode="auto">
            <a:xfrm>
              <a:off x="5358" y="2863"/>
              <a:ext cx="213" cy="212"/>
            </a:xfrm>
            <a:prstGeom prst="rect">
              <a:avLst/>
            </a:prstGeom>
            <a:noFill/>
            <a:ln w="9525">
              <a:solidFill>
                <a:srgbClr val="B01C2E"/>
              </a:solidFill>
              <a:miter lim="800000"/>
              <a:headEnd/>
              <a:tailEnd/>
            </a:ln>
          </p:spPr>
          <p:txBody>
            <a:bodyPr/>
            <a:lstStyle/>
            <a:p>
              <a:endParaRPr lang="en-US"/>
            </a:p>
          </p:txBody>
        </p:sp>
        <p:sp>
          <p:nvSpPr>
            <p:cNvPr id="329827" name="Rectangle 99"/>
            <p:cNvSpPr>
              <a:spLocks noChangeArrowheads="1"/>
            </p:cNvSpPr>
            <p:nvPr/>
          </p:nvSpPr>
          <p:spPr bwMode="auto">
            <a:xfrm>
              <a:off x="5358" y="2651"/>
              <a:ext cx="213" cy="212"/>
            </a:xfrm>
            <a:prstGeom prst="rect">
              <a:avLst/>
            </a:prstGeom>
            <a:noFill/>
            <a:ln w="9525">
              <a:solidFill>
                <a:srgbClr val="B01C2E"/>
              </a:solidFill>
              <a:miter lim="800000"/>
              <a:headEnd/>
              <a:tailEnd/>
            </a:ln>
          </p:spPr>
          <p:txBody>
            <a:bodyPr/>
            <a:lstStyle/>
            <a:p>
              <a:endParaRPr lang="en-US"/>
            </a:p>
          </p:txBody>
        </p:sp>
        <p:sp>
          <p:nvSpPr>
            <p:cNvPr id="329828" name="Rectangle 100"/>
            <p:cNvSpPr>
              <a:spLocks noChangeArrowheads="1"/>
            </p:cNvSpPr>
            <p:nvPr/>
          </p:nvSpPr>
          <p:spPr bwMode="auto">
            <a:xfrm>
              <a:off x="5358" y="2438"/>
              <a:ext cx="213" cy="213"/>
            </a:xfrm>
            <a:prstGeom prst="rect">
              <a:avLst/>
            </a:prstGeom>
            <a:noFill/>
            <a:ln w="9525">
              <a:solidFill>
                <a:srgbClr val="B01C2E"/>
              </a:solidFill>
              <a:miter lim="800000"/>
              <a:headEnd/>
              <a:tailEnd/>
            </a:ln>
          </p:spPr>
          <p:txBody>
            <a:bodyPr/>
            <a:lstStyle/>
            <a:p>
              <a:endParaRPr lang="en-US"/>
            </a:p>
          </p:txBody>
        </p:sp>
        <p:sp>
          <p:nvSpPr>
            <p:cNvPr id="329829" name="Rectangle 101"/>
            <p:cNvSpPr>
              <a:spLocks noChangeArrowheads="1"/>
            </p:cNvSpPr>
            <p:nvPr/>
          </p:nvSpPr>
          <p:spPr bwMode="auto">
            <a:xfrm>
              <a:off x="5358" y="2225"/>
              <a:ext cx="213" cy="213"/>
            </a:xfrm>
            <a:prstGeom prst="rect">
              <a:avLst/>
            </a:prstGeom>
            <a:noFill/>
            <a:ln w="9525">
              <a:solidFill>
                <a:srgbClr val="B01C2E"/>
              </a:solidFill>
              <a:miter lim="800000"/>
              <a:headEnd/>
              <a:tailEnd/>
            </a:ln>
          </p:spPr>
          <p:txBody>
            <a:bodyPr/>
            <a:lstStyle/>
            <a:p>
              <a:endParaRPr lang="en-US"/>
            </a:p>
          </p:txBody>
        </p:sp>
        <p:sp>
          <p:nvSpPr>
            <p:cNvPr id="329830" name="Rectangle 102"/>
            <p:cNvSpPr>
              <a:spLocks noChangeArrowheads="1"/>
            </p:cNvSpPr>
            <p:nvPr/>
          </p:nvSpPr>
          <p:spPr bwMode="auto">
            <a:xfrm>
              <a:off x="5358" y="2013"/>
              <a:ext cx="213" cy="212"/>
            </a:xfrm>
            <a:prstGeom prst="rect">
              <a:avLst/>
            </a:prstGeom>
            <a:noFill/>
            <a:ln w="9525">
              <a:solidFill>
                <a:srgbClr val="B01C2E"/>
              </a:solidFill>
              <a:miter lim="800000"/>
              <a:headEnd/>
              <a:tailEnd/>
            </a:ln>
          </p:spPr>
          <p:txBody>
            <a:bodyPr/>
            <a:lstStyle/>
            <a:p>
              <a:endParaRPr lang="en-US"/>
            </a:p>
          </p:txBody>
        </p:sp>
        <p:sp>
          <p:nvSpPr>
            <p:cNvPr id="329831" name="Rectangle 103"/>
            <p:cNvSpPr>
              <a:spLocks noChangeArrowheads="1"/>
            </p:cNvSpPr>
            <p:nvPr/>
          </p:nvSpPr>
          <p:spPr bwMode="auto">
            <a:xfrm>
              <a:off x="5358" y="1800"/>
              <a:ext cx="213" cy="213"/>
            </a:xfrm>
            <a:prstGeom prst="rect">
              <a:avLst/>
            </a:prstGeom>
            <a:noFill/>
            <a:ln w="9525">
              <a:solidFill>
                <a:srgbClr val="B01C2E"/>
              </a:solidFill>
              <a:miter lim="800000"/>
              <a:headEnd/>
              <a:tailEnd/>
            </a:ln>
          </p:spPr>
          <p:txBody>
            <a:bodyPr/>
            <a:lstStyle/>
            <a:p>
              <a:endParaRPr lang="en-US"/>
            </a:p>
          </p:txBody>
        </p:sp>
        <p:sp>
          <p:nvSpPr>
            <p:cNvPr id="329832" name="Rectangle 104"/>
            <p:cNvSpPr>
              <a:spLocks noChangeArrowheads="1"/>
            </p:cNvSpPr>
            <p:nvPr/>
          </p:nvSpPr>
          <p:spPr bwMode="auto">
            <a:xfrm>
              <a:off x="3630" y="3075"/>
              <a:ext cx="26" cy="213"/>
            </a:xfrm>
            <a:prstGeom prst="rect">
              <a:avLst/>
            </a:prstGeom>
            <a:solidFill>
              <a:srgbClr val="FFFFFF"/>
            </a:solidFill>
            <a:ln w="9525">
              <a:noFill/>
              <a:miter lim="800000"/>
              <a:headEnd/>
              <a:tailEnd/>
            </a:ln>
          </p:spPr>
          <p:txBody>
            <a:bodyPr/>
            <a:lstStyle/>
            <a:p>
              <a:endParaRPr lang="en-US"/>
            </a:p>
          </p:txBody>
        </p:sp>
        <p:sp>
          <p:nvSpPr>
            <p:cNvPr id="329833" name="Rectangle 105"/>
            <p:cNvSpPr>
              <a:spLocks noChangeArrowheads="1"/>
            </p:cNvSpPr>
            <p:nvPr/>
          </p:nvSpPr>
          <p:spPr bwMode="auto">
            <a:xfrm>
              <a:off x="3630" y="3075"/>
              <a:ext cx="26" cy="213"/>
            </a:xfrm>
            <a:prstGeom prst="rect">
              <a:avLst/>
            </a:prstGeom>
            <a:noFill/>
            <a:ln w="9525" cap="rnd">
              <a:solidFill>
                <a:srgbClr val="000000"/>
              </a:solidFill>
              <a:round/>
              <a:headEnd/>
              <a:tailEnd/>
            </a:ln>
          </p:spPr>
          <p:txBody>
            <a:bodyPr/>
            <a:lstStyle/>
            <a:p>
              <a:endParaRPr lang="en-US"/>
            </a:p>
          </p:txBody>
        </p:sp>
        <p:sp>
          <p:nvSpPr>
            <p:cNvPr id="329834" name="Rectangle 106"/>
            <p:cNvSpPr>
              <a:spLocks noChangeArrowheads="1"/>
            </p:cNvSpPr>
            <p:nvPr/>
          </p:nvSpPr>
          <p:spPr bwMode="auto">
            <a:xfrm>
              <a:off x="3338" y="3075"/>
              <a:ext cx="292" cy="213"/>
            </a:xfrm>
            <a:prstGeom prst="rect">
              <a:avLst/>
            </a:prstGeom>
            <a:solidFill>
              <a:srgbClr val="FFFFFF"/>
            </a:solidFill>
            <a:ln w="9525">
              <a:noFill/>
              <a:miter lim="800000"/>
              <a:headEnd/>
              <a:tailEnd/>
            </a:ln>
          </p:spPr>
          <p:txBody>
            <a:bodyPr/>
            <a:lstStyle/>
            <a:p>
              <a:endParaRPr lang="en-US"/>
            </a:p>
          </p:txBody>
        </p:sp>
        <p:sp>
          <p:nvSpPr>
            <p:cNvPr id="329835" name="Rectangle 107"/>
            <p:cNvSpPr>
              <a:spLocks noChangeArrowheads="1"/>
            </p:cNvSpPr>
            <p:nvPr/>
          </p:nvSpPr>
          <p:spPr bwMode="auto">
            <a:xfrm>
              <a:off x="3338" y="3075"/>
              <a:ext cx="292" cy="213"/>
            </a:xfrm>
            <a:prstGeom prst="rect">
              <a:avLst/>
            </a:prstGeom>
            <a:noFill/>
            <a:ln w="9525" cap="rnd">
              <a:solidFill>
                <a:srgbClr val="000000"/>
              </a:solidFill>
              <a:round/>
              <a:headEnd/>
              <a:tailEnd/>
            </a:ln>
          </p:spPr>
          <p:txBody>
            <a:bodyPr/>
            <a:lstStyle/>
            <a:p>
              <a:endParaRPr lang="en-US"/>
            </a:p>
          </p:txBody>
        </p:sp>
        <p:sp>
          <p:nvSpPr>
            <p:cNvPr id="329836" name="Rectangle 108"/>
            <p:cNvSpPr>
              <a:spLocks noChangeArrowheads="1"/>
            </p:cNvSpPr>
            <p:nvPr/>
          </p:nvSpPr>
          <p:spPr bwMode="auto">
            <a:xfrm>
              <a:off x="3630" y="3075"/>
              <a:ext cx="26" cy="213"/>
            </a:xfrm>
            <a:prstGeom prst="rect">
              <a:avLst/>
            </a:prstGeom>
            <a:solidFill>
              <a:srgbClr val="FFFFFF"/>
            </a:solidFill>
            <a:ln w="9525">
              <a:noFill/>
              <a:miter lim="800000"/>
              <a:headEnd/>
              <a:tailEnd/>
            </a:ln>
          </p:spPr>
          <p:txBody>
            <a:bodyPr/>
            <a:lstStyle/>
            <a:p>
              <a:endParaRPr lang="en-US"/>
            </a:p>
          </p:txBody>
        </p:sp>
        <p:sp>
          <p:nvSpPr>
            <p:cNvPr id="329837" name="Rectangle 109"/>
            <p:cNvSpPr>
              <a:spLocks noChangeArrowheads="1"/>
            </p:cNvSpPr>
            <p:nvPr/>
          </p:nvSpPr>
          <p:spPr bwMode="auto">
            <a:xfrm>
              <a:off x="3630" y="3075"/>
              <a:ext cx="26" cy="213"/>
            </a:xfrm>
            <a:prstGeom prst="rect">
              <a:avLst/>
            </a:prstGeom>
            <a:noFill/>
            <a:ln w="9525" cap="rnd">
              <a:solidFill>
                <a:srgbClr val="000000"/>
              </a:solidFill>
              <a:round/>
              <a:headEnd/>
              <a:tailEnd/>
            </a:ln>
          </p:spPr>
          <p:txBody>
            <a:bodyPr/>
            <a:lstStyle/>
            <a:p>
              <a:endParaRPr lang="en-US"/>
            </a:p>
          </p:txBody>
        </p:sp>
        <p:sp>
          <p:nvSpPr>
            <p:cNvPr id="329838" name="Rectangle 110"/>
            <p:cNvSpPr>
              <a:spLocks noChangeArrowheads="1"/>
            </p:cNvSpPr>
            <p:nvPr/>
          </p:nvSpPr>
          <p:spPr bwMode="auto">
            <a:xfrm>
              <a:off x="3630" y="2863"/>
              <a:ext cx="26" cy="212"/>
            </a:xfrm>
            <a:prstGeom prst="rect">
              <a:avLst/>
            </a:prstGeom>
            <a:solidFill>
              <a:srgbClr val="FFFFFF"/>
            </a:solidFill>
            <a:ln w="9525">
              <a:noFill/>
              <a:miter lim="800000"/>
              <a:headEnd/>
              <a:tailEnd/>
            </a:ln>
          </p:spPr>
          <p:txBody>
            <a:bodyPr/>
            <a:lstStyle/>
            <a:p>
              <a:endParaRPr lang="en-US"/>
            </a:p>
          </p:txBody>
        </p:sp>
        <p:sp>
          <p:nvSpPr>
            <p:cNvPr id="329839" name="Rectangle 111"/>
            <p:cNvSpPr>
              <a:spLocks noChangeArrowheads="1"/>
            </p:cNvSpPr>
            <p:nvPr/>
          </p:nvSpPr>
          <p:spPr bwMode="auto">
            <a:xfrm>
              <a:off x="3630" y="2863"/>
              <a:ext cx="26" cy="212"/>
            </a:xfrm>
            <a:prstGeom prst="rect">
              <a:avLst/>
            </a:prstGeom>
            <a:noFill/>
            <a:ln w="9525" cap="rnd">
              <a:solidFill>
                <a:srgbClr val="000000"/>
              </a:solidFill>
              <a:round/>
              <a:headEnd/>
              <a:tailEnd/>
            </a:ln>
          </p:spPr>
          <p:txBody>
            <a:bodyPr/>
            <a:lstStyle/>
            <a:p>
              <a:endParaRPr lang="en-US"/>
            </a:p>
          </p:txBody>
        </p:sp>
        <p:sp>
          <p:nvSpPr>
            <p:cNvPr id="329840" name="Rectangle 112"/>
            <p:cNvSpPr>
              <a:spLocks noChangeArrowheads="1"/>
            </p:cNvSpPr>
            <p:nvPr/>
          </p:nvSpPr>
          <p:spPr bwMode="auto">
            <a:xfrm>
              <a:off x="3338" y="2863"/>
              <a:ext cx="292" cy="212"/>
            </a:xfrm>
            <a:prstGeom prst="rect">
              <a:avLst/>
            </a:prstGeom>
            <a:solidFill>
              <a:srgbClr val="FFFFFF"/>
            </a:solidFill>
            <a:ln w="9525">
              <a:noFill/>
              <a:miter lim="800000"/>
              <a:headEnd/>
              <a:tailEnd/>
            </a:ln>
          </p:spPr>
          <p:txBody>
            <a:bodyPr/>
            <a:lstStyle/>
            <a:p>
              <a:endParaRPr lang="en-US"/>
            </a:p>
          </p:txBody>
        </p:sp>
        <p:sp>
          <p:nvSpPr>
            <p:cNvPr id="329841" name="Rectangle 113"/>
            <p:cNvSpPr>
              <a:spLocks noChangeArrowheads="1"/>
            </p:cNvSpPr>
            <p:nvPr/>
          </p:nvSpPr>
          <p:spPr bwMode="auto">
            <a:xfrm>
              <a:off x="3338" y="2863"/>
              <a:ext cx="292" cy="212"/>
            </a:xfrm>
            <a:prstGeom prst="rect">
              <a:avLst/>
            </a:prstGeom>
            <a:noFill/>
            <a:ln w="9525" cap="rnd">
              <a:solidFill>
                <a:srgbClr val="000000"/>
              </a:solidFill>
              <a:round/>
              <a:headEnd/>
              <a:tailEnd/>
            </a:ln>
          </p:spPr>
          <p:txBody>
            <a:bodyPr/>
            <a:lstStyle/>
            <a:p>
              <a:endParaRPr lang="en-US"/>
            </a:p>
          </p:txBody>
        </p:sp>
        <p:sp>
          <p:nvSpPr>
            <p:cNvPr id="329842" name="Rectangle 114"/>
            <p:cNvSpPr>
              <a:spLocks noChangeArrowheads="1"/>
            </p:cNvSpPr>
            <p:nvPr/>
          </p:nvSpPr>
          <p:spPr bwMode="auto">
            <a:xfrm>
              <a:off x="3630" y="2863"/>
              <a:ext cx="26" cy="212"/>
            </a:xfrm>
            <a:prstGeom prst="rect">
              <a:avLst/>
            </a:prstGeom>
            <a:solidFill>
              <a:srgbClr val="FFFFFF"/>
            </a:solidFill>
            <a:ln w="9525">
              <a:noFill/>
              <a:miter lim="800000"/>
              <a:headEnd/>
              <a:tailEnd/>
            </a:ln>
          </p:spPr>
          <p:txBody>
            <a:bodyPr/>
            <a:lstStyle/>
            <a:p>
              <a:endParaRPr lang="en-US"/>
            </a:p>
          </p:txBody>
        </p:sp>
        <p:sp>
          <p:nvSpPr>
            <p:cNvPr id="329843" name="Rectangle 115"/>
            <p:cNvSpPr>
              <a:spLocks noChangeArrowheads="1"/>
            </p:cNvSpPr>
            <p:nvPr/>
          </p:nvSpPr>
          <p:spPr bwMode="auto">
            <a:xfrm>
              <a:off x="3630" y="2863"/>
              <a:ext cx="26" cy="212"/>
            </a:xfrm>
            <a:prstGeom prst="rect">
              <a:avLst/>
            </a:prstGeom>
            <a:noFill/>
            <a:ln w="9525" cap="rnd">
              <a:solidFill>
                <a:srgbClr val="000000"/>
              </a:solidFill>
              <a:round/>
              <a:headEnd/>
              <a:tailEnd/>
            </a:ln>
          </p:spPr>
          <p:txBody>
            <a:bodyPr/>
            <a:lstStyle/>
            <a:p>
              <a:endParaRPr lang="en-US"/>
            </a:p>
          </p:txBody>
        </p:sp>
        <p:sp>
          <p:nvSpPr>
            <p:cNvPr id="329844" name="Rectangle 116"/>
            <p:cNvSpPr>
              <a:spLocks noChangeArrowheads="1"/>
            </p:cNvSpPr>
            <p:nvPr/>
          </p:nvSpPr>
          <p:spPr bwMode="auto">
            <a:xfrm>
              <a:off x="3630" y="2651"/>
              <a:ext cx="26" cy="212"/>
            </a:xfrm>
            <a:prstGeom prst="rect">
              <a:avLst/>
            </a:prstGeom>
            <a:solidFill>
              <a:srgbClr val="FFFFFF"/>
            </a:solidFill>
            <a:ln w="9525">
              <a:noFill/>
              <a:miter lim="800000"/>
              <a:headEnd/>
              <a:tailEnd/>
            </a:ln>
          </p:spPr>
          <p:txBody>
            <a:bodyPr/>
            <a:lstStyle/>
            <a:p>
              <a:endParaRPr lang="en-US"/>
            </a:p>
          </p:txBody>
        </p:sp>
        <p:sp>
          <p:nvSpPr>
            <p:cNvPr id="329845" name="Rectangle 117"/>
            <p:cNvSpPr>
              <a:spLocks noChangeArrowheads="1"/>
            </p:cNvSpPr>
            <p:nvPr/>
          </p:nvSpPr>
          <p:spPr bwMode="auto">
            <a:xfrm>
              <a:off x="3630" y="2651"/>
              <a:ext cx="26" cy="212"/>
            </a:xfrm>
            <a:prstGeom prst="rect">
              <a:avLst/>
            </a:prstGeom>
            <a:noFill/>
            <a:ln w="9525" cap="rnd">
              <a:solidFill>
                <a:srgbClr val="000000"/>
              </a:solidFill>
              <a:round/>
              <a:headEnd/>
              <a:tailEnd/>
            </a:ln>
          </p:spPr>
          <p:txBody>
            <a:bodyPr/>
            <a:lstStyle/>
            <a:p>
              <a:endParaRPr lang="en-US"/>
            </a:p>
          </p:txBody>
        </p:sp>
        <p:sp>
          <p:nvSpPr>
            <p:cNvPr id="329846" name="Rectangle 118"/>
            <p:cNvSpPr>
              <a:spLocks noChangeArrowheads="1"/>
            </p:cNvSpPr>
            <p:nvPr/>
          </p:nvSpPr>
          <p:spPr bwMode="auto">
            <a:xfrm>
              <a:off x="3338" y="2651"/>
              <a:ext cx="292" cy="212"/>
            </a:xfrm>
            <a:prstGeom prst="rect">
              <a:avLst/>
            </a:prstGeom>
            <a:solidFill>
              <a:srgbClr val="FFFFFF"/>
            </a:solidFill>
            <a:ln w="9525">
              <a:noFill/>
              <a:miter lim="800000"/>
              <a:headEnd/>
              <a:tailEnd/>
            </a:ln>
          </p:spPr>
          <p:txBody>
            <a:bodyPr/>
            <a:lstStyle/>
            <a:p>
              <a:endParaRPr lang="en-US"/>
            </a:p>
          </p:txBody>
        </p:sp>
        <p:sp>
          <p:nvSpPr>
            <p:cNvPr id="329847" name="Rectangle 119"/>
            <p:cNvSpPr>
              <a:spLocks noChangeArrowheads="1"/>
            </p:cNvSpPr>
            <p:nvPr/>
          </p:nvSpPr>
          <p:spPr bwMode="auto">
            <a:xfrm>
              <a:off x="3338" y="2651"/>
              <a:ext cx="292" cy="212"/>
            </a:xfrm>
            <a:prstGeom prst="rect">
              <a:avLst/>
            </a:prstGeom>
            <a:noFill/>
            <a:ln w="9525" cap="rnd">
              <a:solidFill>
                <a:srgbClr val="000000"/>
              </a:solidFill>
              <a:round/>
              <a:headEnd/>
              <a:tailEnd/>
            </a:ln>
          </p:spPr>
          <p:txBody>
            <a:bodyPr/>
            <a:lstStyle/>
            <a:p>
              <a:endParaRPr lang="en-US"/>
            </a:p>
          </p:txBody>
        </p:sp>
        <p:sp>
          <p:nvSpPr>
            <p:cNvPr id="329848" name="Rectangle 120"/>
            <p:cNvSpPr>
              <a:spLocks noChangeArrowheads="1"/>
            </p:cNvSpPr>
            <p:nvPr/>
          </p:nvSpPr>
          <p:spPr bwMode="auto">
            <a:xfrm>
              <a:off x="3630" y="2651"/>
              <a:ext cx="26" cy="212"/>
            </a:xfrm>
            <a:prstGeom prst="rect">
              <a:avLst/>
            </a:prstGeom>
            <a:solidFill>
              <a:srgbClr val="FFFFFF"/>
            </a:solidFill>
            <a:ln w="9525">
              <a:noFill/>
              <a:miter lim="800000"/>
              <a:headEnd/>
              <a:tailEnd/>
            </a:ln>
          </p:spPr>
          <p:txBody>
            <a:bodyPr/>
            <a:lstStyle/>
            <a:p>
              <a:endParaRPr lang="en-US"/>
            </a:p>
          </p:txBody>
        </p:sp>
        <p:sp>
          <p:nvSpPr>
            <p:cNvPr id="329849" name="Rectangle 121"/>
            <p:cNvSpPr>
              <a:spLocks noChangeArrowheads="1"/>
            </p:cNvSpPr>
            <p:nvPr/>
          </p:nvSpPr>
          <p:spPr bwMode="auto">
            <a:xfrm>
              <a:off x="3630" y="2651"/>
              <a:ext cx="26" cy="212"/>
            </a:xfrm>
            <a:prstGeom prst="rect">
              <a:avLst/>
            </a:prstGeom>
            <a:noFill/>
            <a:ln w="9525" cap="rnd">
              <a:solidFill>
                <a:srgbClr val="000000"/>
              </a:solidFill>
              <a:round/>
              <a:headEnd/>
              <a:tailEnd/>
            </a:ln>
          </p:spPr>
          <p:txBody>
            <a:bodyPr/>
            <a:lstStyle/>
            <a:p>
              <a:endParaRPr lang="en-US"/>
            </a:p>
          </p:txBody>
        </p:sp>
        <p:sp>
          <p:nvSpPr>
            <p:cNvPr id="329850" name="Rectangle 122"/>
            <p:cNvSpPr>
              <a:spLocks noChangeArrowheads="1"/>
            </p:cNvSpPr>
            <p:nvPr/>
          </p:nvSpPr>
          <p:spPr bwMode="auto">
            <a:xfrm>
              <a:off x="3630" y="2438"/>
              <a:ext cx="26" cy="213"/>
            </a:xfrm>
            <a:prstGeom prst="rect">
              <a:avLst/>
            </a:prstGeom>
            <a:solidFill>
              <a:srgbClr val="FFFFFF"/>
            </a:solidFill>
            <a:ln w="9525">
              <a:noFill/>
              <a:miter lim="800000"/>
              <a:headEnd/>
              <a:tailEnd/>
            </a:ln>
          </p:spPr>
          <p:txBody>
            <a:bodyPr/>
            <a:lstStyle/>
            <a:p>
              <a:endParaRPr lang="en-US"/>
            </a:p>
          </p:txBody>
        </p:sp>
        <p:sp>
          <p:nvSpPr>
            <p:cNvPr id="329851" name="Rectangle 123"/>
            <p:cNvSpPr>
              <a:spLocks noChangeArrowheads="1"/>
            </p:cNvSpPr>
            <p:nvPr/>
          </p:nvSpPr>
          <p:spPr bwMode="auto">
            <a:xfrm>
              <a:off x="3630" y="2438"/>
              <a:ext cx="26" cy="213"/>
            </a:xfrm>
            <a:prstGeom prst="rect">
              <a:avLst/>
            </a:prstGeom>
            <a:noFill/>
            <a:ln w="9525" cap="rnd">
              <a:solidFill>
                <a:srgbClr val="000000"/>
              </a:solidFill>
              <a:round/>
              <a:headEnd/>
              <a:tailEnd/>
            </a:ln>
          </p:spPr>
          <p:txBody>
            <a:bodyPr/>
            <a:lstStyle/>
            <a:p>
              <a:endParaRPr lang="en-US"/>
            </a:p>
          </p:txBody>
        </p:sp>
        <p:sp>
          <p:nvSpPr>
            <p:cNvPr id="329852" name="Rectangle 124"/>
            <p:cNvSpPr>
              <a:spLocks noChangeArrowheads="1"/>
            </p:cNvSpPr>
            <p:nvPr/>
          </p:nvSpPr>
          <p:spPr bwMode="auto">
            <a:xfrm>
              <a:off x="3338" y="2435"/>
              <a:ext cx="292" cy="213"/>
            </a:xfrm>
            <a:prstGeom prst="rect">
              <a:avLst/>
            </a:prstGeom>
            <a:solidFill>
              <a:srgbClr val="FFFFFF"/>
            </a:solidFill>
            <a:ln w="9525">
              <a:noFill/>
              <a:miter lim="800000"/>
              <a:headEnd/>
              <a:tailEnd/>
            </a:ln>
          </p:spPr>
          <p:txBody>
            <a:bodyPr/>
            <a:lstStyle/>
            <a:p>
              <a:endParaRPr lang="en-US"/>
            </a:p>
          </p:txBody>
        </p:sp>
        <p:sp>
          <p:nvSpPr>
            <p:cNvPr id="329853" name="Rectangle 125"/>
            <p:cNvSpPr>
              <a:spLocks noChangeArrowheads="1"/>
            </p:cNvSpPr>
            <p:nvPr/>
          </p:nvSpPr>
          <p:spPr bwMode="auto">
            <a:xfrm>
              <a:off x="3338" y="2438"/>
              <a:ext cx="292" cy="213"/>
            </a:xfrm>
            <a:prstGeom prst="rect">
              <a:avLst/>
            </a:prstGeom>
            <a:noFill/>
            <a:ln w="9525" cap="rnd">
              <a:solidFill>
                <a:srgbClr val="000000"/>
              </a:solidFill>
              <a:round/>
              <a:headEnd/>
              <a:tailEnd/>
            </a:ln>
          </p:spPr>
          <p:txBody>
            <a:bodyPr/>
            <a:lstStyle/>
            <a:p>
              <a:endParaRPr lang="en-US"/>
            </a:p>
          </p:txBody>
        </p:sp>
        <p:sp>
          <p:nvSpPr>
            <p:cNvPr id="329854" name="Rectangle 126"/>
            <p:cNvSpPr>
              <a:spLocks noChangeArrowheads="1"/>
            </p:cNvSpPr>
            <p:nvPr/>
          </p:nvSpPr>
          <p:spPr bwMode="auto">
            <a:xfrm>
              <a:off x="3630" y="2438"/>
              <a:ext cx="26" cy="213"/>
            </a:xfrm>
            <a:prstGeom prst="rect">
              <a:avLst/>
            </a:prstGeom>
            <a:solidFill>
              <a:srgbClr val="FFFFFF"/>
            </a:solidFill>
            <a:ln w="9525">
              <a:noFill/>
              <a:miter lim="800000"/>
              <a:headEnd/>
              <a:tailEnd/>
            </a:ln>
          </p:spPr>
          <p:txBody>
            <a:bodyPr/>
            <a:lstStyle/>
            <a:p>
              <a:endParaRPr lang="en-US"/>
            </a:p>
          </p:txBody>
        </p:sp>
        <p:sp>
          <p:nvSpPr>
            <p:cNvPr id="329855" name="Rectangle 127"/>
            <p:cNvSpPr>
              <a:spLocks noChangeArrowheads="1"/>
            </p:cNvSpPr>
            <p:nvPr/>
          </p:nvSpPr>
          <p:spPr bwMode="auto">
            <a:xfrm>
              <a:off x="3630" y="2438"/>
              <a:ext cx="26" cy="213"/>
            </a:xfrm>
            <a:prstGeom prst="rect">
              <a:avLst/>
            </a:prstGeom>
            <a:noFill/>
            <a:ln w="9525" cap="rnd">
              <a:solidFill>
                <a:srgbClr val="000000"/>
              </a:solidFill>
              <a:round/>
              <a:headEnd/>
              <a:tailEnd/>
            </a:ln>
          </p:spPr>
          <p:txBody>
            <a:bodyPr/>
            <a:lstStyle/>
            <a:p>
              <a:endParaRPr lang="en-US"/>
            </a:p>
          </p:txBody>
        </p:sp>
        <p:sp>
          <p:nvSpPr>
            <p:cNvPr id="329856" name="Rectangle 128"/>
            <p:cNvSpPr>
              <a:spLocks noChangeArrowheads="1"/>
            </p:cNvSpPr>
            <p:nvPr/>
          </p:nvSpPr>
          <p:spPr bwMode="auto">
            <a:xfrm>
              <a:off x="3630" y="2225"/>
              <a:ext cx="26" cy="213"/>
            </a:xfrm>
            <a:prstGeom prst="rect">
              <a:avLst/>
            </a:prstGeom>
            <a:solidFill>
              <a:srgbClr val="FFFFFF"/>
            </a:solidFill>
            <a:ln w="9525">
              <a:noFill/>
              <a:miter lim="800000"/>
              <a:headEnd/>
              <a:tailEnd/>
            </a:ln>
          </p:spPr>
          <p:txBody>
            <a:bodyPr/>
            <a:lstStyle/>
            <a:p>
              <a:endParaRPr lang="en-US"/>
            </a:p>
          </p:txBody>
        </p:sp>
        <p:sp>
          <p:nvSpPr>
            <p:cNvPr id="329857" name="Rectangle 129"/>
            <p:cNvSpPr>
              <a:spLocks noChangeArrowheads="1"/>
            </p:cNvSpPr>
            <p:nvPr/>
          </p:nvSpPr>
          <p:spPr bwMode="auto">
            <a:xfrm>
              <a:off x="3630" y="2225"/>
              <a:ext cx="26" cy="213"/>
            </a:xfrm>
            <a:prstGeom prst="rect">
              <a:avLst/>
            </a:prstGeom>
            <a:noFill/>
            <a:ln w="9525" cap="rnd">
              <a:solidFill>
                <a:srgbClr val="000000"/>
              </a:solidFill>
              <a:round/>
              <a:headEnd/>
              <a:tailEnd/>
            </a:ln>
          </p:spPr>
          <p:txBody>
            <a:bodyPr/>
            <a:lstStyle/>
            <a:p>
              <a:endParaRPr lang="en-US"/>
            </a:p>
          </p:txBody>
        </p:sp>
        <p:sp>
          <p:nvSpPr>
            <p:cNvPr id="329858" name="Rectangle 130"/>
            <p:cNvSpPr>
              <a:spLocks noChangeArrowheads="1"/>
            </p:cNvSpPr>
            <p:nvPr/>
          </p:nvSpPr>
          <p:spPr bwMode="auto">
            <a:xfrm>
              <a:off x="3338" y="2225"/>
              <a:ext cx="292" cy="213"/>
            </a:xfrm>
            <a:prstGeom prst="rect">
              <a:avLst/>
            </a:prstGeom>
            <a:solidFill>
              <a:srgbClr val="FFFFFF"/>
            </a:solidFill>
            <a:ln w="9525">
              <a:noFill/>
              <a:miter lim="800000"/>
              <a:headEnd/>
              <a:tailEnd/>
            </a:ln>
          </p:spPr>
          <p:txBody>
            <a:bodyPr/>
            <a:lstStyle/>
            <a:p>
              <a:endParaRPr lang="en-US"/>
            </a:p>
          </p:txBody>
        </p:sp>
        <p:sp>
          <p:nvSpPr>
            <p:cNvPr id="329859" name="Rectangle 131"/>
            <p:cNvSpPr>
              <a:spLocks noChangeArrowheads="1"/>
            </p:cNvSpPr>
            <p:nvPr/>
          </p:nvSpPr>
          <p:spPr bwMode="auto">
            <a:xfrm>
              <a:off x="3338" y="2225"/>
              <a:ext cx="292" cy="213"/>
            </a:xfrm>
            <a:prstGeom prst="rect">
              <a:avLst/>
            </a:prstGeom>
            <a:noFill/>
            <a:ln w="9525" cap="rnd">
              <a:solidFill>
                <a:srgbClr val="000000"/>
              </a:solidFill>
              <a:round/>
              <a:headEnd/>
              <a:tailEnd/>
            </a:ln>
          </p:spPr>
          <p:txBody>
            <a:bodyPr/>
            <a:lstStyle/>
            <a:p>
              <a:endParaRPr lang="en-US"/>
            </a:p>
          </p:txBody>
        </p:sp>
        <p:sp>
          <p:nvSpPr>
            <p:cNvPr id="329860" name="Rectangle 132"/>
            <p:cNvSpPr>
              <a:spLocks noChangeArrowheads="1"/>
            </p:cNvSpPr>
            <p:nvPr/>
          </p:nvSpPr>
          <p:spPr bwMode="auto">
            <a:xfrm>
              <a:off x="3630" y="2225"/>
              <a:ext cx="26" cy="213"/>
            </a:xfrm>
            <a:prstGeom prst="rect">
              <a:avLst/>
            </a:prstGeom>
            <a:solidFill>
              <a:srgbClr val="FFFFFF"/>
            </a:solidFill>
            <a:ln w="9525">
              <a:noFill/>
              <a:miter lim="800000"/>
              <a:headEnd/>
              <a:tailEnd/>
            </a:ln>
          </p:spPr>
          <p:txBody>
            <a:bodyPr/>
            <a:lstStyle/>
            <a:p>
              <a:endParaRPr lang="en-US"/>
            </a:p>
          </p:txBody>
        </p:sp>
        <p:sp>
          <p:nvSpPr>
            <p:cNvPr id="329861" name="Rectangle 133"/>
            <p:cNvSpPr>
              <a:spLocks noChangeArrowheads="1"/>
            </p:cNvSpPr>
            <p:nvPr/>
          </p:nvSpPr>
          <p:spPr bwMode="auto">
            <a:xfrm>
              <a:off x="3630" y="2225"/>
              <a:ext cx="26" cy="213"/>
            </a:xfrm>
            <a:prstGeom prst="rect">
              <a:avLst/>
            </a:prstGeom>
            <a:noFill/>
            <a:ln w="9525" cap="rnd">
              <a:solidFill>
                <a:srgbClr val="000000"/>
              </a:solidFill>
              <a:round/>
              <a:headEnd/>
              <a:tailEnd/>
            </a:ln>
          </p:spPr>
          <p:txBody>
            <a:bodyPr/>
            <a:lstStyle/>
            <a:p>
              <a:endParaRPr lang="en-US"/>
            </a:p>
          </p:txBody>
        </p:sp>
        <p:sp>
          <p:nvSpPr>
            <p:cNvPr id="329862" name="Rectangle 134"/>
            <p:cNvSpPr>
              <a:spLocks noChangeArrowheads="1"/>
            </p:cNvSpPr>
            <p:nvPr/>
          </p:nvSpPr>
          <p:spPr bwMode="auto">
            <a:xfrm>
              <a:off x="3630" y="2013"/>
              <a:ext cx="26" cy="212"/>
            </a:xfrm>
            <a:prstGeom prst="rect">
              <a:avLst/>
            </a:prstGeom>
            <a:solidFill>
              <a:srgbClr val="FFFFFF"/>
            </a:solidFill>
            <a:ln w="9525">
              <a:noFill/>
              <a:miter lim="800000"/>
              <a:headEnd/>
              <a:tailEnd/>
            </a:ln>
          </p:spPr>
          <p:txBody>
            <a:bodyPr/>
            <a:lstStyle/>
            <a:p>
              <a:endParaRPr lang="en-US"/>
            </a:p>
          </p:txBody>
        </p:sp>
        <p:sp>
          <p:nvSpPr>
            <p:cNvPr id="329863" name="Rectangle 135"/>
            <p:cNvSpPr>
              <a:spLocks noChangeArrowheads="1"/>
            </p:cNvSpPr>
            <p:nvPr/>
          </p:nvSpPr>
          <p:spPr bwMode="auto">
            <a:xfrm>
              <a:off x="3630" y="2013"/>
              <a:ext cx="26" cy="212"/>
            </a:xfrm>
            <a:prstGeom prst="rect">
              <a:avLst/>
            </a:prstGeom>
            <a:noFill/>
            <a:ln w="9525" cap="rnd">
              <a:solidFill>
                <a:srgbClr val="000000"/>
              </a:solidFill>
              <a:round/>
              <a:headEnd/>
              <a:tailEnd/>
            </a:ln>
          </p:spPr>
          <p:txBody>
            <a:bodyPr/>
            <a:lstStyle/>
            <a:p>
              <a:endParaRPr lang="en-US"/>
            </a:p>
          </p:txBody>
        </p:sp>
        <p:sp>
          <p:nvSpPr>
            <p:cNvPr id="329864" name="Rectangle 136"/>
            <p:cNvSpPr>
              <a:spLocks noChangeArrowheads="1"/>
            </p:cNvSpPr>
            <p:nvPr/>
          </p:nvSpPr>
          <p:spPr bwMode="auto">
            <a:xfrm>
              <a:off x="3338" y="2013"/>
              <a:ext cx="292" cy="212"/>
            </a:xfrm>
            <a:prstGeom prst="rect">
              <a:avLst/>
            </a:prstGeom>
            <a:solidFill>
              <a:srgbClr val="FFFFFF"/>
            </a:solidFill>
            <a:ln w="9525">
              <a:noFill/>
              <a:miter lim="800000"/>
              <a:headEnd/>
              <a:tailEnd/>
            </a:ln>
          </p:spPr>
          <p:txBody>
            <a:bodyPr/>
            <a:lstStyle/>
            <a:p>
              <a:endParaRPr lang="en-US"/>
            </a:p>
          </p:txBody>
        </p:sp>
        <p:sp>
          <p:nvSpPr>
            <p:cNvPr id="329865" name="Rectangle 137"/>
            <p:cNvSpPr>
              <a:spLocks noChangeArrowheads="1"/>
            </p:cNvSpPr>
            <p:nvPr/>
          </p:nvSpPr>
          <p:spPr bwMode="auto">
            <a:xfrm>
              <a:off x="3338" y="2013"/>
              <a:ext cx="292" cy="212"/>
            </a:xfrm>
            <a:prstGeom prst="rect">
              <a:avLst/>
            </a:prstGeom>
            <a:noFill/>
            <a:ln w="9525" cap="rnd">
              <a:solidFill>
                <a:srgbClr val="000000"/>
              </a:solidFill>
              <a:round/>
              <a:headEnd/>
              <a:tailEnd/>
            </a:ln>
          </p:spPr>
          <p:txBody>
            <a:bodyPr/>
            <a:lstStyle/>
            <a:p>
              <a:endParaRPr lang="en-US"/>
            </a:p>
          </p:txBody>
        </p:sp>
        <p:sp>
          <p:nvSpPr>
            <p:cNvPr id="329866" name="Rectangle 138"/>
            <p:cNvSpPr>
              <a:spLocks noChangeArrowheads="1"/>
            </p:cNvSpPr>
            <p:nvPr/>
          </p:nvSpPr>
          <p:spPr bwMode="auto">
            <a:xfrm>
              <a:off x="3630" y="2013"/>
              <a:ext cx="26" cy="212"/>
            </a:xfrm>
            <a:prstGeom prst="rect">
              <a:avLst/>
            </a:prstGeom>
            <a:solidFill>
              <a:srgbClr val="FFFFFF"/>
            </a:solidFill>
            <a:ln w="9525">
              <a:noFill/>
              <a:miter lim="800000"/>
              <a:headEnd/>
              <a:tailEnd/>
            </a:ln>
          </p:spPr>
          <p:txBody>
            <a:bodyPr/>
            <a:lstStyle/>
            <a:p>
              <a:endParaRPr lang="en-US"/>
            </a:p>
          </p:txBody>
        </p:sp>
        <p:sp>
          <p:nvSpPr>
            <p:cNvPr id="329867" name="Rectangle 139"/>
            <p:cNvSpPr>
              <a:spLocks noChangeArrowheads="1"/>
            </p:cNvSpPr>
            <p:nvPr/>
          </p:nvSpPr>
          <p:spPr bwMode="auto">
            <a:xfrm>
              <a:off x="3630" y="2013"/>
              <a:ext cx="26" cy="212"/>
            </a:xfrm>
            <a:prstGeom prst="rect">
              <a:avLst/>
            </a:prstGeom>
            <a:noFill/>
            <a:ln w="9525" cap="rnd">
              <a:solidFill>
                <a:srgbClr val="000000"/>
              </a:solidFill>
              <a:round/>
              <a:headEnd/>
              <a:tailEnd/>
            </a:ln>
          </p:spPr>
          <p:txBody>
            <a:bodyPr/>
            <a:lstStyle/>
            <a:p>
              <a:endParaRPr lang="en-US"/>
            </a:p>
          </p:txBody>
        </p:sp>
        <p:sp>
          <p:nvSpPr>
            <p:cNvPr id="329868" name="Rectangle 140"/>
            <p:cNvSpPr>
              <a:spLocks noChangeArrowheads="1"/>
            </p:cNvSpPr>
            <p:nvPr/>
          </p:nvSpPr>
          <p:spPr bwMode="auto">
            <a:xfrm>
              <a:off x="4082" y="2225"/>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869" name="Rectangle 141"/>
            <p:cNvSpPr>
              <a:spLocks noChangeArrowheads="1"/>
            </p:cNvSpPr>
            <p:nvPr/>
          </p:nvSpPr>
          <p:spPr bwMode="auto">
            <a:xfrm>
              <a:off x="4082" y="2225"/>
              <a:ext cx="27" cy="213"/>
            </a:xfrm>
            <a:prstGeom prst="rect">
              <a:avLst/>
            </a:prstGeom>
            <a:noFill/>
            <a:ln w="9525" cap="rnd">
              <a:solidFill>
                <a:srgbClr val="000000"/>
              </a:solidFill>
              <a:round/>
              <a:headEnd/>
              <a:tailEnd/>
            </a:ln>
          </p:spPr>
          <p:txBody>
            <a:bodyPr/>
            <a:lstStyle/>
            <a:p>
              <a:endParaRPr lang="en-US"/>
            </a:p>
          </p:txBody>
        </p:sp>
        <p:sp>
          <p:nvSpPr>
            <p:cNvPr id="329870" name="Rectangle 142"/>
            <p:cNvSpPr>
              <a:spLocks noChangeArrowheads="1"/>
            </p:cNvSpPr>
            <p:nvPr/>
          </p:nvSpPr>
          <p:spPr bwMode="auto">
            <a:xfrm>
              <a:off x="4109" y="2225"/>
              <a:ext cx="293" cy="213"/>
            </a:xfrm>
            <a:prstGeom prst="rect">
              <a:avLst/>
            </a:prstGeom>
            <a:solidFill>
              <a:srgbClr val="FFFFFF"/>
            </a:solidFill>
            <a:ln w="9525">
              <a:noFill/>
              <a:miter lim="800000"/>
              <a:headEnd/>
              <a:tailEnd/>
            </a:ln>
          </p:spPr>
          <p:txBody>
            <a:bodyPr/>
            <a:lstStyle/>
            <a:p>
              <a:endParaRPr lang="en-US"/>
            </a:p>
          </p:txBody>
        </p:sp>
        <p:sp>
          <p:nvSpPr>
            <p:cNvPr id="329871" name="Rectangle 143"/>
            <p:cNvSpPr>
              <a:spLocks noChangeArrowheads="1"/>
            </p:cNvSpPr>
            <p:nvPr/>
          </p:nvSpPr>
          <p:spPr bwMode="auto">
            <a:xfrm>
              <a:off x="4109" y="2225"/>
              <a:ext cx="293" cy="213"/>
            </a:xfrm>
            <a:prstGeom prst="rect">
              <a:avLst/>
            </a:prstGeom>
            <a:noFill/>
            <a:ln w="9525" cap="rnd">
              <a:solidFill>
                <a:srgbClr val="000000"/>
              </a:solidFill>
              <a:round/>
              <a:headEnd/>
              <a:tailEnd/>
            </a:ln>
          </p:spPr>
          <p:txBody>
            <a:bodyPr/>
            <a:lstStyle/>
            <a:p>
              <a:endParaRPr lang="en-US"/>
            </a:p>
          </p:txBody>
        </p:sp>
        <p:sp>
          <p:nvSpPr>
            <p:cNvPr id="329872" name="Rectangle 144"/>
            <p:cNvSpPr>
              <a:spLocks noChangeArrowheads="1"/>
            </p:cNvSpPr>
            <p:nvPr/>
          </p:nvSpPr>
          <p:spPr bwMode="auto">
            <a:xfrm>
              <a:off x="4082" y="2225"/>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873" name="Rectangle 145"/>
            <p:cNvSpPr>
              <a:spLocks noChangeArrowheads="1"/>
            </p:cNvSpPr>
            <p:nvPr/>
          </p:nvSpPr>
          <p:spPr bwMode="auto">
            <a:xfrm>
              <a:off x="4082" y="2225"/>
              <a:ext cx="27" cy="213"/>
            </a:xfrm>
            <a:prstGeom prst="rect">
              <a:avLst/>
            </a:prstGeom>
            <a:noFill/>
            <a:ln w="9525" cap="rnd">
              <a:solidFill>
                <a:srgbClr val="000000"/>
              </a:solidFill>
              <a:round/>
              <a:headEnd/>
              <a:tailEnd/>
            </a:ln>
          </p:spPr>
          <p:txBody>
            <a:bodyPr/>
            <a:lstStyle/>
            <a:p>
              <a:endParaRPr lang="en-US"/>
            </a:p>
          </p:txBody>
        </p:sp>
        <p:sp>
          <p:nvSpPr>
            <p:cNvPr id="329874" name="Rectangle 146"/>
            <p:cNvSpPr>
              <a:spLocks noChangeArrowheads="1"/>
            </p:cNvSpPr>
            <p:nvPr/>
          </p:nvSpPr>
          <p:spPr bwMode="auto">
            <a:xfrm>
              <a:off x="4082" y="2013"/>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75" name="Rectangle 147"/>
            <p:cNvSpPr>
              <a:spLocks noChangeArrowheads="1"/>
            </p:cNvSpPr>
            <p:nvPr/>
          </p:nvSpPr>
          <p:spPr bwMode="auto">
            <a:xfrm>
              <a:off x="4082" y="2013"/>
              <a:ext cx="27" cy="212"/>
            </a:xfrm>
            <a:prstGeom prst="rect">
              <a:avLst/>
            </a:prstGeom>
            <a:noFill/>
            <a:ln w="9525" cap="rnd">
              <a:solidFill>
                <a:srgbClr val="000000"/>
              </a:solidFill>
              <a:round/>
              <a:headEnd/>
              <a:tailEnd/>
            </a:ln>
          </p:spPr>
          <p:txBody>
            <a:bodyPr/>
            <a:lstStyle/>
            <a:p>
              <a:endParaRPr lang="en-US"/>
            </a:p>
          </p:txBody>
        </p:sp>
        <p:sp>
          <p:nvSpPr>
            <p:cNvPr id="329876" name="Rectangle 148"/>
            <p:cNvSpPr>
              <a:spLocks noChangeArrowheads="1"/>
            </p:cNvSpPr>
            <p:nvPr/>
          </p:nvSpPr>
          <p:spPr bwMode="auto">
            <a:xfrm>
              <a:off x="4109" y="2013"/>
              <a:ext cx="293" cy="212"/>
            </a:xfrm>
            <a:prstGeom prst="rect">
              <a:avLst/>
            </a:prstGeom>
            <a:solidFill>
              <a:srgbClr val="FFFFFF"/>
            </a:solidFill>
            <a:ln w="9525">
              <a:noFill/>
              <a:miter lim="800000"/>
              <a:headEnd/>
              <a:tailEnd/>
            </a:ln>
          </p:spPr>
          <p:txBody>
            <a:bodyPr/>
            <a:lstStyle/>
            <a:p>
              <a:endParaRPr lang="en-US"/>
            </a:p>
          </p:txBody>
        </p:sp>
        <p:sp>
          <p:nvSpPr>
            <p:cNvPr id="329877" name="Rectangle 149"/>
            <p:cNvSpPr>
              <a:spLocks noChangeArrowheads="1"/>
            </p:cNvSpPr>
            <p:nvPr/>
          </p:nvSpPr>
          <p:spPr bwMode="auto">
            <a:xfrm>
              <a:off x="4109" y="2013"/>
              <a:ext cx="293" cy="212"/>
            </a:xfrm>
            <a:prstGeom prst="rect">
              <a:avLst/>
            </a:prstGeom>
            <a:noFill/>
            <a:ln w="9525" cap="rnd">
              <a:solidFill>
                <a:srgbClr val="000000"/>
              </a:solidFill>
              <a:round/>
              <a:headEnd/>
              <a:tailEnd/>
            </a:ln>
          </p:spPr>
          <p:txBody>
            <a:bodyPr/>
            <a:lstStyle/>
            <a:p>
              <a:endParaRPr lang="en-US"/>
            </a:p>
          </p:txBody>
        </p:sp>
        <p:sp>
          <p:nvSpPr>
            <p:cNvPr id="329878" name="Rectangle 150"/>
            <p:cNvSpPr>
              <a:spLocks noChangeArrowheads="1"/>
            </p:cNvSpPr>
            <p:nvPr/>
          </p:nvSpPr>
          <p:spPr bwMode="auto">
            <a:xfrm>
              <a:off x="4082" y="2013"/>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79" name="Rectangle 151"/>
            <p:cNvSpPr>
              <a:spLocks noChangeArrowheads="1"/>
            </p:cNvSpPr>
            <p:nvPr/>
          </p:nvSpPr>
          <p:spPr bwMode="auto">
            <a:xfrm>
              <a:off x="4082" y="2013"/>
              <a:ext cx="27" cy="212"/>
            </a:xfrm>
            <a:prstGeom prst="rect">
              <a:avLst/>
            </a:prstGeom>
            <a:noFill/>
            <a:ln w="9525" cap="rnd">
              <a:solidFill>
                <a:srgbClr val="000000"/>
              </a:solidFill>
              <a:round/>
              <a:headEnd/>
              <a:tailEnd/>
            </a:ln>
          </p:spPr>
          <p:txBody>
            <a:bodyPr/>
            <a:lstStyle/>
            <a:p>
              <a:endParaRPr lang="en-US"/>
            </a:p>
          </p:txBody>
        </p:sp>
        <p:sp>
          <p:nvSpPr>
            <p:cNvPr id="329880" name="Rectangle 152"/>
            <p:cNvSpPr>
              <a:spLocks noChangeArrowheads="1"/>
            </p:cNvSpPr>
            <p:nvPr/>
          </p:nvSpPr>
          <p:spPr bwMode="auto">
            <a:xfrm>
              <a:off x="4082" y="2438"/>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881" name="Rectangle 153"/>
            <p:cNvSpPr>
              <a:spLocks noChangeArrowheads="1"/>
            </p:cNvSpPr>
            <p:nvPr/>
          </p:nvSpPr>
          <p:spPr bwMode="auto">
            <a:xfrm>
              <a:off x="4082" y="2438"/>
              <a:ext cx="27" cy="213"/>
            </a:xfrm>
            <a:prstGeom prst="rect">
              <a:avLst/>
            </a:prstGeom>
            <a:noFill/>
            <a:ln w="9525" cap="rnd">
              <a:solidFill>
                <a:srgbClr val="000000"/>
              </a:solidFill>
              <a:round/>
              <a:headEnd/>
              <a:tailEnd/>
            </a:ln>
          </p:spPr>
          <p:txBody>
            <a:bodyPr/>
            <a:lstStyle/>
            <a:p>
              <a:endParaRPr lang="en-US"/>
            </a:p>
          </p:txBody>
        </p:sp>
        <p:sp>
          <p:nvSpPr>
            <p:cNvPr id="329882" name="Rectangle 154"/>
            <p:cNvSpPr>
              <a:spLocks noChangeArrowheads="1"/>
            </p:cNvSpPr>
            <p:nvPr/>
          </p:nvSpPr>
          <p:spPr bwMode="auto">
            <a:xfrm>
              <a:off x="4109" y="2438"/>
              <a:ext cx="293" cy="213"/>
            </a:xfrm>
            <a:prstGeom prst="rect">
              <a:avLst/>
            </a:prstGeom>
            <a:solidFill>
              <a:srgbClr val="FFFFFF"/>
            </a:solidFill>
            <a:ln w="9525">
              <a:noFill/>
              <a:miter lim="800000"/>
              <a:headEnd/>
              <a:tailEnd/>
            </a:ln>
          </p:spPr>
          <p:txBody>
            <a:bodyPr/>
            <a:lstStyle/>
            <a:p>
              <a:endParaRPr lang="en-US"/>
            </a:p>
          </p:txBody>
        </p:sp>
        <p:sp>
          <p:nvSpPr>
            <p:cNvPr id="329883" name="Rectangle 155"/>
            <p:cNvSpPr>
              <a:spLocks noChangeArrowheads="1"/>
            </p:cNvSpPr>
            <p:nvPr/>
          </p:nvSpPr>
          <p:spPr bwMode="auto">
            <a:xfrm>
              <a:off x="4109" y="2438"/>
              <a:ext cx="293" cy="213"/>
            </a:xfrm>
            <a:prstGeom prst="rect">
              <a:avLst/>
            </a:prstGeom>
            <a:noFill/>
            <a:ln w="9525" cap="rnd">
              <a:solidFill>
                <a:srgbClr val="000000"/>
              </a:solidFill>
              <a:round/>
              <a:headEnd/>
              <a:tailEnd/>
            </a:ln>
          </p:spPr>
          <p:txBody>
            <a:bodyPr/>
            <a:lstStyle/>
            <a:p>
              <a:endParaRPr lang="en-US"/>
            </a:p>
          </p:txBody>
        </p:sp>
        <p:sp>
          <p:nvSpPr>
            <p:cNvPr id="329884" name="Rectangle 156"/>
            <p:cNvSpPr>
              <a:spLocks noChangeArrowheads="1"/>
            </p:cNvSpPr>
            <p:nvPr/>
          </p:nvSpPr>
          <p:spPr bwMode="auto">
            <a:xfrm>
              <a:off x="4082" y="2438"/>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885" name="Rectangle 157"/>
            <p:cNvSpPr>
              <a:spLocks noChangeArrowheads="1"/>
            </p:cNvSpPr>
            <p:nvPr/>
          </p:nvSpPr>
          <p:spPr bwMode="auto">
            <a:xfrm>
              <a:off x="4082" y="2438"/>
              <a:ext cx="27" cy="213"/>
            </a:xfrm>
            <a:prstGeom prst="rect">
              <a:avLst/>
            </a:prstGeom>
            <a:noFill/>
            <a:ln w="9525" cap="rnd">
              <a:solidFill>
                <a:srgbClr val="000000"/>
              </a:solidFill>
              <a:round/>
              <a:headEnd/>
              <a:tailEnd/>
            </a:ln>
          </p:spPr>
          <p:txBody>
            <a:bodyPr/>
            <a:lstStyle/>
            <a:p>
              <a:endParaRPr lang="en-US"/>
            </a:p>
          </p:txBody>
        </p:sp>
        <p:sp>
          <p:nvSpPr>
            <p:cNvPr id="329886" name="Rectangle 158"/>
            <p:cNvSpPr>
              <a:spLocks noChangeArrowheads="1"/>
            </p:cNvSpPr>
            <p:nvPr/>
          </p:nvSpPr>
          <p:spPr bwMode="auto">
            <a:xfrm>
              <a:off x="4082" y="2651"/>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87" name="Rectangle 159"/>
            <p:cNvSpPr>
              <a:spLocks noChangeArrowheads="1"/>
            </p:cNvSpPr>
            <p:nvPr/>
          </p:nvSpPr>
          <p:spPr bwMode="auto">
            <a:xfrm>
              <a:off x="4082" y="2651"/>
              <a:ext cx="27" cy="212"/>
            </a:xfrm>
            <a:prstGeom prst="rect">
              <a:avLst/>
            </a:prstGeom>
            <a:noFill/>
            <a:ln w="9525" cap="rnd">
              <a:solidFill>
                <a:srgbClr val="000000"/>
              </a:solidFill>
              <a:round/>
              <a:headEnd/>
              <a:tailEnd/>
            </a:ln>
          </p:spPr>
          <p:txBody>
            <a:bodyPr/>
            <a:lstStyle/>
            <a:p>
              <a:endParaRPr lang="en-US"/>
            </a:p>
          </p:txBody>
        </p:sp>
        <p:sp>
          <p:nvSpPr>
            <p:cNvPr id="329888" name="Rectangle 160"/>
            <p:cNvSpPr>
              <a:spLocks noChangeArrowheads="1"/>
            </p:cNvSpPr>
            <p:nvPr/>
          </p:nvSpPr>
          <p:spPr bwMode="auto">
            <a:xfrm>
              <a:off x="4109" y="2651"/>
              <a:ext cx="293" cy="212"/>
            </a:xfrm>
            <a:prstGeom prst="rect">
              <a:avLst/>
            </a:prstGeom>
            <a:solidFill>
              <a:srgbClr val="FFFFFF"/>
            </a:solidFill>
            <a:ln w="9525">
              <a:noFill/>
              <a:miter lim="800000"/>
              <a:headEnd/>
              <a:tailEnd/>
            </a:ln>
          </p:spPr>
          <p:txBody>
            <a:bodyPr/>
            <a:lstStyle/>
            <a:p>
              <a:endParaRPr lang="en-US"/>
            </a:p>
          </p:txBody>
        </p:sp>
        <p:sp>
          <p:nvSpPr>
            <p:cNvPr id="329889" name="Rectangle 161"/>
            <p:cNvSpPr>
              <a:spLocks noChangeArrowheads="1"/>
            </p:cNvSpPr>
            <p:nvPr/>
          </p:nvSpPr>
          <p:spPr bwMode="auto">
            <a:xfrm>
              <a:off x="4109" y="2651"/>
              <a:ext cx="293" cy="212"/>
            </a:xfrm>
            <a:prstGeom prst="rect">
              <a:avLst/>
            </a:prstGeom>
            <a:noFill/>
            <a:ln w="9525" cap="rnd">
              <a:solidFill>
                <a:srgbClr val="000000"/>
              </a:solidFill>
              <a:round/>
              <a:headEnd/>
              <a:tailEnd/>
            </a:ln>
          </p:spPr>
          <p:txBody>
            <a:bodyPr/>
            <a:lstStyle/>
            <a:p>
              <a:endParaRPr lang="en-US"/>
            </a:p>
          </p:txBody>
        </p:sp>
        <p:sp>
          <p:nvSpPr>
            <p:cNvPr id="329890" name="Rectangle 162"/>
            <p:cNvSpPr>
              <a:spLocks noChangeArrowheads="1"/>
            </p:cNvSpPr>
            <p:nvPr/>
          </p:nvSpPr>
          <p:spPr bwMode="auto">
            <a:xfrm>
              <a:off x="4082" y="2651"/>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91" name="Rectangle 163"/>
            <p:cNvSpPr>
              <a:spLocks noChangeArrowheads="1"/>
            </p:cNvSpPr>
            <p:nvPr/>
          </p:nvSpPr>
          <p:spPr bwMode="auto">
            <a:xfrm>
              <a:off x="4082" y="2651"/>
              <a:ext cx="27" cy="212"/>
            </a:xfrm>
            <a:prstGeom prst="rect">
              <a:avLst/>
            </a:prstGeom>
            <a:noFill/>
            <a:ln w="9525" cap="rnd">
              <a:solidFill>
                <a:srgbClr val="000000"/>
              </a:solidFill>
              <a:round/>
              <a:headEnd/>
              <a:tailEnd/>
            </a:ln>
          </p:spPr>
          <p:txBody>
            <a:bodyPr/>
            <a:lstStyle/>
            <a:p>
              <a:endParaRPr lang="en-US"/>
            </a:p>
          </p:txBody>
        </p:sp>
        <p:sp>
          <p:nvSpPr>
            <p:cNvPr id="329892" name="Rectangle 164"/>
            <p:cNvSpPr>
              <a:spLocks noChangeArrowheads="1"/>
            </p:cNvSpPr>
            <p:nvPr/>
          </p:nvSpPr>
          <p:spPr bwMode="auto">
            <a:xfrm>
              <a:off x="4082" y="2863"/>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93" name="Rectangle 165"/>
            <p:cNvSpPr>
              <a:spLocks noChangeArrowheads="1"/>
            </p:cNvSpPr>
            <p:nvPr/>
          </p:nvSpPr>
          <p:spPr bwMode="auto">
            <a:xfrm>
              <a:off x="4082" y="2863"/>
              <a:ext cx="27" cy="212"/>
            </a:xfrm>
            <a:prstGeom prst="rect">
              <a:avLst/>
            </a:prstGeom>
            <a:noFill/>
            <a:ln w="9525" cap="rnd">
              <a:solidFill>
                <a:srgbClr val="000000"/>
              </a:solidFill>
              <a:round/>
              <a:headEnd/>
              <a:tailEnd/>
            </a:ln>
          </p:spPr>
          <p:txBody>
            <a:bodyPr/>
            <a:lstStyle/>
            <a:p>
              <a:endParaRPr lang="en-US"/>
            </a:p>
          </p:txBody>
        </p:sp>
        <p:sp>
          <p:nvSpPr>
            <p:cNvPr id="329894" name="Rectangle 166"/>
            <p:cNvSpPr>
              <a:spLocks noChangeArrowheads="1"/>
            </p:cNvSpPr>
            <p:nvPr/>
          </p:nvSpPr>
          <p:spPr bwMode="auto">
            <a:xfrm>
              <a:off x="4109" y="2863"/>
              <a:ext cx="293" cy="212"/>
            </a:xfrm>
            <a:prstGeom prst="rect">
              <a:avLst/>
            </a:prstGeom>
            <a:solidFill>
              <a:srgbClr val="FFFFFF"/>
            </a:solidFill>
            <a:ln w="9525">
              <a:noFill/>
              <a:miter lim="800000"/>
              <a:headEnd/>
              <a:tailEnd/>
            </a:ln>
          </p:spPr>
          <p:txBody>
            <a:bodyPr/>
            <a:lstStyle/>
            <a:p>
              <a:endParaRPr lang="en-US"/>
            </a:p>
          </p:txBody>
        </p:sp>
        <p:sp>
          <p:nvSpPr>
            <p:cNvPr id="329895" name="Rectangle 167"/>
            <p:cNvSpPr>
              <a:spLocks noChangeArrowheads="1"/>
            </p:cNvSpPr>
            <p:nvPr/>
          </p:nvSpPr>
          <p:spPr bwMode="auto">
            <a:xfrm>
              <a:off x="4109" y="2863"/>
              <a:ext cx="293" cy="212"/>
            </a:xfrm>
            <a:prstGeom prst="rect">
              <a:avLst/>
            </a:prstGeom>
            <a:noFill/>
            <a:ln w="9525" cap="rnd">
              <a:solidFill>
                <a:srgbClr val="000000"/>
              </a:solidFill>
              <a:round/>
              <a:headEnd/>
              <a:tailEnd/>
            </a:ln>
          </p:spPr>
          <p:txBody>
            <a:bodyPr/>
            <a:lstStyle/>
            <a:p>
              <a:endParaRPr lang="en-US"/>
            </a:p>
          </p:txBody>
        </p:sp>
        <p:sp>
          <p:nvSpPr>
            <p:cNvPr id="329896" name="Rectangle 168"/>
            <p:cNvSpPr>
              <a:spLocks noChangeArrowheads="1"/>
            </p:cNvSpPr>
            <p:nvPr/>
          </p:nvSpPr>
          <p:spPr bwMode="auto">
            <a:xfrm>
              <a:off x="4082" y="2863"/>
              <a:ext cx="27" cy="212"/>
            </a:xfrm>
            <a:prstGeom prst="rect">
              <a:avLst/>
            </a:prstGeom>
            <a:solidFill>
              <a:srgbClr val="FFFFFF"/>
            </a:solidFill>
            <a:ln w="9525">
              <a:solidFill>
                <a:srgbClr val="B01C2E"/>
              </a:solidFill>
              <a:miter lim="800000"/>
              <a:headEnd/>
              <a:tailEnd/>
            </a:ln>
          </p:spPr>
          <p:txBody>
            <a:bodyPr/>
            <a:lstStyle/>
            <a:p>
              <a:endParaRPr lang="en-US"/>
            </a:p>
          </p:txBody>
        </p:sp>
        <p:sp>
          <p:nvSpPr>
            <p:cNvPr id="329897" name="Rectangle 169"/>
            <p:cNvSpPr>
              <a:spLocks noChangeArrowheads="1"/>
            </p:cNvSpPr>
            <p:nvPr/>
          </p:nvSpPr>
          <p:spPr bwMode="auto">
            <a:xfrm>
              <a:off x="4082" y="2863"/>
              <a:ext cx="27" cy="212"/>
            </a:xfrm>
            <a:prstGeom prst="rect">
              <a:avLst/>
            </a:prstGeom>
            <a:noFill/>
            <a:ln w="9525" cap="rnd">
              <a:solidFill>
                <a:srgbClr val="000000"/>
              </a:solidFill>
              <a:round/>
              <a:headEnd/>
              <a:tailEnd/>
            </a:ln>
          </p:spPr>
          <p:txBody>
            <a:bodyPr/>
            <a:lstStyle/>
            <a:p>
              <a:endParaRPr lang="en-US"/>
            </a:p>
          </p:txBody>
        </p:sp>
        <p:sp>
          <p:nvSpPr>
            <p:cNvPr id="329898" name="Rectangle 170"/>
            <p:cNvSpPr>
              <a:spLocks noChangeArrowheads="1"/>
            </p:cNvSpPr>
            <p:nvPr/>
          </p:nvSpPr>
          <p:spPr bwMode="auto">
            <a:xfrm>
              <a:off x="4082" y="3075"/>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899" name="Rectangle 171"/>
            <p:cNvSpPr>
              <a:spLocks noChangeArrowheads="1"/>
            </p:cNvSpPr>
            <p:nvPr/>
          </p:nvSpPr>
          <p:spPr bwMode="auto">
            <a:xfrm>
              <a:off x="4082" y="3075"/>
              <a:ext cx="27" cy="213"/>
            </a:xfrm>
            <a:prstGeom prst="rect">
              <a:avLst/>
            </a:prstGeom>
            <a:noFill/>
            <a:ln w="9525" cap="rnd">
              <a:solidFill>
                <a:srgbClr val="000000"/>
              </a:solidFill>
              <a:round/>
              <a:headEnd/>
              <a:tailEnd/>
            </a:ln>
          </p:spPr>
          <p:txBody>
            <a:bodyPr/>
            <a:lstStyle/>
            <a:p>
              <a:endParaRPr lang="en-US"/>
            </a:p>
          </p:txBody>
        </p:sp>
        <p:sp>
          <p:nvSpPr>
            <p:cNvPr id="329900" name="Rectangle 172"/>
            <p:cNvSpPr>
              <a:spLocks noChangeArrowheads="1"/>
            </p:cNvSpPr>
            <p:nvPr/>
          </p:nvSpPr>
          <p:spPr bwMode="auto">
            <a:xfrm>
              <a:off x="4109" y="3075"/>
              <a:ext cx="293" cy="213"/>
            </a:xfrm>
            <a:prstGeom prst="rect">
              <a:avLst/>
            </a:prstGeom>
            <a:solidFill>
              <a:srgbClr val="FFFFFF"/>
            </a:solidFill>
            <a:ln w="9525">
              <a:noFill/>
              <a:miter lim="800000"/>
              <a:headEnd/>
              <a:tailEnd/>
            </a:ln>
          </p:spPr>
          <p:txBody>
            <a:bodyPr/>
            <a:lstStyle/>
            <a:p>
              <a:endParaRPr lang="en-US"/>
            </a:p>
          </p:txBody>
        </p:sp>
        <p:sp>
          <p:nvSpPr>
            <p:cNvPr id="329901" name="Rectangle 173"/>
            <p:cNvSpPr>
              <a:spLocks noChangeArrowheads="1"/>
            </p:cNvSpPr>
            <p:nvPr/>
          </p:nvSpPr>
          <p:spPr bwMode="auto">
            <a:xfrm>
              <a:off x="4109" y="3075"/>
              <a:ext cx="293" cy="213"/>
            </a:xfrm>
            <a:prstGeom prst="rect">
              <a:avLst/>
            </a:prstGeom>
            <a:noFill/>
            <a:ln w="9525" cap="rnd">
              <a:solidFill>
                <a:srgbClr val="000000"/>
              </a:solidFill>
              <a:round/>
              <a:headEnd/>
              <a:tailEnd/>
            </a:ln>
          </p:spPr>
          <p:txBody>
            <a:bodyPr/>
            <a:lstStyle/>
            <a:p>
              <a:endParaRPr lang="en-US"/>
            </a:p>
          </p:txBody>
        </p:sp>
        <p:sp>
          <p:nvSpPr>
            <p:cNvPr id="329902" name="Rectangle 174"/>
            <p:cNvSpPr>
              <a:spLocks noChangeArrowheads="1"/>
            </p:cNvSpPr>
            <p:nvPr/>
          </p:nvSpPr>
          <p:spPr bwMode="auto">
            <a:xfrm>
              <a:off x="4082" y="3075"/>
              <a:ext cx="27" cy="213"/>
            </a:xfrm>
            <a:prstGeom prst="rect">
              <a:avLst/>
            </a:prstGeom>
            <a:solidFill>
              <a:srgbClr val="FFFFFF"/>
            </a:solidFill>
            <a:ln w="9525">
              <a:solidFill>
                <a:srgbClr val="B01C2E"/>
              </a:solidFill>
              <a:miter lim="800000"/>
              <a:headEnd/>
              <a:tailEnd/>
            </a:ln>
          </p:spPr>
          <p:txBody>
            <a:bodyPr/>
            <a:lstStyle/>
            <a:p>
              <a:endParaRPr lang="en-US"/>
            </a:p>
          </p:txBody>
        </p:sp>
        <p:sp>
          <p:nvSpPr>
            <p:cNvPr id="329903" name="Rectangle 175"/>
            <p:cNvSpPr>
              <a:spLocks noChangeArrowheads="1"/>
            </p:cNvSpPr>
            <p:nvPr/>
          </p:nvSpPr>
          <p:spPr bwMode="auto">
            <a:xfrm>
              <a:off x="4082" y="3075"/>
              <a:ext cx="27" cy="213"/>
            </a:xfrm>
            <a:prstGeom prst="rect">
              <a:avLst/>
            </a:prstGeom>
            <a:noFill/>
            <a:ln w="9525" cap="rnd">
              <a:solidFill>
                <a:srgbClr val="000000"/>
              </a:solidFill>
              <a:round/>
              <a:headEnd/>
              <a:tailEnd/>
            </a:ln>
          </p:spPr>
          <p:txBody>
            <a:bodyPr/>
            <a:lstStyle/>
            <a:p>
              <a:endParaRPr lang="en-US"/>
            </a:p>
          </p:txBody>
        </p:sp>
        <p:sp>
          <p:nvSpPr>
            <p:cNvPr id="329904" name="Rectangle 176"/>
            <p:cNvSpPr>
              <a:spLocks noChangeArrowheads="1"/>
            </p:cNvSpPr>
            <p:nvPr/>
          </p:nvSpPr>
          <p:spPr bwMode="auto">
            <a:xfrm>
              <a:off x="5119" y="3075"/>
              <a:ext cx="27" cy="213"/>
            </a:xfrm>
            <a:prstGeom prst="rect">
              <a:avLst/>
            </a:prstGeom>
            <a:solidFill>
              <a:srgbClr val="FFFFFF"/>
            </a:solidFill>
            <a:ln w="9525">
              <a:noFill/>
              <a:miter lim="800000"/>
              <a:headEnd/>
              <a:tailEnd/>
            </a:ln>
          </p:spPr>
          <p:txBody>
            <a:bodyPr/>
            <a:lstStyle/>
            <a:p>
              <a:endParaRPr lang="en-US"/>
            </a:p>
          </p:txBody>
        </p:sp>
        <p:sp>
          <p:nvSpPr>
            <p:cNvPr id="329905" name="Rectangle 177"/>
            <p:cNvSpPr>
              <a:spLocks noChangeArrowheads="1"/>
            </p:cNvSpPr>
            <p:nvPr/>
          </p:nvSpPr>
          <p:spPr bwMode="auto">
            <a:xfrm>
              <a:off x="5119" y="3075"/>
              <a:ext cx="27" cy="213"/>
            </a:xfrm>
            <a:prstGeom prst="rect">
              <a:avLst/>
            </a:prstGeom>
            <a:noFill/>
            <a:ln w="9525" cap="rnd">
              <a:solidFill>
                <a:srgbClr val="000000"/>
              </a:solidFill>
              <a:round/>
              <a:headEnd/>
              <a:tailEnd/>
            </a:ln>
          </p:spPr>
          <p:txBody>
            <a:bodyPr/>
            <a:lstStyle/>
            <a:p>
              <a:endParaRPr lang="en-US"/>
            </a:p>
          </p:txBody>
        </p:sp>
        <p:sp>
          <p:nvSpPr>
            <p:cNvPr id="329906" name="Rectangle 178"/>
            <p:cNvSpPr>
              <a:spLocks noChangeArrowheads="1"/>
            </p:cNvSpPr>
            <p:nvPr/>
          </p:nvSpPr>
          <p:spPr bwMode="auto">
            <a:xfrm>
              <a:off x="4827" y="3075"/>
              <a:ext cx="292" cy="213"/>
            </a:xfrm>
            <a:prstGeom prst="rect">
              <a:avLst/>
            </a:prstGeom>
            <a:solidFill>
              <a:srgbClr val="FFFFFF"/>
            </a:solidFill>
            <a:ln w="9525">
              <a:noFill/>
              <a:miter lim="800000"/>
              <a:headEnd/>
              <a:tailEnd/>
            </a:ln>
          </p:spPr>
          <p:txBody>
            <a:bodyPr/>
            <a:lstStyle/>
            <a:p>
              <a:endParaRPr lang="en-US"/>
            </a:p>
          </p:txBody>
        </p:sp>
        <p:sp>
          <p:nvSpPr>
            <p:cNvPr id="329907" name="Rectangle 179"/>
            <p:cNvSpPr>
              <a:spLocks noChangeArrowheads="1"/>
            </p:cNvSpPr>
            <p:nvPr/>
          </p:nvSpPr>
          <p:spPr bwMode="auto">
            <a:xfrm>
              <a:off x="4827" y="3075"/>
              <a:ext cx="292" cy="213"/>
            </a:xfrm>
            <a:prstGeom prst="rect">
              <a:avLst/>
            </a:prstGeom>
            <a:noFill/>
            <a:ln w="9525" cap="rnd">
              <a:solidFill>
                <a:srgbClr val="000000"/>
              </a:solidFill>
              <a:round/>
              <a:headEnd/>
              <a:tailEnd/>
            </a:ln>
          </p:spPr>
          <p:txBody>
            <a:bodyPr/>
            <a:lstStyle/>
            <a:p>
              <a:endParaRPr lang="en-US"/>
            </a:p>
          </p:txBody>
        </p:sp>
        <p:sp>
          <p:nvSpPr>
            <p:cNvPr id="329908" name="Rectangle 180"/>
            <p:cNvSpPr>
              <a:spLocks noChangeArrowheads="1"/>
            </p:cNvSpPr>
            <p:nvPr/>
          </p:nvSpPr>
          <p:spPr bwMode="auto">
            <a:xfrm>
              <a:off x="5119" y="3075"/>
              <a:ext cx="27" cy="213"/>
            </a:xfrm>
            <a:prstGeom prst="rect">
              <a:avLst/>
            </a:prstGeom>
            <a:solidFill>
              <a:srgbClr val="FFFFFF"/>
            </a:solidFill>
            <a:ln w="9525">
              <a:noFill/>
              <a:miter lim="800000"/>
              <a:headEnd/>
              <a:tailEnd/>
            </a:ln>
          </p:spPr>
          <p:txBody>
            <a:bodyPr/>
            <a:lstStyle/>
            <a:p>
              <a:endParaRPr lang="en-US"/>
            </a:p>
          </p:txBody>
        </p:sp>
        <p:sp>
          <p:nvSpPr>
            <p:cNvPr id="329909" name="Rectangle 181"/>
            <p:cNvSpPr>
              <a:spLocks noChangeArrowheads="1"/>
            </p:cNvSpPr>
            <p:nvPr/>
          </p:nvSpPr>
          <p:spPr bwMode="auto">
            <a:xfrm>
              <a:off x="5119" y="3075"/>
              <a:ext cx="27" cy="213"/>
            </a:xfrm>
            <a:prstGeom prst="rect">
              <a:avLst/>
            </a:prstGeom>
            <a:noFill/>
            <a:ln w="9525" cap="rnd">
              <a:solidFill>
                <a:srgbClr val="000000"/>
              </a:solidFill>
              <a:round/>
              <a:headEnd/>
              <a:tailEnd/>
            </a:ln>
          </p:spPr>
          <p:txBody>
            <a:bodyPr/>
            <a:lstStyle/>
            <a:p>
              <a:endParaRPr lang="en-US"/>
            </a:p>
          </p:txBody>
        </p:sp>
        <p:sp>
          <p:nvSpPr>
            <p:cNvPr id="329910" name="Rectangle 182"/>
            <p:cNvSpPr>
              <a:spLocks noChangeArrowheads="1"/>
            </p:cNvSpPr>
            <p:nvPr/>
          </p:nvSpPr>
          <p:spPr bwMode="auto">
            <a:xfrm>
              <a:off x="5119" y="2863"/>
              <a:ext cx="27" cy="212"/>
            </a:xfrm>
            <a:prstGeom prst="rect">
              <a:avLst/>
            </a:prstGeom>
            <a:solidFill>
              <a:srgbClr val="FFFFFF"/>
            </a:solidFill>
            <a:ln w="9525">
              <a:noFill/>
              <a:miter lim="800000"/>
              <a:headEnd/>
              <a:tailEnd/>
            </a:ln>
          </p:spPr>
          <p:txBody>
            <a:bodyPr/>
            <a:lstStyle/>
            <a:p>
              <a:endParaRPr lang="en-US"/>
            </a:p>
          </p:txBody>
        </p:sp>
        <p:sp>
          <p:nvSpPr>
            <p:cNvPr id="329911" name="Rectangle 183"/>
            <p:cNvSpPr>
              <a:spLocks noChangeArrowheads="1"/>
            </p:cNvSpPr>
            <p:nvPr/>
          </p:nvSpPr>
          <p:spPr bwMode="auto">
            <a:xfrm>
              <a:off x="5119" y="2863"/>
              <a:ext cx="27" cy="212"/>
            </a:xfrm>
            <a:prstGeom prst="rect">
              <a:avLst/>
            </a:prstGeom>
            <a:noFill/>
            <a:ln w="9525" cap="rnd">
              <a:solidFill>
                <a:srgbClr val="000000"/>
              </a:solidFill>
              <a:round/>
              <a:headEnd/>
              <a:tailEnd/>
            </a:ln>
          </p:spPr>
          <p:txBody>
            <a:bodyPr/>
            <a:lstStyle/>
            <a:p>
              <a:endParaRPr lang="en-US"/>
            </a:p>
          </p:txBody>
        </p:sp>
        <p:sp>
          <p:nvSpPr>
            <p:cNvPr id="329912" name="Rectangle 184"/>
            <p:cNvSpPr>
              <a:spLocks noChangeArrowheads="1"/>
            </p:cNvSpPr>
            <p:nvPr/>
          </p:nvSpPr>
          <p:spPr bwMode="auto">
            <a:xfrm>
              <a:off x="4827" y="2863"/>
              <a:ext cx="292" cy="212"/>
            </a:xfrm>
            <a:prstGeom prst="rect">
              <a:avLst/>
            </a:prstGeom>
            <a:solidFill>
              <a:srgbClr val="FFFFFF"/>
            </a:solidFill>
            <a:ln w="9525">
              <a:noFill/>
              <a:miter lim="800000"/>
              <a:headEnd/>
              <a:tailEnd/>
            </a:ln>
          </p:spPr>
          <p:txBody>
            <a:bodyPr/>
            <a:lstStyle/>
            <a:p>
              <a:endParaRPr lang="en-US"/>
            </a:p>
          </p:txBody>
        </p:sp>
        <p:sp>
          <p:nvSpPr>
            <p:cNvPr id="329913" name="Rectangle 185"/>
            <p:cNvSpPr>
              <a:spLocks noChangeArrowheads="1"/>
            </p:cNvSpPr>
            <p:nvPr/>
          </p:nvSpPr>
          <p:spPr bwMode="auto">
            <a:xfrm>
              <a:off x="4827" y="2863"/>
              <a:ext cx="292" cy="212"/>
            </a:xfrm>
            <a:prstGeom prst="rect">
              <a:avLst/>
            </a:prstGeom>
            <a:noFill/>
            <a:ln w="9525" cap="rnd">
              <a:solidFill>
                <a:srgbClr val="000000"/>
              </a:solidFill>
              <a:round/>
              <a:headEnd/>
              <a:tailEnd/>
            </a:ln>
          </p:spPr>
          <p:txBody>
            <a:bodyPr/>
            <a:lstStyle/>
            <a:p>
              <a:endParaRPr lang="en-US"/>
            </a:p>
          </p:txBody>
        </p:sp>
        <p:sp>
          <p:nvSpPr>
            <p:cNvPr id="329914" name="Rectangle 186"/>
            <p:cNvSpPr>
              <a:spLocks noChangeArrowheads="1"/>
            </p:cNvSpPr>
            <p:nvPr/>
          </p:nvSpPr>
          <p:spPr bwMode="auto">
            <a:xfrm>
              <a:off x="5119" y="2863"/>
              <a:ext cx="27" cy="212"/>
            </a:xfrm>
            <a:prstGeom prst="rect">
              <a:avLst/>
            </a:prstGeom>
            <a:solidFill>
              <a:srgbClr val="FFFFFF"/>
            </a:solidFill>
            <a:ln w="9525">
              <a:noFill/>
              <a:miter lim="800000"/>
              <a:headEnd/>
              <a:tailEnd/>
            </a:ln>
          </p:spPr>
          <p:txBody>
            <a:bodyPr/>
            <a:lstStyle/>
            <a:p>
              <a:endParaRPr lang="en-US"/>
            </a:p>
          </p:txBody>
        </p:sp>
        <p:sp>
          <p:nvSpPr>
            <p:cNvPr id="329915" name="Rectangle 187"/>
            <p:cNvSpPr>
              <a:spLocks noChangeArrowheads="1"/>
            </p:cNvSpPr>
            <p:nvPr/>
          </p:nvSpPr>
          <p:spPr bwMode="auto">
            <a:xfrm>
              <a:off x="5119" y="2863"/>
              <a:ext cx="27" cy="212"/>
            </a:xfrm>
            <a:prstGeom prst="rect">
              <a:avLst/>
            </a:prstGeom>
            <a:noFill/>
            <a:ln w="9525" cap="rnd">
              <a:solidFill>
                <a:srgbClr val="000000"/>
              </a:solidFill>
              <a:round/>
              <a:headEnd/>
              <a:tailEnd/>
            </a:ln>
          </p:spPr>
          <p:txBody>
            <a:bodyPr/>
            <a:lstStyle/>
            <a:p>
              <a:endParaRPr lang="en-US"/>
            </a:p>
          </p:txBody>
        </p:sp>
        <p:sp>
          <p:nvSpPr>
            <p:cNvPr id="329916" name="Rectangle 188"/>
            <p:cNvSpPr>
              <a:spLocks noChangeArrowheads="1"/>
            </p:cNvSpPr>
            <p:nvPr/>
          </p:nvSpPr>
          <p:spPr bwMode="auto">
            <a:xfrm>
              <a:off x="5119" y="2651"/>
              <a:ext cx="27" cy="212"/>
            </a:xfrm>
            <a:prstGeom prst="rect">
              <a:avLst/>
            </a:prstGeom>
            <a:solidFill>
              <a:srgbClr val="FFFFFF"/>
            </a:solidFill>
            <a:ln w="9525">
              <a:noFill/>
              <a:miter lim="800000"/>
              <a:headEnd/>
              <a:tailEnd/>
            </a:ln>
          </p:spPr>
          <p:txBody>
            <a:bodyPr/>
            <a:lstStyle/>
            <a:p>
              <a:endParaRPr lang="en-US"/>
            </a:p>
          </p:txBody>
        </p:sp>
        <p:sp>
          <p:nvSpPr>
            <p:cNvPr id="329917" name="Rectangle 189"/>
            <p:cNvSpPr>
              <a:spLocks noChangeArrowheads="1"/>
            </p:cNvSpPr>
            <p:nvPr/>
          </p:nvSpPr>
          <p:spPr bwMode="auto">
            <a:xfrm>
              <a:off x="5119" y="2651"/>
              <a:ext cx="27" cy="212"/>
            </a:xfrm>
            <a:prstGeom prst="rect">
              <a:avLst/>
            </a:prstGeom>
            <a:noFill/>
            <a:ln w="9525" cap="rnd">
              <a:solidFill>
                <a:srgbClr val="000000"/>
              </a:solidFill>
              <a:round/>
              <a:headEnd/>
              <a:tailEnd/>
            </a:ln>
          </p:spPr>
          <p:txBody>
            <a:bodyPr/>
            <a:lstStyle/>
            <a:p>
              <a:endParaRPr lang="en-US"/>
            </a:p>
          </p:txBody>
        </p:sp>
        <p:sp>
          <p:nvSpPr>
            <p:cNvPr id="329918" name="Rectangle 190"/>
            <p:cNvSpPr>
              <a:spLocks noChangeArrowheads="1"/>
            </p:cNvSpPr>
            <p:nvPr/>
          </p:nvSpPr>
          <p:spPr bwMode="auto">
            <a:xfrm>
              <a:off x="4827" y="2651"/>
              <a:ext cx="292" cy="212"/>
            </a:xfrm>
            <a:prstGeom prst="rect">
              <a:avLst/>
            </a:prstGeom>
            <a:solidFill>
              <a:srgbClr val="FFFFFF"/>
            </a:solidFill>
            <a:ln w="9525">
              <a:noFill/>
              <a:miter lim="800000"/>
              <a:headEnd/>
              <a:tailEnd/>
            </a:ln>
          </p:spPr>
          <p:txBody>
            <a:bodyPr/>
            <a:lstStyle/>
            <a:p>
              <a:endParaRPr lang="en-US"/>
            </a:p>
          </p:txBody>
        </p:sp>
        <p:sp>
          <p:nvSpPr>
            <p:cNvPr id="329919" name="Rectangle 191"/>
            <p:cNvSpPr>
              <a:spLocks noChangeArrowheads="1"/>
            </p:cNvSpPr>
            <p:nvPr/>
          </p:nvSpPr>
          <p:spPr bwMode="auto">
            <a:xfrm>
              <a:off x="4827" y="2651"/>
              <a:ext cx="292" cy="212"/>
            </a:xfrm>
            <a:prstGeom prst="rect">
              <a:avLst/>
            </a:prstGeom>
            <a:noFill/>
            <a:ln w="9525" cap="rnd">
              <a:solidFill>
                <a:srgbClr val="000000"/>
              </a:solidFill>
              <a:round/>
              <a:headEnd/>
              <a:tailEnd/>
            </a:ln>
          </p:spPr>
          <p:txBody>
            <a:bodyPr/>
            <a:lstStyle/>
            <a:p>
              <a:endParaRPr lang="en-US"/>
            </a:p>
          </p:txBody>
        </p:sp>
        <p:sp>
          <p:nvSpPr>
            <p:cNvPr id="329920" name="Rectangle 192"/>
            <p:cNvSpPr>
              <a:spLocks noChangeArrowheads="1"/>
            </p:cNvSpPr>
            <p:nvPr/>
          </p:nvSpPr>
          <p:spPr bwMode="auto">
            <a:xfrm>
              <a:off x="5119" y="2651"/>
              <a:ext cx="27" cy="212"/>
            </a:xfrm>
            <a:prstGeom prst="rect">
              <a:avLst/>
            </a:prstGeom>
            <a:solidFill>
              <a:srgbClr val="FFFFFF"/>
            </a:solidFill>
            <a:ln w="9525">
              <a:noFill/>
              <a:miter lim="800000"/>
              <a:headEnd/>
              <a:tailEnd/>
            </a:ln>
          </p:spPr>
          <p:txBody>
            <a:bodyPr/>
            <a:lstStyle/>
            <a:p>
              <a:endParaRPr lang="en-US"/>
            </a:p>
          </p:txBody>
        </p:sp>
        <p:sp>
          <p:nvSpPr>
            <p:cNvPr id="329921" name="Rectangle 193"/>
            <p:cNvSpPr>
              <a:spLocks noChangeArrowheads="1"/>
            </p:cNvSpPr>
            <p:nvPr/>
          </p:nvSpPr>
          <p:spPr bwMode="auto">
            <a:xfrm>
              <a:off x="5119" y="2651"/>
              <a:ext cx="27" cy="212"/>
            </a:xfrm>
            <a:prstGeom prst="rect">
              <a:avLst/>
            </a:prstGeom>
            <a:noFill/>
            <a:ln w="9525" cap="rnd">
              <a:solidFill>
                <a:srgbClr val="000000"/>
              </a:solidFill>
              <a:round/>
              <a:headEnd/>
              <a:tailEnd/>
            </a:ln>
          </p:spPr>
          <p:txBody>
            <a:bodyPr/>
            <a:lstStyle/>
            <a:p>
              <a:endParaRPr lang="en-US"/>
            </a:p>
          </p:txBody>
        </p:sp>
        <p:sp>
          <p:nvSpPr>
            <p:cNvPr id="329922" name="Rectangle 194"/>
            <p:cNvSpPr>
              <a:spLocks noChangeArrowheads="1"/>
            </p:cNvSpPr>
            <p:nvPr/>
          </p:nvSpPr>
          <p:spPr bwMode="auto">
            <a:xfrm>
              <a:off x="5119" y="2438"/>
              <a:ext cx="27" cy="213"/>
            </a:xfrm>
            <a:prstGeom prst="rect">
              <a:avLst/>
            </a:prstGeom>
            <a:solidFill>
              <a:srgbClr val="FFFFFF"/>
            </a:solidFill>
            <a:ln w="9525">
              <a:noFill/>
              <a:miter lim="800000"/>
              <a:headEnd/>
              <a:tailEnd/>
            </a:ln>
          </p:spPr>
          <p:txBody>
            <a:bodyPr/>
            <a:lstStyle/>
            <a:p>
              <a:endParaRPr lang="en-US"/>
            </a:p>
          </p:txBody>
        </p:sp>
        <p:sp>
          <p:nvSpPr>
            <p:cNvPr id="329923" name="Rectangle 195"/>
            <p:cNvSpPr>
              <a:spLocks noChangeArrowheads="1"/>
            </p:cNvSpPr>
            <p:nvPr/>
          </p:nvSpPr>
          <p:spPr bwMode="auto">
            <a:xfrm>
              <a:off x="5119" y="2438"/>
              <a:ext cx="27" cy="213"/>
            </a:xfrm>
            <a:prstGeom prst="rect">
              <a:avLst/>
            </a:prstGeom>
            <a:noFill/>
            <a:ln w="9525" cap="rnd">
              <a:solidFill>
                <a:srgbClr val="000000"/>
              </a:solidFill>
              <a:round/>
              <a:headEnd/>
              <a:tailEnd/>
            </a:ln>
          </p:spPr>
          <p:txBody>
            <a:bodyPr/>
            <a:lstStyle/>
            <a:p>
              <a:endParaRPr lang="en-US"/>
            </a:p>
          </p:txBody>
        </p:sp>
        <p:sp>
          <p:nvSpPr>
            <p:cNvPr id="329924" name="Rectangle 196"/>
            <p:cNvSpPr>
              <a:spLocks noChangeArrowheads="1"/>
            </p:cNvSpPr>
            <p:nvPr/>
          </p:nvSpPr>
          <p:spPr bwMode="auto">
            <a:xfrm>
              <a:off x="4827" y="2438"/>
              <a:ext cx="292" cy="213"/>
            </a:xfrm>
            <a:prstGeom prst="rect">
              <a:avLst/>
            </a:prstGeom>
            <a:solidFill>
              <a:srgbClr val="FFFFFF"/>
            </a:solidFill>
            <a:ln w="9525">
              <a:noFill/>
              <a:miter lim="800000"/>
              <a:headEnd/>
              <a:tailEnd/>
            </a:ln>
          </p:spPr>
          <p:txBody>
            <a:bodyPr/>
            <a:lstStyle/>
            <a:p>
              <a:endParaRPr lang="en-US"/>
            </a:p>
          </p:txBody>
        </p:sp>
        <p:sp>
          <p:nvSpPr>
            <p:cNvPr id="329925" name="Rectangle 197"/>
            <p:cNvSpPr>
              <a:spLocks noChangeArrowheads="1"/>
            </p:cNvSpPr>
            <p:nvPr/>
          </p:nvSpPr>
          <p:spPr bwMode="auto">
            <a:xfrm>
              <a:off x="4827" y="2438"/>
              <a:ext cx="292" cy="213"/>
            </a:xfrm>
            <a:prstGeom prst="rect">
              <a:avLst/>
            </a:prstGeom>
            <a:noFill/>
            <a:ln w="9525" cap="rnd">
              <a:solidFill>
                <a:srgbClr val="000000"/>
              </a:solidFill>
              <a:round/>
              <a:headEnd/>
              <a:tailEnd/>
            </a:ln>
          </p:spPr>
          <p:txBody>
            <a:bodyPr/>
            <a:lstStyle/>
            <a:p>
              <a:endParaRPr lang="en-US"/>
            </a:p>
          </p:txBody>
        </p:sp>
        <p:sp>
          <p:nvSpPr>
            <p:cNvPr id="329926" name="Rectangle 198"/>
            <p:cNvSpPr>
              <a:spLocks noChangeArrowheads="1"/>
            </p:cNvSpPr>
            <p:nvPr/>
          </p:nvSpPr>
          <p:spPr bwMode="auto">
            <a:xfrm>
              <a:off x="5119" y="2438"/>
              <a:ext cx="27" cy="213"/>
            </a:xfrm>
            <a:prstGeom prst="rect">
              <a:avLst/>
            </a:prstGeom>
            <a:solidFill>
              <a:srgbClr val="FFFFFF"/>
            </a:solidFill>
            <a:ln w="9525">
              <a:noFill/>
              <a:miter lim="800000"/>
              <a:headEnd/>
              <a:tailEnd/>
            </a:ln>
          </p:spPr>
          <p:txBody>
            <a:bodyPr/>
            <a:lstStyle/>
            <a:p>
              <a:endParaRPr lang="en-US"/>
            </a:p>
          </p:txBody>
        </p:sp>
        <p:sp>
          <p:nvSpPr>
            <p:cNvPr id="329927" name="Rectangle 199"/>
            <p:cNvSpPr>
              <a:spLocks noChangeArrowheads="1"/>
            </p:cNvSpPr>
            <p:nvPr/>
          </p:nvSpPr>
          <p:spPr bwMode="auto">
            <a:xfrm>
              <a:off x="5119" y="2438"/>
              <a:ext cx="27" cy="213"/>
            </a:xfrm>
            <a:prstGeom prst="rect">
              <a:avLst/>
            </a:prstGeom>
            <a:noFill/>
            <a:ln w="9525" cap="rnd">
              <a:solidFill>
                <a:srgbClr val="000000"/>
              </a:solidFill>
              <a:round/>
              <a:headEnd/>
              <a:tailEnd/>
            </a:ln>
          </p:spPr>
          <p:txBody>
            <a:bodyPr/>
            <a:lstStyle/>
            <a:p>
              <a:endParaRPr lang="en-US"/>
            </a:p>
          </p:txBody>
        </p:sp>
        <p:sp>
          <p:nvSpPr>
            <p:cNvPr id="329928" name="Rectangle 200"/>
            <p:cNvSpPr>
              <a:spLocks noChangeArrowheads="1"/>
            </p:cNvSpPr>
            <p:nvPr/>
          </p:nvSpPr>
          <p:spPr bwMode="auto">
            <a:xfrm>
              <a:off x="5119" y="2225"/>
              <a:ext cx="27" cy="213"/>
            </a:xfrm>
            <a:prstGeom prst="rect">
              <a:avLst/>
            </a:prstGeom>
            <a:solidFill>
              <a:srgbClr val="FFFFFF"/>
            </a:solidFill>
            <a:ln w="9525">
              <a:noFill/>
              <a:miter lim="800000"/>
              <a:headEnd/>
              <a:tailEnd/>
            </a:ln>
          </p:spPr>
          <p:txBody>
            <a:bodyPr/>
            <a:lstStyle/>
            <a:p>
              <a:endParaRPr lang="en-US"/>
            </a:p>
          </p:txBody>
        </p:sp>
        <p:sp>
          <p:nvSpPr>
            <p:cNvPr id="329929" name="Rectangle 201"/>
            <p:cNvSpPr>
              <a:spLocks noChangeArrowheads="1"/>
            </p:cNvSpPr>
            <p:nvPr/>
          </p:nvSpPr>
          <p:spPr bwMode="auto">
            <a:xfrm>
              <a:off x="5119" y="2225"/>
              <a:ext cx="27" cy="213"/>
            </a:xfrm>
            <a:prstGeom prst="rect">
              <a:avLst/>
            </a:prstGeom>
            <a:noFill/>
            <a:ln w="9525" cap="rnd">
              <a:solidFill>
                <a:srgbClr val="000000"/>
              </a:solidFill>
              <a:round/>
              <a:headEnd/>
              <a:tailEnd/>
            </a:ln>
          </p:spPr>
          <p:txBody>
            <a:bodyPr/>
            <a:lstStyle/>
            <a:p>
              <a:endParaRPr lang="en-US"/>
            </a:p>
          </p:txBody>
        </p:sp>
        <p:sp>
          <p:nvSpPr>
            <p:cNvPr id="329930" name="Rectangle 202"/>
            <p:cNvSpPr>
              <a:spLocks noChangeArrowheads="1"/>
            </p:cNvSpPr>
            <p:nvPr/>
          </p:nvSpPr>
          <p:spPr bwMode="auto">
            <a:xfrm>
              <a:off x="4827" y="2225"/>
              <a:ext cx="292" cy="213"/>
            </a:xfrm>
            <a:prstGeom prst="rect">
              <a:avLst/>
            </a:prstGeom>
            <a:solidFill>
              <a:srgbClr val="FFFFFF"/>
            </a:solidFill>
            <a:ln w="9525">
              <a:noFill/>
              <a:miter lim="800000"/>
              <a:headEnd/>
              <a:tailEnd/>
            </a:ln>
          </p:spPr>
          <p:txBody>
            <a:bodyPr/>
            <a:lstStyle/>
            <a:p>
              <a:endParaRPr lang="en-US"/>
            </a:p>
          </p:txBody>
        </p:sp>
        <p:sp>
          <p:nvSpPr>
            <p:cNvPr id="329931" name="Rectangle 203"/>
            <p:cNvSpPr>
              <a:spLocks noChangeArrowheads="1"/>
            </p:cNvSpPr>
            <p:nvPr/>
          </p:nvSpPr>
          <p:spPr bwMode="auto">
            <a:xfrm>
              <a:off x="4827" y="2225"/>
              <a:ext cx="292" cy="213"/>
            </a:xfrm>
            <a:prstGeom prst="rect">
              <a:avLst/>
            </a:prstGeom>
            <a:noFill/>
            <a:ln w="9525" cap="rnd">
              <a:solidFill>
                <a:srgbClr val="000000"/>
              </a:solidFill>
              <a:round/>
              <a:headEnd/>
              <a:tailEnd/>
            </a:ln>
          </p:spPr>
          <p:txBody>
            <a:bodyPr/>
            <a:lstStyle/>
            <a:p>
              <a:endParaRPr lang="en-US"/>
            </a:p>
          </p:txBody>
        </p:sp>
        <p:sp>
          <p:nvSpPr>
            <p:cNvPr id="329932" name="Rectangle 204"/>
            <p:cNvSpPr>
              <a:spLocks noChangeArrowheads="1"/>
            </p:cNvSpPr>
            <p:nvPr/>
          </p:nvSpPr>
          <p:spPr bwMode="auto">
            <a:xfrm>
              <a:off x="5119" y="2225"/>
              <a:ext cx="27" cy="213"/>
            </a:xfrm>
            <a:prstGeom prst="rect">
              <a:avLst/>
            </a:prstGeom>
            <a:solidFill>
              <a:srgbClr val="FFFFFF"/>
            </a:solidFill>
            <a:ln w="9525">
              <a:noFill/>
              <a:miter lim="800000"/>
              <a:headEnd/>
              <a:tailEnd/>
            </a:ln>
          </p:spPr>
          <p:txBody>
            <a:bodyPr/>
            <a:lstStyle/>
            <a:p>
              <a:endParaRPr lang="en-US"/>
            </a:p>
          </p:txBody>
        </p:sp>
        <p:sp>
          <p:nvSpPr>
            <p:cNvPr id="329933" name="Rectangle 205"/>
            <p:cNvSpPr>
              <a:spLocks noChangeArrowheads="1"/>
            </p:cNvSpPr>
            <p:nvPr/>
          </p:nvSpPr>
          <p:spPr bwMode="auto">
            <a:xfrm>
              <a:off x="5119" y="2225"/>
              <a:ext cx="27" cy="213"/>
            </a:xfrm>
            <a:prstGeom prst="rect">
              <a:avLst/>
            </a:prstGeom>
            <a:noFill/>
            <a:ln w="9525" cap="rnd">
              <a:solidFill>
                <a:srgbClr val="000000"/>
              </a:solidFill>
              <a:round/>
              <a:headEnd/>
              <a:tailEnd/>
            </a:ln>
          </p:spPr>
          <p:txBody>
            <a:bodyPr/>
            <a:lstStyle/>
            <a:p>
              <a:endParaRPr lang="en-US"/>
            </a:p>
          </p:txBody>
        </p:sp>
        <p:sp>
          <p:nvSpPr>
            <p:cNvPr id="329934" name="Rectangle 206"/>
            <p:cNvSpPr>
              <a:spLocks noChangeArrowheads="1"/>
            </p:cNvSpPr>
            <p:nvPr/>
          </p:nvSpPr>
          <p:spPr bwMode="auto">
            <a:xfrm>
              <a:off x="5119" y="2013"/>
              <a:ext cx="27" cy="212"/>
            </a:xfrm>
            <a:prstGeom prst="rect">
              <a:avLst/>
            </a:prstGeom>
            <a:solidFill>
              <a:srgbClr val="FFFFFF"/>
            </a:solidFill>
            <a:ln w="9525">
              <a:noFill/>
              <a:miter lim="800000"/>
              <a:headEnd/>
              <a:tailEnd/>
            </a:ln>
          </p:spPr>
          <p:txBody>
            <a:bodyPr/>
            <a:lstStyle/>
            <a:p>
              <a:endParaRPr lang="en-US"/>
            </a:p>
          </p:txBody>
        </p:sp>
        <p:sp>
          <p:nvSpPr>
            <p:cNvPr id="329935" name="Rectangle 207"/>
            <p:cNvSpPr>
              <a:spLocks noChangeArrowheads="1"/>
            </p:cNvSpPr>
            <p:nvPr/>
          </p:nvSpPr>
          <p:spPr bwMode="auto">
            <a:xfrm>
              <a:off x="5119" y="2013"/>
              <a:ext cx="27" cy="212"/>
            </a:xfrm>
            <a:prstGeom prst="rect">
              <a:avLst/>
            </a:prstGeom>
            <a:noFill/>
            <a:ln w="9525" cap="rnd">
              <a:solidFill>
                <a:srgbClr val="000000"/>
              </a:solidFill>
              <a:round/>
              <a:headEnd/>
              <a:tailEnd/>
            </a:ln>
          </p:spPr>
          <p:txBody>
            <a:bodyPr/>
            <a:lstStyle/>
            <a:p>
              <a:endParaRPr lang="en-US"/>
            </a:p>
          </p:txBody>
        </p:sp>
        <p:sp>
          <p:nvSpPr>
            <p:cNvPr id="329936" name="Rectangle 208"/>
            <p:cNvSpPr>
              <a:spLocks noChangeArrowheads="1"/>
            </p:cNvSpPr>
            <p:nvPr/>
          </p:nvSpPr>
          <p:spPr bwMode="auto">
            <a:xfrm>
              <a:off x="4827" y="2013"/>
              <a:ext cx="292" cy="212"/>
            </a:xfrm>
            <a:prstGeom prst="rect">
              <a:avLst/>
            </a:prstGeom>
            <a:solidFill>
              <a:srgbClr val="FFFFFF"/>
            </a:solidFill>
            <a:ln w="9525">
              <a:noFill/>
              <a:miter lim="800000"/>
              <a:headEnd/>
              <a:tailEnd/>
            </a:ln>
          </p:spPr>
          <p:txBody>
            <a:bodyPr/>
            <a:lstStyle/>
            <a:p>
              <a:endParaRPr lang="en-US"/>
            </a:p>
          </p:txBody>
        </p:sp>
        <p:sp>
          <p:nvSpPr>
            <p:cNvPr id="329937" name="Rectangle 209"/>
            <p:cNvSpPr>
              <a:spLocks noChangeArrowheads="1"/>
            </p:cNvSpPr>
            <p:nvPr/>
          </p:nvSpPr>
          <p:spPr bwMode="auto">
            <a:xfrm>
              <a:off x="4827" y="2013"/>
              <a:ext cx="292" cy="212"/>
            </a:xfrm>
            <a:prstGeom prst="rect">
              <a:avLst/>
            </a:prstGeom>
            <a:noFill/>
            <a:ln w="9525" cap="rnd">
              <a:solidFill>
                <a:srgbClr val="000000"/>
              </a:solidFill>
              <a:round/>
              <a:headEnd/>
              <a:tailEnd/>
            </a:ln>
          </p:spPr>
          <p:txBody>
            <a:bodyPr/>
            <a:lstStyle/>
            <a:p>
              <a:endParaRPr lang="en-US"/>
            </a:p>
          </p:txBody>
        </p:sp>
        <p:sp>
          <p:nvSpPr>
            <p:cNvPr id="329938" name="Rectangle 210"/>
            <p:cNvSpPr>
              <a:spLocks noChangeArrowheads="1"/>
            </p:cNvSpPr>
            <p:nvPr/>
          </p:nvSpPr>
          <p:spPr bwMode="auto">
            <a:xfrm>
              <a:off x="5119" y="2013"/>
              <a:ext cx="27" cy="212"/>
            </a:xfrm>
            <a:prstGeom prst="rect">
              <a:avLst/>
            </a:prstGeom>
            <a:solidFill>
              <a:srgbClr val="FFFFFF"/>
            </a:solidFill>
            <a:ln w="9525">
              <a:noFill/>
              <a:miter lim="800000"/>
              <a:headEnd/>
              <a:tailEnd/>
            </a:ln>
          </p:spPr>
          <p:txBody>
            <a:bodyPr/>
            <a:lstStyle/>
            <a:p>
              <a:endParaRPr lang="en-US"/>
            </a:p>
          </p:txBody>
        </p:sp>
        <p:sp>
          <p:nvSpPr>
            <p:cNvPr id="329939" name="Rectangle 211"/>
            <p:cNvSpPr>
              <a:spLocks noChangeArrowheads="1"/>
            </p:cNvSpPr>
            <p:nvPr/>
          </p:nvSpPr>
          <p:spPr bwMode="auto">
            <a:xfrm>
              <a:off x="5119" y="2013"/>
              <a:ext cx="27" cy="212"/>
            </a:xfrm>
            <a:prstGeom prst="rect">
              <a:avLst/>
            </a:prstGeom>
            <a:noFill/>
            <a:ln w="9525" cap="rnd">
              <a:solidFill>
                <a:srgbClr val="000000"/>
              </a:solidFill>
              <a:round/>
              <a:headEnd/>
              <a:tailEnd/>
            </a:ln>
          </p:spPr>
          <p:txBody>
            <a:bodyPr/>
            <a:lstStyle/>
            <a:p>
              <a:endParaRPr lang="en-US"/>
            </a:p>
          </p:txBody>
        </p:sp>
        <p:sp>
          <p:nvSpPr>
            <p:cNvPr id="329940" name="Freeform 212"/>
            <p:cNvSpPr>
              <a:spLocks noEditPoints="1"/>
            </p:cNvSpPr>
            <p:nvPr/>
          </p:nvSpPr>
          <p:spPr bwMode="auto">
            <a:xfrm>
              <a:off x="3656" y="2013"/>
              <a:ext cx="213" cy="212"/>
            </a:xfrm>
            <a:custGeom>
              <a:avLst/>
              <a:gdLst/>
              <a:ahLst/>
              <a:cxnLst>
                <a:cxn ang="0">
                  <a:pos x="0" y="769"/>
                </a:cxn>
                <a:cxn ang="0">
                  <a:pos x="673" y="112"/>
                </a:cxn>
                <a:cxn ang="0">
                  <a:pos x="601" y="88"/>
                </a:cxn>
                <a:cxn ang="0">
                  <a:pos x="505" y="88"/>
                </a:cxn>
                <a:cxn ang="0">
                  <a:pos x="385" y="64"/>
                </a:cxn>
                <a:cxn ang="0">
                  <a:pos x="265" y="88"/>
                </a:cxn>
                <a:cxn ang="0">
                  <a:pos x="265" y="88"/>
                </a:cxn>
                <a:cxn ang="0">
                  <a:pos x="193" y="112"/>
                </a:cxn>
                <a:cxn ang="0">
                  <a:pos x="121" y="88"/>
                </a:cxn>
                <a:cxn ang="0">
                  <a:pos x="697" y="184"/>
                </a:cxn>
                <a:cxn ang="0">
                  <a:pos x="577" y="160"/>
                </a:cxn>
                <a:cxn ang="0">
                  <a:pos x="457" y="184"/>
                </a:cxn>
                <a:cxn ang="0">
                  <a:pos x="457" y="184"/>
                </a:cxn>
                <a:cxn ang="0">
                  <a:pos x="385" y="208"/>
                </a:cxn>
                <a:cxn ang="0">
                  <a:pos x="313" y="184"/>
                </a:cxn>
                <a:cxn ang="0">
                  <a:pos x="217" y="184"/>
                </a:cxn>
                <a:cxn ang="0">
                  <a:pos x="97" y="160"/>
                </a:cxn>
                <a:cxn ang="0">
                  <a:pos x="649" y="280"/>
                </a:cxn>
                <a:cxn ang="0">
                  <a:pos x="649" y="280"/>
                </a:cxn>
                <a:cxn ang="0">
                  <a:pos x="577" y="304"/>
                </a:cxn>
                <a:cxn ang="0">
                  <a:pos x="505" y="280"/>
                </a:cxn>
                <a:cxn ang="0">
                  <a:pos x="409" y="280"/>
                </a:cxn>
                <a:cxn ang="0">
                  <a:pos x="289" y="256"/>
                </a:cxn>
                <a:cxn ang="0">
                  <a:pos x="169" y="280"/>
                </a:cxn>
                <a:cxn ang="0">
                  <a:pos x="169" y="280"/>
                </a:cxn>
                <a:cxn ang="0">
                  <a:pos x="97" y="304"/>
                </a:cxn>
                <a:cxn ang="0">
                  <a:pos x="697" y="376"/>
                </a:cxn>
                <a:cxn ang="0">
                  <a:pos x="601" y="376"/>
                </a:cxn>
                <a:cxn ang="0">
                  <a:pos x="481" y="352"/>
                </a:cxn>
                <a:cxn ang="0">
                  <a:pos x="361" y="376"/>
                </a:cxn>
                <a:cxn ang="0">
                  <a:pos x="361" y="376"/>
                </a:cxn>
                <a:cxn ang="0">
                  <a:pos x="289" y="400"/>
                </a:cxn>
                <a:cxn ang="0">
                  <a:pos x="217" y="376"/>
                </a:cxn>
                <a:cxn ang="0">
                  <a:pos x="121" y="376"/>
                </a:cxn>
                <a:cxn ang="0">
                  <a:pos x="673" y="448"/>
                </a:cxn>
                <a:cxn ang="0">
                  <a:pos x="553" y="472"/>
                </a:cxn>
                <a:cxn ang="0">
                  <a:pos x="553" y="472"/>
                </a:cxn>
                <a:cxn ang="0">
                  <a:pos x="481" y="496"/>
                </a:cxn>
                <a:cxn ang="0">
                  <a:pos x="409" y="472"/>
                </a:cxn>
                <a:cxn ang="0">
                  <a:pos x="313" y="472"/>
                </a:cxn>
                <a:cxn ang="0">
                  <a:pos x="193" y="448"/>
                </a:cxn>
                <a:cxn ang="0">
                  <a:pos x="73" y="472"/>
                </a:cxn>
                <a:cxn ang="0">
                  <a:pos x="73" y="472"/>
                </a:cxn>
                <a:cxn ang="0">
                  <a:pos x="673" y="593"/>
                </a:cxn>
                <a:cxn ang="0">
                  <a:pos x="601" y="568"/>
                </a:cxn>
                <a:cxn ang="0">
                  <a:pos x="505" y="568"/>
                </a:cxn>
                <a:cxn ang="0">
                  <a:pos x="385" y="544"/>
                </a:cxn>
                <a:cxn ang="0">
                  <a:pos x="265" y="568"/>
                </a:cxn>
                <a:cxn ang="0">
                  <a:pos x="265" y="568"/>
                </a:cxn>
                <a:cxn ang="0">
                  <a:pos x="193" y="593"/>
                </a:cxn>
                <a:cxn ang="0">
                  <a:pos x="121" y="568"/>
                </a:cxn>
                <a:cxn ang="0">
                  <a:pos x="697" y="665"/>
                </a:cxn>
                <a:cxn ang="0">
                  <a:pos x="577" y="641"/>
                </a:cxn>
                <a:cxn ang="0">
                  <a:pos x="457" y="665"/>
                </a:cxn>
                <a:cxn ang="0">
                  <a:pos x="457" y="665"/>
                </a:cxn>
                <a:cxn ang="0">
                  <a:pos x="385" y="689"/>
                </a:cxn>
                <a:cxn ang="0">
                  <a:pos x="313" y="665"/>
                </a:cxn>
                <a:cxn ang="0">
                  <a:pos x="217" y="665"/>
                </a:cxn>
                <a:cxn ang="0">
                  <a:pos x="97" y="641"/>
                </a:cxn>
              </a:cxnLst>
              <a:rect l="0" t="0" r="r" b="b"/>
              <a:pathLst>
                <a:path w="769" h="769">
                  <a:moveTo>
                    <a:pt x="0" y="769"/>
                  </a:moveTo>
                  <a:lnTo>
                    <a:pt x="769" y="769"/>
                  </a:lnTo>
                  <a:lnTo>
                    <a:pt x="769" y="0"/>
                  </a:lnTo>
                  <a:lnTo>
                    <a:pt x="0" y="0"/>
                  </a:lnTo>
                  <a:lnTo>
                    <a:pt x="0" y="769"/>
                  </a:lnTo>
                  <a:moveTo>
                    <a:pt x="649" y="88"/>
                  </a:moveTo>
                  <a:cubicBezTo>
                    <a:pt x="649" y="74"/>
                    <a:pt x="660" y="64"/>
                    <a:pt x="673" y="64"/>
                  </a:cubicBezTo>
                  <a:cubicBezTo>
                    <a:pt x="686" y="64"/>
                    <a:pt x="697" y="74"/>
                    <a:pt x="697" y="88"/>
                  </a:cubicBezTo>
                  <a:cubicBezTo>
                    <a:pt x="697" y="88"/>
                    <a:pt x="697" y="88"/>
                    <a:pt x="697" y="88"/>
                  </a:cubicBezTo>
                  <a:cubicBezTo>
                    <a:pt x="697" y="101"/>
                    <a:pt x="686" y="112"/>
                    <a:pt x="673" y="112"/>
                  </a:cubicBezTo>
                  <a:cubicBezTo>
                    <a:pt x="660" y="112"/>
                    <a:pt x="649" y="101"/>
                    <a:pt x="649" y="88"/>
                  </a:cubicBezTo>
                  <a:moveTo>
                    <a:pt x="553" y="88"/>
                  </a:moveTo>
                  <a:cubicBezTo>
                    <a:pt x="553" y="74"/>
                    <a:pt x="564" y="64"/>
                    <a:pt x="577" y="64"/>
                  </a:cubicBezTo>
                  <a:cubicBezTo>
                    <a:pt x="590" y="64"/>
                    <a:pt x="601" y="74"/>
                    <a:pt x="601" y="88"/>
                  </a:cubicBezTo>
                  <a:cubicBezTo>
                    <a:pt x="601" y="88"/>
                    <a:pt x="601" y="88"/>
                    <a:pt x="601" y="88"/>
                  </a:cubicBezTo>
                  <a:cubicBezTo>
                    <a:pt x="601" y="101"/>
                    <a:pt x="590" y="112"/>
                    <a:pt x="577" y="112"/>
                  </a:cubicBezTo>
                  <a:cubicBezTo>
                    <a:pt x="564" y="112"/>
                    <a:pt x="553" y="101"/>
                    <a:pt x="553" y="88"/>
                  </a:cubicBezTo>
                  <a:moveTo>
                    <a:pt x="457" y="88"/>
                  </a:moveTo>
                  <a:cubicBezTo>
                    <a:pt x="457" y="74"/>
                    <a:pt x="468" y="64"/>
                    <a:pt x="481" y="64"/>
                  </a:cubicBezTo>
                  <a:cubicBezTo>
                    <a:pt x="494" y="64"/>
                    <a:pt x="505" y="74"/>
                    <a:pt x="505" y="88"/>
                  </a:cubicBezTo>
                  <a:cubicBezTo>
                    <a:pt x="505" y="88"/>
                    <a:pt x="505" y="88"/>
                    <a:pt x="505" y="88"/>
                  </a:cubicBezTo>
                  <a:cubicBezTo>
                    <a:pt x="505" y="101"/>
                    <a:pt x="494" y="112"/>
                    <a:pt x="481" y="112"/>
                  </a:cubicBezTo>
                  <a:cubicBezTo>
                    <a:pt x="468" y="112"/>
                    <a:pt x="457" y="101"/>
                    <a:pt x="457" y="88"/>
                  </a:cubicBezTo>
                  <a:moveTo>
                    <a:pt x="361" y="88"/>
                  </a:moveTo>
                  <a:cubicBezTo>
                    <a:pt x="361" y="74"/>
                    <a:pt x="372" y="64"/>
                    <a:pt x="385" y="64"/>
                  </a:cubicBezTo>
                  <a:cubicBezTo>
                    <a:pt x="398" y="64"/>
                    <a:pt x="409" y="74"/>
                    <a:pt x="409" y="88"/>
                  </a:cubicBezTo>
                  <a:cubicBezTo>
                    <a:pt x="409" y="88"/>
                    <a:pt x="409" y="88"/>
                    <a:pt x="409" y="88"/>
                  </a:cubicBezTo>
                  <a:cubicBezTo>
                    <a:pt x="409" y="101"/>
                    <a:pt x="398" y="112"/>
                    <a:pt x="385" y="112"/>
                  </a:cubicBezTo>
                  <a:cubicBezTo>
                    <a:pt x="372" y="112"/>
                    <a:pt x="361" y="101"/>
                    <a:pt x="361" y="88"/>
                  </a:cubicBezTo>
                  <a:moveTo>
                    <a:pt x="265" y="88"/>
                  </a:moveTo>
                  <a:cubicBezTo>
                    <a:pt x="265" y="74"/>
                    <a:pt x="275" y="64"/>
                    <a:pt x="289" y="64"/>
                  </a:cubicBezTo>
                  <a:cubicBezTo>
                    <a:pt x="302" y="64"/>
                    <a:pt x="313" y="74"/>
                    <a:pt x="313" y="88"/>
                  </a:cubicBezTo>
                  <a:cubicBezTo>
                    <a:pt x="313" y="88"/>
                    <a:pt x="313" y="88"/>
                    <a:pt x="313" y="88"/>
                  </a:cubicBezTo>
                  <a:cubicBezTo>
                    <a:pt x="313" y="101"/>
                    <a:pt x="302" y="112"/>
                    <a:pt x="289" y="112"/>
                  </a:cubicBezTo>
                  <a:cubicBezTo>
                    <a:pt x="275" y="112"/>
                    <a:pt x="265" y="101"/>
                    <a:pt x="265" y="88"/>
                  </a:cubicBezTo>
                  <a:moveTo>
                    <a:pt x="169" y="88"/>
                  </a:moveTo>
                  <a:cubicBezTo>
                    <a:pt x="169" y="74"/>
                    <a:pt x="179" y="64"/>
                    <a:pt x="193" y="64"/>
                  </a:cubicBezTo>
                  <a:cubicBezTo>
                    <a:pt x="206" y="64"/>
                    <a:pt x="217" y="74"/>
                    <a:pt x="217" y="88"/>
                  </a:cubicBezTo>
                  <a:cubicBezTo>
                    <a:pt x="217" y="88"/>
                    <a:pt x="217" y="88"/>
                    <a:pt x="217" y="88"/>
                  </a:cubicBezTo>
                  <a:cubicBezTo>
                    <a:pt x="217" y="101"/>
                    <a:pt x="206" y="112"/>
                    <a:pt x="193" y="112"/>
                  </a:cubicBezTo>
                  <a:cubicBezTo>
                    <a:pt x="179" y="112"/>
                    <a:pt x="169" y="101"/>
                    <a:pt x="169" y="88"/>
                  </a:cubicBezTo>
                  <a:moveTo>
                    <a:pt x="73" y="88"/>
                  </a:moveTo>
                  <a:cubicBezTo>
                    <a:pt x="73" y="74"/>
                    <a:pt x="83" y="64"/>
                    <a:pt x="97" y="64"/>
                  </a:cubicBezTo>
                  <a:cubicBezTo>
                    <a:pt x="110" y="64"/>
                    <a:pt x="121" y="74"/>
                    <a:pt x="121" y="88"/>
                  </a:cubicBezTo>
                  <a:cubicBezTo>
                    <a:pt x="121" y="88"/>
                    <a:pt x="121" y="88"/>
                    <a:pt x="121" y="88"/>
                  </a:cubicBezTo>
                  <a:cubicBezTo>
                    <a:pt x="121" y="101"/>
                    <a:pt x="110" y="112"/>
                    <a:pt x="97" y="112"/>
                  </a:cubicBezTo>
                  <a:cubicBezTo>
                    <a:pt x="83" y="112"/>
                    <a:pt x="73" y="101"/>
                    <a:pt x="73"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4" y="160"/>
                    <a:pt x="577" y="160"/>
                  </a:cubicBezTo>
                  <a:cubicBezTo>
                    <a:pt x="590" y="160"/>
                    <a:pt x="601" y="171"/>
                    <a:pt x="601" y="184"/>
                  </a:cubicBezTo>
                  <a:cubicBezTo>
                    <a:pt x="601" y="184"/>
                    <a:pt x="601" y="184"/>
                    <a:pt x="601" y="184"/>
                  </a:cubicBezTo>
                  <a:cubicBezTo>
                    <a:pt x="601" y="197"/>
                    <a:pt x="590" y="208"/>
                    <a:pt x="577" y="208"/>
                  </a:cubicBezTo>
                  <a:cubicBezTo>
                    <a:pt x="564" y="208"/>
                    <a:pt x="553" y="197"/>
                    <a:pt x="553" y="184"/>
                  </a:cubicBezTo>
                  <a:moveTo>
                    <a:pt x="457" y="184"/>
                  </a:moveTo>
                  <a:cubicBezTo>
                    <a:pt x="457" y="171"/>
                    <a:pt x="468" y="160"/>
                    <a:pt x="481" y="160"/>
                  </a:cubicBezTo>
                  <a:cubicBezTo>
                    <a:pt x="494" y="160"/>
                    <a:pt x="505" y="171"/>
                    <a:pt x="505" y="184"/>
                  </a:cubicBezTo>
                  <a:cubicBezTo>
                    <a:pt x="505" y="184"/>
                    <a:pt x="505" y="184"/>
                    <a:pt x="505" y="184"/>
                  </a:cubicBezTo>
                  <a:cubicBezTo>
                    <a:pt x="505" y="197"/>
                    <a:pt x="494" y="208"/>
                    <a:pt x="481" y="208"/>
                  </a:cubicBezTo>
                  <a:cubicBezTo>
                    <a:pt x="468" y="208"/>
                    <a:pt x="457" y="197"/>
                    <a:pt x="457" y="184"/>
                  </a:cubicBezTo>
                  <a:moveTo>
                    <a:pt x="361" y="184"/>
                  </a:moveTo>
                  <a:cubicBezTo>
                    <a:pt x="361" y="171"/>
                    <a:pt x="372" y="160"/>
                    <a:pt x="385" y="160"/>
                  </a:cubicBezTo>
                  <a:cubicBezTo>
                    <a:pt x="398" y="160"/>
                    <a:pt x="409" y="171"/>
                    <a:pt x="409" y="184"/>
                  </a:cubicBezTo>
                  <a:cubicBezTo>
                    <a:pt x="409" y="184"/>
                    <a:pt x="409" y="184"/>
                    <a:pt x="409" y="184"/>
                  </a:cubicBezTo>
                  <a:cubicBezTo>
                    <a:pt x="409" y="197"/>
                    <a:pt x="398" y="208"/>
                    <a:pt x="385" y="208"/>
                  </a:cubicBezTo>
                  <a:cubicBezTo>
                    <a:pt x="372"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9" y="184"/>
                  </a:moveTo>
                  <a:cubicBezTo>
                    <a:pt x="169" y="171"/>
                    <a:pt x="179" y="160"/>
                    <a:pt x="193" y="160"/>
                  </a:cubicBezTo>
                  <a:cubicBezTo>
                    <a:pt x="206" y="160"/>
                    <a:pt x="217" y="171"/>
                    <a:pt x="217" y="184"/>
                  </a:cubicBezTo>
                  <a:cubicBezTo>
                    <a:pt x="217" y="184"/>
                    <a:pt x="217" y="184"/>
                    <a:pt x="217" y="184"/>
                  </a:cubicBezTo>
                  <a:cubicBezTo>
                    <a:pt x="217" y="197"/>
                    <a:pt x="206" y="208"/>
                    <a:pt x="193" y="208"/>
                  </a:cubicBezTo>
                  <a:cubicBezTo>
                    <a:pt x="179" y="208"/>
                    <a:pt x="169" y="197"/>
                    <a:pt x="169" y="184"/>
                  </a:cubicBezTo>
                  <a:moveTo>
                    <a:pt x="73" y="184"/>
                  </a:moveTo>
                  <a:cubicBezTo>
                    <a:pt x="73" y="171"/>
                    <a:pt x="83" y="160"/>
                    <a:pt x="97" y="160"/>
                  </a:cubicBezTo>
                  <a:cubicBezTo>
                    <a:pt x="110" y="160"/>
                    <a:pt x="121" y="171"/>
                    <a:pt x="121" y="184"/>
                  </a:cubicBezTo>
                  <a:cubicBezTo>
                    <a:pt x="121" y="184"/>
                    <a:pt x="121" y="184"/>
                    <a:pt x="121" y="184"/>
                  </a:cubicBezTo>
                  <a:cubicBezTo>
                    <a:pt x="121" y="197"/>
                    <a:pt x="110" y="208"/>
                    <a:pt x="97" y="208"/>
                  </a:cubicBezTo>
                  <a:cubicBezTo>
                    <a:pt x="83" y="208"/>
                    <a:pt x="73" y="197"/>
                    <a:pt x="73"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4" y="256"/>
                    <a:pt x="577" y="256"/>
                  </a:cubicBezTo>
                  <a:cubicBezTo>
                    <a:pt x="590" y="256"/>
                    <a:pt x="601" y="267"/>
                    <a:pt x="601" y="280"/>
                  </a:cubicBezTo>
                  <a:cubicBezTo>
                    <a:pt x="601" y="280"/>
                    <a:pt x="601" y="280"/>
                    <a:pt x="601" y="280"/>
                  </a:cubicBezTo>
                  <a:cubicBezTo>
                    <a:pt x="601" y="293"/>
                    <a:pt x="590" y="304"/>
                    <a:pt x="577" y="304"/>
                  </a:cubicBezTo>
                  <a:cubicBezTo>
                    <a:pt x="564" y="304"/>
                    <a:pt x="553" y="293"/>
                    <a:pt x="553" y="280"/>
                  </a:cubicBezTo>
                  <a:moveTo>
                    <a:pt x="457" y="280"/>
                  </a:moveTo>
                  <a:cubicBezTo>
                    <a:pt x="457" y="267"/>
                    <a:pt x="468" y="256"/>
                    <a:pt x="481" y="256"/>
                  </a:cubicBezTo>
                  <a:cubicBezTo>
                    <a:pt x="494" y="256"/>
                    <a:pt x="505" y="267"/>
                    <a:pt x="505" y="280"/>
                  </a:cubicBezTo>
                  <a:cubicBezTo>
                    <a:pt x="505" y="280"/>
                    <a:pt x="505" y="280"/>
                    <a:pt x="505" y="280"/>
                  </a:cubicBezTo>
                  <a:cubicBezTo>
                    <a:pt x="505" y="293"/>
                    <a:pt x="494" y="304"/>
                    <a:pt x="481" y="304"/>
                  </a:cubicBezTo>
                  <a:cubicBezTo>
                    <a:pt x="468" y="304"/>
                    <a:pt x="457" y="293"/>
                    <a:pt x="457" y="280"/>
                  </a:cubicBezTo>
                  <a:moveTo>
                    <a:pt x="361" y="280"/>
                  </a:moveTo>
                  <a:cubicBezTo>
                    <a:pt x="361" y="267"/>
                    <a:pt x="372" y="256"/>
                    <a:pt x="385" y="256"/>
                  </a:cubicBezTo>
                  <a:cubicBezTo>
                    <a:pt x="398" y="256"/>
                    <a:pt x="409" y="267"/>
                    <a:pt x="409" y="280"/>
                  </a:cubicBezTo>
                  <a:cubicBezTo>
                    <a:pt x="409" y="280"/>
                    <a:pt x="409" y="280"/>
                    <a:pt x="409" y="280"/>
                  </a:cubicBezTo>
                  <a:cubicBezTo>
                    <a:pt x="409" y="293"/>
                    <a:pt x="398" y="304"/>
                    <a:pt x="385" y="304"/>
                  </a:cubicBezTo>
                  <a:cubicBezTo>
                    <a:pt x="372"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9" y="280"/>
                  </a:moveTo>
                  <a:cubicBezTo>
                    <a:pt x="169" y="267"/>
                    <a:pt x="179" y="256"/>
                    <a:pt x="193" y="256"/>
                  </a:cubicBezTo>
                  <a:cubicBezTo>
                    <a:pt x="206" y="256"/>
                    <a:pt x="217" y="267"/>
                    <a:pt x="217" y="280"/>
                  </a:cubicBezTo>
                  <a:cubicBezTo>
                    <a:pt x="217" y="280"/>
                    <a:pt x="217" y="280"/>
                    <a:pt x="217" y="280"/>
                  </a:cubicBezTo>
                  <a:cubicBezTo>
                    <a:pt x="217" y="293"/>
                    <a:pt x="206" y="304"/>
                    <a:pt x="193" y="304"/>
                  </a:cubicBezTo>
                  <a:cubicBezTo>
                    <a:pt x="179" y="304"/>
                    <a:pt x="169" y="293"/>
                    <a:pt x="169" y="280"/>
                  </a:cubicBezTo>
                  <a:moveTo>
                    <a:pt x="73" y="280"/>
                  </a:moveTo>
                  <a:cubicBezTo>
                    <a:pt x="73" y="267"/>
                    <a:pt x="83" y="256"/>
                    <a:pt x="97" y="256"/>
                  </a:cubicBezTo>
                  <a:cubicBezTo>
                    <a:pt x="110" y="256"/>
                    <a:pt x="121" y="267"/>
                    <a:pt x="121" y="280"/>
                  </a:cubicBezTo>
                  <a:cubicBezTo>
                    <a:pt x="121" y="280"/>
                    <a:pt x="121" y="280"/>
                    <a:pt x="121" y="280"/>
                  </a:cubicBezTo>
                  <a:cubicBezTo>
                    <a:pt x="121" y="293"/>
                    <a:pt x="110" y="304"/>
                    <a:pt x="97" y="304"/>
                  </a:cubicBezTo>
                  <a:cubicBezTo>
                    <a:pt x="83" y="304"/>
                    <a:pt x="73" y="293"/>
                    <a:pt x="73" y="280"/>
                  </a:cubicBezTo>
                  <a:moveTo>
                    <a:pt x="649" y="376"/>
                  </a:moveTo>
                  <a:cubicBezTo>
                    <a:pt x="649" y="363"/>
                    <a:pt x="660" y="352"/>
                    <a:pt x="673" y="352"/>
                  </a:cubicBezTo>
                  <a:cubicBezTo>
                    <a:pt x="686" y="352"/>
                    <a:pt x="697" y="363"/>
                    <a:pt x="697" y="376"/>
                  </a:cubicBezTo>
                  <a:cubicBezTo>
                    <a:pt x="697" y="376"/>
                    <a:pt x="697" y="376"/>
                    <a:pt x="697" y="376"/>
                  </a:cubicBezTo>
                  <a:cubicBezTo>
                    <a:pt x="697" y="389"/>
                    <a:pt x="686" y="400"/>
                    <a:pt x="673" y="400"/>
                  </a:cubicBezTo>
                  <a:cubicBezTo>
                    <a:pt x="660" y="400"/>
                    <a:pt x="649" y="389"/>
                    <a:pt x="649" y="376"/>
                  </a:cubicBezTo>
                  <a:moveTo>
                    <a:pt x="553" y="376"/>
                  </a:moveTo>
                  <a:cubicBezTo>
                    <a:pt x="553" y="363"/>
                    <a:pt x="564" y="352"/>
                    <a:pt x="577" y="352"/>
                  </a:cubicBezTo>
                  <a:cubicBezTo>
                    <a:pt x="590" y="352"/>
                    <a:pt x="601" y="363"/>
                    <a:pt x="601" y="376"/>
                  </a:cubicBezTo>
                  <a:cubicBezTo>
                    <a:pt x="601" y="376"/>
                    <a:pt x="601" y="376"/>
                    <a:pt x="601" y="376"/>
                  </a:cubicBezTo>
                  <a:cubicBezTo>
                    <a:pt x="601" y="389"/>
                    <a:pt x="590" y="400"/>
                    <a:pt x="577" y="400"/>
                  </a:cubicBezTo>
                  <a:cubicBezTo>
                    <a:pt x="564" y="400"/>
                    <a:pt x="553" y="389"/>
                    <a:pt x="553" y="376"/>
                  </a:cubicBezTo>
                  <a:moveTo>
                    <a:pt x="457" y="376"/>
                  </a:moveTo>
                  <a:cubicBezTo>
                    <a:pt x="457" y="363"/>
                    <a:pt x="468" y="352"/>
                    <a:pt x="481" y="352"/>
                  </a:cubicBezTo>
                  <a:cubicBezTo>
                    <a:pt x="494" y="352"/>
                    <a:pt x="505" y="363"/>
                    <a:pt x="505" y="376"/>
                  </a:cubicBezTo>
                  <a:cubicBezTo>
                    <a:pt x="505" y="376"/>
                    <a:pt x="505" y="376"/>
                    <a:pt x="505" y="376"/>
                  </a:cubicBezTo>
                  <a:cubicBezTo>
                    <a:pt x="505" y="389"/>
                    <a:pt x="494" y="400"/>
                    <a:pt x="481" y="400"/>
                  </a:cubicBezTo>
                  <a:cubicBezTo>
                    <a:pt x="468" y="400"/>
                    <a:pt x="457" y="389"/>
                    <a:pt x="457" y="376"/>
                  </a:cubicBezTo>
                  <a:moveTo>
                    <a:pt x="361" y="376"/>
                  </a:moveTo>
                  <a:cubicBezTo>
                    <a:pt x="361" y="363"/>
                    <a:pt x="372" y="352"/>
                    <a:pt x="385" y="352"/>
                  </a:cubicBezTo>
                  <a:cubicBezTo>
                    <a:pt x="398" y="352"/>
                    <a:pt x="409" y="363"/>
                    <a:pt x="409" y="376"/>
                  </a:cubicBezTo>
                  <a:cubicBezTo>
                    <a:pt x="409" y="376"/>
                    <a:pt x="409" y="376"/>
                    <a:pt x="409" y="376"/>
                  </a:cubicBezTo>
                  <a:cubicBezTo>
                    <a:pt x="409" y="389"/>
                    <a:pt x="398" y="400"/>
                    <a:pt x="385" y="400"/>
                  </a:cubicBezTo>
                  <a:cubicBezTo>
                    <a:pt x="372" y="400"/>
                    <a:pt x="361" y="389"/>
                    <a:pt x="361" y="376"/>
                  </a:cubicBezTo>
                  <a:moveTo>
                    <a:pt x="265" y="376"/>
                  </a:moveTo>
                  <a:cubicBezTo>
                    <a:pt x="265" y="363"/>
                    <a:pt x="275" y="352"/>
                    <a:pt x="289" y="352"/>
                  </a:cubicBezTo>
                  <a:cubicBezTo>
                    <a:pt x="302" y="352"/>
                    <a:pt x="313" y="363"/>
                    <a:pt x="313" y="376"/>
                  </a:cubicBezTo>
                  <a:cubicBezTo>
                    <a:pt x="313" y="376"/>
                    <a:pt x="313" y="376"/>
                    <a:pt x="313" y="376"/>
                  </a:cubicBezTo>
                  <a:cubicBezTo>
                    <a:pt x="313" y="389"/>
                    <a:pt x="302" y="400"/>
                    <a:pt x="289" y="400"/>
                  </a:cubicBezTo>
                  <a:cubicBezTo>
                    <a:pt x="275" y="400"/>
                    <a:pt x="265" y="389"/>
                    <a:pt x="265" y="376"/>
                  </a:cubicBezTo>
                  <a:moveTo>
                    <a:pt x="169" y="376"/>
                  </a:moveTo>
                  <a:cubicBezTo>
                    <a:pt x="169" y="363"/>
                    <a:pt x="179" y="352"/>
                    <a:pt x="193" y="352"/>
                  </a:cubicBezTo>
                  <a:cubicBezTo>
                    <a:pt x="206" y="352"/>
                    <a:pt x="217" y="363"/>
                    <a:pt x="217" y="376"/>
                  </a:cubicBezTo>
                  <a:cubicBezTo>
                    <a:pt x="217" y="376"/>
                    <a:pt x="217" y="376"/>
                    <a:pt x="217" y="376"/>
                  </a:cubicBezTo>
                  <a:cubicBezTo>
                    <a:pt x="217" y="389"/>
                    <a:pt x="206" y="400"/>
                    <a:pt x="193" y="400"/>
                  </a:cubicBezTo>
                  <a:cubicBezTo>
                    <a:pt x="179" y="400"/>
                    <a:pt x="169" y="389"/>
                    <a:pt x="169" y="376"/>
                  </a:cubicBezTo>
                  <a:moveTo>
                    <a:pt x="73" y="376"/>
                  </a:moveTo>
                  <a:cubicBezTo>
                    <a:pt x="73" y="363"/>
                    <a:pt x="83" y="352"/>
                    <a:pt x="97" y="352"/>
                  </a:cubicBezTo>
                  <a:cubicBezTo>
                    <a:pt x="110" y="352"/>
                    <a:pt x="121" y="363"/>
                    <a:pt x="121" y="376"/>
                  </a:cubicBezTo>
                  <a:cubicBezTo>
                    <a:pt x="121" y="376"/>
                    <a:pt x="121" y="376"/>
                    <a:pt x="121" y="376"/>
                  </a:cubicBezTo>
                  <a:cubicBezTo>
                    <a:pt x="121" y="389"/>
                    <a:pt x="110" y="400"/>
                    <a:pt x="97" y="400"/>
                  </a:cubicBezTo>
                  <a:cubicBezTo>
                    <a:pt x="83" y="400"/>
                    <a:pt x="73" y="389"/>
                    <a:pt x="73" y="376"/>
                  </a:cubicBezTo>
                  <a:moveTo>
                    <a:pt x="649" y="472"/>
                  </a:moveTo>
                  <a:cubicBezTo>
                    <a:pt x="649" y="459"/>
                    <a:pt x="660" y="448"/>
                    <a:pt x="673" y="448"/>
                  </a:cubicBezTo>
                  <a:cubicBezTo>
                    <a:pt x="686" y="448"/>
                    <a:pt x="697" y="459"/>
                    <a:pt x="697" y="472"/>
                  </a:cubicBezTo>
                  <a:cubicBezTo>
                    <a:pt x="697" y="472"/>
                    <a:pt x="697" y="472"/>
                    <a:pt x="697" y="472"/>
                  </a:cubicBezTo>
                  <a:cubicBezTo>
                    <a:pt x="697" y="486"/>
                    <a:pt x="686" y="496"/>
                    <a:pt x="673" y="496"/>
                  </a:cubicBezTo>
                  <a:cubicBezTo>
                    <a:pt x="660" y="496"/>
                    <a:pt x="649" y="486"/>
                    <a:pt x="649" y="472"/>
                  </a:cubicBezTo>
                  <a:moveTo>
                    <a:pt x="553" y="472"/>
                  </a:moveTo>
                  <a:cubicBezTo>
                    <a:pt x="553" y="459"/>
                    <a:pt x="564" y="448"/>
                    <a:pt x="577" y="448"/>
                  </a:cubicBezTo>
                  <a:cubicBezTo>
                    <a:pt x="590" y="448"/>
                    <a:pt x="601" y="459"/>
                    <a:pt x="601" y="472"/>
                  </a:cubicBezTo>
                  <a:cubicBezTo>
                    <a:pt x="601" y="472"/>
                    <a:pt x="601" y="472"/>
                    <a:pt x="601" y="472"/>
                  </a:cubicBezTo>
                  <a:cubicBezTo>
                    <a:pt x="601" y="486"/>
                    <a:pt x="590" y="496"/>
                    <a:pt x="577" y="496"/>
                  </a:cubicBezTo>
                  <a:cubicBezTo>
                    <a:pt x="564" y="496"/>
                    <a:pt x="553" y="486"/>
                    <a:pt x="553" y="472"/>
                  </a:cubicBezTo>
                  <a:moveTo>
                    <a:pt x="457" y="472"/>
                  </a:moveTo>
                  <a:cubicBezTo>
                    <a:pt x="457" y="459"/>
                    <a:pt x="468" y="448"/>
                    <a:pt x="481" y="448"/>
                  </a:cubicBezTo>
                  <a:cubicBezTo>
                    <a:pt x="494" y="448"/>
                    <a:pt x="505" y="459"/>
                    <a:pt x="505" y="472"/>
                  </a:cubicBezTo>
                  <a:cubicBezTo>
                    <a:pt x="505" y="472"/>
                    <a:pt x="505" y="472"/>
                    <a:pt x="505" y="472"/>
                  </a:cubicBezTo>
                  <a:cubicBezTo>
                    <a:pt x="505" y="486"/>
                    <a:pt x="494" y="496"/>
                    <a:pt x="481" y="496"/>
                  </a:cubicBezTo>
                  <a:cubicBezTo>
                    <a:pt x="468" y="496"/>
                    <a:pt x="457" y="486"/>
                    <a:pt x="457" y="472"/>
                  </a:cubicBezTo>
                  <a:moveTo>
                    <a:pt x="361" y="472"/>
                  </a:moveTo>
                  <a:cubicBezTo>
                    <a:pt x="361" y="459"/>
                    <a:pt x="372" y="448"/>
                    <a:pt x="385" y="448"/>
                  </a:cubicBezTo>
                  <a:cubicBezTo>
                    <a:pt x="398" y="448"/>
                    <a:pt x="409" y="459"/>
                    <a:pt x="409" y="472"/>
                  </a:cubicBezTo>
                  <a:cubicBezTo>
                    <a:pt x="409" y="472"/>
                    <a:pt x="409" y="472"/>
                    <a:pt x="409" y="472"/>
                  </a:cubicBezTo>
                  <a:cubicBezTo>
                    <a:pt x="409" y="486"/>
                    <a:pt x="398" y="496"/>
                    <a:pt x="385" y="496"/>
                  </a:cubicBezTo>
                  <a:cubicBezTo>
                    <a:pt x="372" y="496"/>
                    <a:pt x="361" y="486"/>
                    <a:pt x="361" y="472"/>
                  </a:cubicBezTo>
                  <a:moveTo>
                    <a:pt x="265" y="472"/>
                  </a:moveTo>
                  <a:cubicBezTo>
                    <a:pt x="265" y="459"/>
                    <a:pt x="275" y="448"/>
                    <a:pt x="289" y="448"/>
                  </a:cubicBezTo>
                  <a:cubicBezTo>
                    <a:pt x="302" y="448"/>
                    <a:pt x="313" y="459"/>
                    <a:pt x="313" y="472"/>
                  </a:cubicBezTo>
                  <a:cubicBezTo>
                    <a:pt x="313" y="472"/>
                    <a:pt x="313" y="472"/>
                    <a:pt x="313" y="472"/>
                  </a:cubicBezTo>
                  <a:cubicBezTo>
                    <a:pt x="313" y="486"/>
                    <a:pt x="302" y="496"/>
                    <a:pt x="289" y="496"/>
                  </a:cubicBezTo>
                  <a:cubicBezTo>
                    <a:pt x="275" y="496"/>
                    <a:pt x="265" y="486"/>
                    <a:pt x="265" y="472"/>
                  </a:cubicBezTo>
                  <a:moveTo>
                    <a:pt x="169" y="472"/>
                  </a:moveTo>
                  <a:cubicBezTo>
                    <a:pt x="169" y="459"/>
                    <a:pt x="179" y="448"/>
                    <a:pt x="193" y="448"/>
                  </a:cubicBezTo>
                  <a:cubicBezTo>
                    <a:pt x="206" y="448"/>
                    <a:pt x="217" y="459"/>
                    <a:pt x="217" y="472"/>
                  </a:cubicBezTo>
                  <a:cubicBezTo>
                    <a:pt x="217" y="472"/>
                    <a:pt x="217" y="472"/>
                    <a:pt x="217" y="472"/>
                  </a:cubicBezTo>
                  <a:cubicBezTo>
                    <a:pt x="217" y="486"/>
                    <a:pt x="206" y="496"/>
                    <a:pt x="193" y="496"/>
                  </a:cubicBezTo>
                  <a:cubicBezTo>
                    <a:pt x="179" y="496"/>
                    <a:pt x="169" y="486"/>
                    <a:pt x="169" y="472"/>
                  </a:cubicBezTo>
                  <a:moveTo>
                    <a:pt x="73" y="472"/>
                  </a:moveTo>
                  <a:cubicBezTo>
                    <a:pt x="73" y="459"/>
                    <a:pt x="83" y="448"/>
                    <a:pt x="97" y="448"/>
                  </a:cubicBezTo>
                  <a:cubicBezTo>
                    <a:pt x="110" y="448"/>
                    <a:pt x="121" y="459"/>
                    <a:pt x="121" y="472"/>
                  </a:cubicBezTo>
                  <a:cubicBezTo>
                    <a:pt x="121" y="472"/>
                    <a:pt x="121" y="472"/>
                    <a:pt x="121" y="472"/>
                  </a:cubicBezTo>
                  <a:cubicBezTo>
                    <a:pt x="121" y="486"/>
                    <a:pt x="110" y="496"/>
                    <a:pt x="97" y="496"/>
                  </a:cubicBezTo>
                  <a:cubicBezTo>
                    <a:pt x="83" y="496"/>
                    <a:pt x="73" y="486"/>
                    <a:pt x="73" y="472"/>
                  </a:cubicBezTo>
                  <a:moveTo>
                    <a:pt x="649" y="568"/>
                  </a:moveTo>
                  <a:cubicBezTo>
                    <a:pt x="649" y="555"/>
                    <a:pt x="660" y="544"/>
                    <a:pt x="673" y="544"/>
                  </a:cubicBezTo>
                  <a:cubicBezTo>
                    <a:pt x="686" y="544"/>
                    <a:pt x="697" y="555"/>
                    <a:pt x="697" y="568"/>
                  </a:cubicBezTo>
                  <a:cubicBezTo>
                    <a:pt x="697" y="568"/>
                    <a:pt x="697" y="568"/>
                    <a:pt x="697" y="568"/>
                  </a:cubicBezTo>
                  <a:cubicBezTo>
                    <a:pt x="697" y="582"/>
                    <a:pt x="686" y="593"/>
                    <a:pt x="673" y="593"/>
                  </a:cubicBezTo>
                  <a:cubicBezTo>
                    <a:pt x="660" y="593"/>
                    <a:pt x="649" y="582"/>
                    <a:pt x="649" y="568"/>
                  </a:cubicBezTo>
                  <a:moveTo>
                    <a:pt x="553" y="568"/>
                  </a:moveTo>
                  <a:cubicBezTo>
                    <a:pt x="553" y="555"/>
                    <a:pt x="564" y="544"/>
                    <a:pt x="577" y="544"/>
                  </a:cubicBezTo>
                  <a:cubicBezTo>
                    <a:pt x="590" y="544"/>
                    <a:pt x="601" y="555"/>
                    <a:pt x="601" y="568"/>
                  </a:cubicBezTo>
                  <a:cubicBezTo>
                    <a:pt x="601" y="568"/>
                    <a:pt x="601" y="568"/>
                    <a:pt x="601" y="568"/>
                  </a:cubicBezTo>
                  <a:cubicBezTo>
                    <a:pt x="601" y="582"/>
                    <a:pt x="590" y="593"/>
                    <a:pt x="577" y="593"/>
                  </a:cubicBezTo>
                  <a:cubicBezTo>
                    <a:pt x="564" y="593"/>
                    <a:pt x="553" y="582"/>
                    <a:pt x="553" y="568"/>
                  </a:cubicBezTo>
                  <a:moveTo>
                    <a:pt x="457" y="568"/>
                  </a:moveTo>
                  <a:cubicBezTo>
                    <a:pt x="457" y="555"/>
                    <a:pt x="468" y="544"/>
                    <a:pt x="481" y="544"/>
                  </a:cubicBezTo>
                  <a:cubicBezTo>
                    <a:pt x="494" y="544"/>
                    <a:pt x="505" y="555"/>
                    <a:pt x="505" y="568"/>
                  </a:cubicBezTo>
                  <a:cubicBezTo>
                    <a:pt x="505" y="568"/>
                    <a:pt x="505" y="568"/>
                    <a:pt x="505" y="568"/>
                  </a:cubicBezTo>
                  <a:cubicBezTo>
                    <a:pt x="505" y="582"/>
                    <a:pt x="494" y="593"/>
                    <a:pt x="481" y="593"/>
                  </a:cubicBezTo>
                  <a:cubicBezTo>
                    <a:pt x="468" y="593"/>
                    <a:pt x="457" y="582"/>
                    <a:pt x="457" y="568"/>
                  </a:cubicBezTo>
                  <a:moveTo>
                    <a:pt x="361" y="568"/>
                  </a:moveTo>
                  <a:cubicBezTo>
                    <a:pt x="361" y="555"/>
                    <a:pt x="372" y="544"/>
                    <a:pt x="385" y="544"/>
                  </a:cubicBezTo>
                  <a:cubicBezTo>
                    <a:pt x="398" y="544"/>
                    <a:pt x="409" y="555"/>
                    <a:pt x="409" y="568"/>
                  </a:cubicBezTo>
                  <a:cubicBezTo>
                    <a:pt x="409" y="568"/>
                    <a:pt x="409" y="568"/>
                    <a:pt x="409" y="568"/>
                  </a:cubicBezTo>
                  <a:cubicBezTo>
                    <a:pt x="409" y="582"/>
                    <a:pt x="398" y="593"/>
                    <a:pt x="385" y="593"/>
                  </a:cubicBezTo>
                  <a:cubicBezTo>
                    <a:pt x="372" y="593"/>
                    <a:pt x="361" y="582"/>
                    <a:pt x="361" y="568"/>
                  </a:cubicBezTo>
                  <a:moveTo>
                    <a:pt x="265" y="568"/>
                  </a:moveTo>
                  <a:cubicBezTo>
                    <a:pt x="265" y="555"/>
                    <a:pt x="275" y="544"/>
                    <a:pt x="289" y="544"/>
                  </a:cubicBezTo>
                  <a:cubicBezTo>
                    <a:pt x="302" y="544"/>
                    <a:pt x="313" y="555"/>
                    <a:pt x="313" y="568"/>
                  </a:cubicBezTo>
                  <a:cubicBezTo>
                    <a:pt x="313" y="568"/>
                    <a:pt x="313" y="568"/>
                    <a:pt x="313" y="568"/>
                  </a:cubicBezTo>
                  <a:cubicBezTo>
                    <a:pt x="313" y="582"/>
                    <a:pt x="302" y="593"/>
                    <a:pt x="289" y="593"/>
                  </a:cubicBezTo>
                  <a:cubicBezTo>
                    <a:pt x="275" y="593"/>
                    <a:pt x="265" y="582"/>
                    <a:pt x="265" y="568"/>
                  </a:cubicBezTo>
                  <a:moveTo>
                    <a:pt x="169" y="568"/>
                  </a:moveTo>
                  <a:cubicBezTo>
                    <a:pt x="169" y="555"/>
                    <a:pt x="179" y="544"/>
                    <a:pt x="193" y="544"/>
                  </a:cubicBezTo>
                  <a:cubicBezTo>
                    <a:pt x="206" y="544"/>
                    <a:pt x="217" y="555"/>
                    <a:pt x="217" y="568"/>
                  </a:cubicBezTo>
                  <a:cubicBezTo>
                    <a:pt x="217" y="568"/>
                    <a:pt x="217" y="568"/>
                    <a:pt x="217" y="568"/>
                  </a:cubicBezTo>
                  <a:cubicBezTo>
                    <a:pt x="217" y="582"/>
                    <a:pt x="206" y="593"/>
                    <a:pt x="193" y="593"/>
                  </a:cubicBezTo>
                  <a:cubicBezTo>
                    <a:pt x="179" y="593"/>
                    <a:pt x="169" y="582"/>
                    <a:pt x="169" y="568"/>
                  </a:cubicBezTo>
                  <a:moveTo>
                    <a:pt x="73" y="568"/>
                  </a:moveTo>
                  <a:cubicBezTo>
                    <a:pt x="73" y="555"/>
                    <a:pt x="83" y="544"/>
                    <a:pt x="97" y="544"/>
                  </a:cubicBezTo>
                  <a:cubicBezTo>
                    <a:pt x="110" y="544"/>
                    <a:pt x="121" y="555"/>
                    <a:pt x="121" y="568"/>
                  </a:cubicBezTo>
                  <a:cubicBezTo>
                    <a:pt x="121" y="568"/>
                    <a:pt x="121" y="568"/>
                    <a:pt x="121" y="568"/>
                  </a:cubicBezTo>
                  <a:cubicBezTo>
                    <a:pt x="121" y="582"/>
                    <a:pt x="110" y="593"/>
                    <a:pt x="97" y="593"/>
                  </a:cubicBezTo>
                  <a:cubicBezTo>
                    <a:pt x="83" y="593"/>
                    <a:pt x="73" y="582"/>
                    <a:pt x="73" y="568"/>
                  </a:cubicBezTo>
                  <a:moveTo>
                    <a:pt x="649" y="665"/>
                  </a:moveTo>
                  <a:cubicBezTo>
                    <a:pt x="649" y="651"/>
                    <a:pt x="660" y="641"/>
                    <a:pt x="673" y="641"/>
                  </a:cubicBezTo>
                  <a:cubicBezTo>
                    <a:pt x="686" y="641"/>
                    <a:pt x="697" y="651"/>
                    <a:pt x="697" y="665"/>
                  </a:cubicBezTo>
                  <a:cubicBezTo>
                    <a:pt x="697" y="665"/>
                    <a:pt x="697" y="665"/>
                    <a:pt x="697" y="665"/>
                  </a:cubicBezTo>
                  <a:cubicBezTo>
                    <a:pt x="697" y="678"/>
                    <a:pt x="686" y="689"/>
                    <a:pt x="673" y="689"/>
                  </a:cubicBezTo>
                  <a:cubicBezTo>
                    <a:pt x="660" y="689"/>
                    <a:pt x="649" y="678"/>
                    <a:pt x="649" y="665"/>
                  </a:cubicBezTo>
                  <a:moveTo>
                    <a:pt x="553" y="665"/>
                  </a:moveTo>
                  <a:cubicBezTo>
                    <a:pt x="553" y="651"/>
                    <a:pt x="564" y="641"/>
                    <a:pt x="577" y="641"/>
                  </a:cubicBezTo>
                  <a:cubicBezTo>
                    <a:pt x="590" y="641"/>
                    <a:pt x="601" y="651"/>
                    <a:pt x="601" y="665"/>
                  </a:cubicBezTo>
                  <a:cubicBezTo>
                    <a:pt x="601" y="665"/>
                    <a:pt x="601" y="665"/>
                    <a:pt x="601" y="665"/>
                  </a:cubicBezTo>
                  <a:cubicBezTo>
                    <a:pt x="601" y="678"/>
                    <a:pt x="590" y="689"/>
                    <a:pt x="577" y="689"/>
                  </a:cubicBezTo>
                  <a:cubicBezTo>
                    <a:pt x="564" y="689"/>
                    <a:pt x="553" y="678"/>
                    <a:pt x="553" y="665"/>
                  </a:cubicBezTo>
                  <a:moveTo>
                    <a:pt x="457" y="665"/>
                  </a:moveTo>
                  <a:cubicBezTo>
                    <a:pt x="457" y="651"/>
                    <a:pt x="468" y="641"/>
                    <a:pt x="481" y="641"/>
                  </a:cubicBezTo>
                  <a:cubicBezTo>
                    <a:pt x="494" y="641"/>
                    <a:pt x="505" y="651"/>
                    <a:pt x="505" y="665"/>
                  </a:cubicBezTo>
                  <a:cubicBezTo>
                    <a:pt x="505" y="665"/>
                    <a:pt x="505" y="665"/>
                    <a:pt x="505" y="665"/>
                  </a:cubicBezTo>
                  <a:cubicBezTo>
                    <a:pt x="505" y="678"/>
                    <a:pt x="494" y="689"/>
                    <a:pt x="481" y="689"/>
                  </a:cubicBezTo>
                  <a:cubicBezTo>
                    <a:pt x="468" y="689"/>
                    <a:pt x="457" y="678"/>
                    <a:pt x="457" y="665"/>
                  </a:cubicBezTo>
                  <a:moveTo>
                    <a:pt x="361" y="665"/>
                  </a:moveTo>
                  <a:cubicBezTo>
                    <a:pt x="361" y="651"/>
                    <a:pt x="372" y="641"/>
                    <a:pt x="385" y="641"/>
                  </a:cubicBezTo>
                  <a:cubicBezTo>
                    <a:pt x="398" y="641"/>
                    <a:pt x="409" y="651"/>
                    <a:pt x="409" y="665"/>
                  </a:cubicBezTo>
                  <a:cubicBezTo>
                    <a:pt x="409" y="665"/>
                    <a:pt x="409" y="665"/>
                    <a:pt x="409" y="665"/>
                  </a:cubicBezTo>
                  <a:cubicBezTo>
                    <a:pt x="409" y="678"/>
                    <a:pt x="398" y="689"/>
                    <a:pt x="385" y="689"/>
                  </a:cubicBezTo>
                  <a:cubicBezTo>
                    <a:pt x="372" y="689"/>
                    <a:pt x="361" y="678"/>
                    <a:pt x="361" y="665"/>
                  </a:cubicBezTo>
                  <a:moveTo>
                    <a:pt x="265" y="665"/>
                  </a:moveTo>
                  <a:cubicBezTo>
                    <a:pt x="265" y="651"/>
                    <a:pt x="275" y="641"/>
                    <a:pt x="289" y="641"/>
                  </a:cubicBezTo>
                  <a:cubicBezTo>
                    <a:pt x="302" y="641"/>
                    <a:pt x="313" y="651"/>
                    <a:pt x="313" y="665"/>
                  </a:cubicBezTo>
                  <a:cubicBezTo>
                    <a:pt x="313" y="665"/>
                    <a:pt x="313" y="665"/>
                    <a:pt x="313" y="665"/>
                  </a:cubicBezTo>
                  <a:cubicBezTo>
                    <a:pt x="313" y="678"/>
                    <a:pt x="302" y="689"/>
                    <a:pt x="289" y="689"/>
                  </a:cubicBezTo>
                  <a:cubicBezTo>
                    <a:pt x="275" y="689"/>
                    <a:pt x="265" y="678"/>
                    <a:pt x="265" y="665"/>
                  </a:cubicBezTo>
                  <a:moveTo>
                    <a:pt x="169" y="665"/>
                  </a:moveTo>
                  <a:cubicBezTo>
                    <a:pt x="169" y="651"/>
                    <a:pt x="179" y="641"/>
                    <a:pt x="193" y="641"/>
                  </a:cubicBezTo>
                  <a:cubicBezTo>
                    <a:pt x="206" y="641"/>
                    <a:pt x="217" y="651"/>
                    <a:pt x="217" y="665"/>
                  </a:cubicBezTo>
                  <a:cubicBezTo>
                    <a:pt x="217" y="665"/>
                    <a:pt x="217" y="665"/>
                    <a:pt x="217" y="665"/>
                  </a:cubicBezTo>
                  <a:cubicBezTo>
                    <a:pt x="217" y="678"/>
                    <a:pt x="206" y="689"/>
                    <a:pt x="193" y="689"/>
                  </a:cubicBezTo>
                  <a:cubicBezTo>
                    <a:pt x="179" y="689"/>
                    <a:pt x="169" y="678"/>
                    <a:pt x="169" y="665"/>
                  </a:cubicBezTo>
                  <a:moveTo>
                    <a:pt x="73" y="665"/>
                  </a:moveTo>
                  <a:cubicBezTo>
                    <a:pt x="73" y="651"/>
                    <a:pt x="83" y="641"/>
                    <a:pt x="97" y="641"/>
                  </a:cubicBezTo>
                  <a:cubicBezTo>
                    <a:pt x="110" y="641"/>
                    <a:pt x="121" y="651"/>
                    <a:pt x="121" y="665"/>
                  </a:cubicBezTo>
                  <a:cubicBezTo>
                    <a:pt x="121" y="665"/>
                    <a:pt x="121" y="665"/>
                    <a:pt x="121" y="665"/>
                  </a:cubicBezTo>
                  <a:cubicBezTo>
                    <a:pt x="121" y="678"/>
                    <a:pt x="110" y="689"/>
                    <a:pt x="97" y="689"/>
                  </a:cubicBezTo>
                  <a:cubicBezTo>
                    <a:pt x="83" y="689"/>
                    <a:pt x="73" y="678"/>
                    <a:pt x="73" y="665"/>
                  </a:cubicBezTo>
                </a:path>
              </a:pathLst>
            </a:custGeom>
            <a:noFill/>
            <a:ln w="3175" cap="rnd">
              <a:solidFill>
                <a:srgbClr val="B01C2E"/>
              </a:solidFill>
              <a:prstDash val="solid"/>
              <a:round/>
              <a:headEnd/>
              <a:tailEnd/>
            </a:ln>
          </p:spPr>
          <p:txBody>
            <a:bodyPr/>
            <a:lstStyle/>
            <a:p>
              <a:endParaRPr lang="en-US"/>
            </a:p>
          </p:txBody>
        </p:sp>
        <p:sp>
          <p:nvSpPr>
            <p:cNvPr id="329941" name="Freeform 213"/>
            <p:cNvSpPr>
              <a:spLocks noEditPoints="1"/>
            </p:cNvSpPr>
            <p:nvPr/>
          </p:nvSpPr>
          <p:spPr bwMode="auto">
            <a:xfrm>
              <a:off x="3869" y="2013"/>
              <a:ext cx="213" cy="212"/>
            </a:xfrm>
            <a:custGeom>
              <a:avLst/>
              <a:gdLst/>
              <a:ahLst/>
              <a:cxnLst>
                <a:cxn ang="0">
                  <a:pos x="0" y="769"/>
                </a:cxn>
                <a:cxn ang="0">
                  <a:pos x="673" y="112"/>
                </a:cxn>
                <a:cxn ang="0">
                  <a:pos x="601" y="88"/>
                </a:cxn>
                <a:cxn ang="0">
                  <a:pos x="504" y="88"/>
                </a:cxn>
                <a:cxn ang="0">
                  <a:pos x="384" y="64"/>
                </a:cxn>
                <a:cxn ang="0">
                  <a:pos x="264" y="88"/>
                </a:cxn>
                <a:cxn ang="0">
                  <a:pos x="264" y="88"/>
                </a:cxn>
                <a:cxn ang="0">
                  <a:pos x="192" y="112"/>
                </a:cxn>
                <a:cxn ang="0">
                  <a:pos x="120" y="88"/>
                </a:cxn>
                <a:cxn ang="0">
                  <a:pos x="697" y="184"/>
                </a:cxn>
                <a:cxn ang="0">
                  <a:pos x="577" y="160"/>
                </a:cxn>
                <a:cxn ang="0">
                  <a:pos x="456" y="184"/>
                </a:cxn>
                <a:cxn ang="0">
                  <a:pos x="456" y="184"/>
                </a:cxn>
                <a:cxn ang="0">
                  <a:pos x="384" y="208"/>
                </a:cxn>
                <a:cxn ang="0">
                  <a:pos x="312" y="184"/>
                </a:cxn>
                <a:cxn ang="0">
                  <a:pos x="216" y="184"/>
                </a:cxn>
                <a:cxn ang="0">
                  <a:pos x="96" y="160"/>
                </a:cxn>
                <a:cxn ang="0">
                  <a:pos x="649" y="280"/>
                </a:cxn>
                <a:cxn ang="0">
                  <a:pos x="649" y="280"/>
                </a:cxn>
                <a:cxn ang="0">
                  <a:pos x="577" y="304"/>
                </a:cxn>
                <a:cxn ang="0">
                  <a:pos x="504" y="280"/>
                </a:cxn>
                <a:cxn ang="0">
                  <a:pos x="408" y="280"/>
                </a:cxn>
                <a:cxn ang="0">
                  <a:pos x="288" y="256"/>
                </a:cxn>
                <a:cxn ang="0">
                  <a:pos x="168" y="280"/>
                </a:cxn>
                <a:cxn ang="0">
                  <a:pos x="168" y="280"/>
                </a:cxn>
                <a:cxn ang="0">
                  <a:pos x="96" y="304"/>
                </a:cxn>
                <a:cxn ang="0">
                  <a:pos x="697" y="376"/>
                </a:cxn>
                <a:cxn ang="0">
                  <a:pos x="601" y="376"/>
                </a:cxn>
                <a:cxn ang="0">
                  <a:pos x="480" y="352"/>
                </a:cxn>
                <a:cxn ang="0">
                  <a:pos x="360" y="376"/>
                </a:cxn>
                <a:cxn ang="0">
                  <a:pos x="360" y="376"/>
                </a:cxn>
                <a:cxn ang="0">
                  <a:pos x="288" y="400"/>
                </a:cxn>
                <a:cxn ang="0">
                  <a:pos x="216" y="376"/>
                </a:cxn>
                <a:cxn ang="0">
                  <a:pos x="120" y="376"/>
                </a:cxn>
                <a:cxn ang="0">
                  <a:pos x="673" y="448"/>
                </a:cxn>
                <a:cxn ang="0">
                  <a:pos x="553" y="472"/>
                </a:cxn>
                <a:cxn ang="0">
                  <a:pos x="553" y="472"/>
                </a:cxn>
                <a:cxn ang="0">
                  <a:pos x="480" y="496"/>
                </a:cxn>
                <a:cxn ang="0">
                  <a:pos x="408" y="472"/>
                </a:cxn>
                <a:cxn ang="0">
                  <a:pos x="312" y="472"/>
                </a:cxn>
                <a:cxn ang="0">
                  <a:pos x="192" y="448"/>
                </a:cxn>
                <a:cxn ang="0">
                  <a:pos x="72" y="472"/>
                </a:cxn>
                <a:cxn ang="0">
                  <a:pos x="72" y="472"/>
                </a:cxn>
                <a:cxn ang="0">
                  <a:pos x="673" y="593"/>
                </a:cxn>
                <a:cxn ang="0">
                  <a:pos x="601" y="568"/>
                </a:cxn>
                <a:cxn ang="0">
                  <a:pos x="504" y="568"/>
                </a:cxn>
                <a:cxn ang="0">
                  <a:pos x="384" y="544"/>
                </a:cxn>
                <a:cxn ang="0">
                  <a:pos x="264" y="568"/>
                </a:cxn>
                <a:cxn ang="0">
                  <a:pos x="264" y="568"/>
                </a:cxn>
                <a:cxn ang="0">
                  <a:pos x="192" y="593"/>
                </a:cxn>
                <a:cxn ang="0">
                  <a:pos x="120" y="568"/>
                </a:cxn>
                <a:cxn ang="0">
                  <a:pos x="697" y="665"/>
                </a:cxn>
                <a:cxn ang="0">
                  <a:pos x="577" y="641"/>
                </a:cxn>
                <a:cxn ang="0">
                  <a:pos x="456" y="665"/>
                </a:cxn>
                <a:cxn ang="0">
                  <a:pos x="456" y="665"/>
                </a:cxn>
                <a:cxn ang="0">
                  <a:pos x="384" y="689"/>
                </a:cxn>
                <a:cxn ang="0">
                  <a:pos x="312"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4"/>
                    <a:pt x="659" y="64"/>
                    <a:pt x="673" y="64"/>
                  </a:cubicBezTo>
                  <a:cubicBezTo>
                    <a:pt x="686" y="64"/>
                    <a:pt x="697" y="74"/>
                    <a:pt x="697" y="88"/>
                  </a:cubicBezTo>
                  <a:cubicBezTo>
                    <a:pt x="697" y="88"/>
                    <a:pt x="697" y="88"/>
                    <a:pt x="697" y="88"/>
                  </a:cubicBezTo>
                  <a:cubicBezTo>
                    <a:pt x="697" y="101"/>
                    <a:pt x="686" y="112"/>
                    <a:pt x="673" y="112"/>
                  </a:cubicBezTo>
                  <a:cubicBezTo>
                    <a:pt x="659" y="112"/>
                    <a:pt x="649" y="101"/>
                    <a:pt x="649" y="88"/>
                  </a:cubicBezTo>
                  <a:moveTo>
                    <a:pt x="553" y="88"/>
                  </a:moveTo>
                  <a:cubicBezTo>
                    <a:pt x="553" y="74"/>
                    <a:pt x="563" y="64"/>
                    <a:pt x="577" y="64"/>
                  </a:cubicBezTo>
                  <a:cubicBezTo>
                    <a:pt x="590" y="64"/>
                    <a:pt x="601" y="74"/>
                    <a:pt x="601" y="88"/>
                  </a:cubicBezTo>
                  <a:cubicBezTo>
                    <a:pt x="601" y="88"/>
                    <a:pt x="601" y="88"/>
                    <a:pt x="601" y="88"/>
                  </a:cubicBezTo>
                  <a:cubicBezTo>
                    <a:pt x="601" y="101"/>
                    <a:pt x="590" y="112"/>
                    <a:pt x="577" y="112"/>
                  </a:cubicBezTo>
                  <a:cubicBezTo>
                    <a:pt x="563" y="112"/>
                    <a:pt x="553" y="101"/>
                    <a:pt x="553" y="88"/>
                  </a:cubicBezTo>
                  <a:moveTo>
                    <a:pt x="456" y="88"/>
                  </a:moveTo>
                  <a:cubicBezTo>
                    <a:pt x="456" y="74"/>
                    <a:pt x="467" y="64"/>
                    <a:pt x="480" y="64"/>
                  </a:cubicBezTo>
                  <a:cubicBezTo>
                    <a:pt x="494" y="64"/>
                    <a:pt x="504" y="74"/>
                    <a:pt x="504" y="88"/>
                  </a:cubicBezTo>
                  <a:cubicBezTo>
                    <a:pt x="504" y="88"/>
                    <a:pt x="504" y="88"/>
                    <a:pt x="504" y="88"/>
                  </a:cubicBezTo>
                  <a:cubicBezTo>
                    <a:pt x="504" y="101"/>
                    <a:pt x="494" y="112"/>
                    <a:pt x="480" y="112"/>
                  </a:cubicBezTo>
                  <a:cubicBezTo>
                    <a:pt x="467" y="112"/>
                    <a:pt x="456" y="101"/>
                    <a:pt x="456" y="88"/>
                  </a:cubicBezTo>
                  <a:moveTo>
                    <a:pt x="360" y="88"/>
                  </a:moveTo>
                  <a:cubicBezTo>
                    <a:pt x="360" y="74"/>
                    <a:pt x="371" y="64"/>
                    <a:pt x="384" y="64"/>
                  </a:cubicBezTo>
                  <a:cubicBezTo>
                    <a:pt x="398" y="64"/>
                    <a:pt x="408" y="74"/>
                    <a:pt x="408" y="88"/>
                  </a:cubicBezTo>
                  <a:cubicBezTo>
                    <a:pt x="408" y="88"/>
                    <a:pt x="408" y="88"/>
                    <a:pt x="408" y="88"/>
                  </a:cubicBezTo>
                  <a:cubicBezTo>
                    <a:pt x="408" y="101"/>
                    <a:pt x="398" y="112"/>
                    <a:pt x="384" y="112"/>
                  </a:cubicBezTo>
                  <a:cubicBezTo>
                    <a:pt x="371" y="112"/>
                    <a:pt x="360" y="101"/>
                    <a:pt x="360" y="88"/>
                  </a:cubicBezTo>
                  <a:moveTo>
                    <a:pt x="264" y="88"/>
                  </a:moveTo>
                  <a:cubicBezTo>
                    <a:pt x="264" y="74"/>
                    <a:pt x="275" y="64"/>
                    <a:pt x="288" y="64"/>
                  </a:cubicBezTo>
                  <a:cubicBezTo>
                    <a:pt x="302" y="64"/>
                    <a:pt x="312" y="74"/>
                    <a:pt x="312" y="88"/>
                  </a:cubicBezTo>
                  <a:cubicBezTo>
                    <a:pt x="312" y="88"/>
                    <a:pt x="312" y="88"/>
                    <a:pt x="312" y="88"/>
                  </a:cubicBezTo>
                  <a:cubicBezTo>
                    <a:pt x="312" y="101"/>
                    <a:pt x="302" y="112"/>
                    <a:pt x="288" y="112"/>
                  </a:cubicBezTo>
                  <a:cubicBezTo>
                    <a:pt x="275" y="112"/>
                    <a:pt x="264" y="101"/>
                    <a:pt x="264" y="88"/>
                  </a:cubicBezTo>
                  <a:moveTo>
                    <a:pt x="168" y="88"/>
                  </a:moveTo>
                  <a:cubicBezTo>
                    <a:pt x="168" y="74"/>
                    <a:pt x="179" y="64"/>
                    <a:pt x="192" y="64"/>
                  </a:cubicBezTo>
                  <a:cubicBezTo>
                    <a:pt x="205" y="64"/>
                    <a:pt x="216" y="74"/>
                    <a:pt x="216" y="88"/>
                  </a:cubicBezTo>
                  <a:cubicBezTo>
                    <a:pt x="216" y="88"/>
                    <a:pt x="216" y="88"/>
                    <a:pt x="216" y="88"/>
                  </a:cubicBezTo>
                  <a:cubicBezTo>
                    <a:pt x="216" y="101"/>
                    <a:pt x="205" y="112"/>
                    <a:pt x="192" y="112"/>
                  </a:cubicBezTo>
                  <a:cubicBezTo>
                    <a:pt x="179" y="112"/>
                    <a:pt x="168" y="101"/>
                    <a:pt x="168" y="88"/>
                  </a:cubicBezTo>
                  <a:moveTo>
                    <a:pt x="72" y="88"/>
                  </a:moveTo>
                  <a:cubicBezTo>
                    <a:pt x="72" y="74"/>
                    <a:pt x="83" y="64"/>
                    <a:pt x="96" y="64"/>
                  </a:cubicBezTo>
                  <a:cubicBezTo>
                    <a:pt x="109" y="64"/>
                    <a:pt x="120" y="74"/>
                    <a:pt x="120" y="88"/>
                  </a:cubicBezTo>
                  <a:cubicBezTo>
                    <a:pt x="120" y="88"/>
                    <a:pt x="120" y="88"/>
                    <a:pt x="120" y="88"/>
                  </a:cubicBezTo>
                  <a:cubicBezTo>
                    <a:pt x="120" y="101"/>
                    <a:pt x="109" y="112"/>
                    <a:pt x="96" y="112"/>
                  </a:cubicBezTo>
                  <a:cubicBezTo>
                    <a:pt x="83" y="112"/>
                    <a:pt x="72" y="101"/>
                    <a:pt x="72" y="88"/>
                  </a:cubicBezTo>
                  <a:moveTo>
                    <a:pt x="649" y="184"/>
                  </a:moveTo>
                  <a:cubicBezTo>
                    <a:pt x="649" y="171"/>
                    <a:pt x="659" y="160"/>
                    <a:pt x="673" y="160"/>
                  </a:cubicBezTo>
                  <a:cubicBezTo>
                    <a:pt x="686" y="160"/>
                    <a:pt x="697" y="171"/>
                    <a:pt x="697" y="184"/>
                  </a:cubicBezTo>
                  <a:cubicBezTo>
                    <a:pt x="697" y="184"/>
                    <a:pt x="697" y="184"/>
                    <a:pt x="697" y="184"/>
                  </a:cubicBezTo>
                  <a:cubicBezTo>
                    <a:pt x="697" y="197"/>
                    <a:pt x="686" y="208"/>
                    <a:pt x="673" y="208"/>
                  </a:cubicBezTo>
                  <a:cubicBezTo>
                    <a:pt x="659"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6" y="184"/>
                  </a:moveTo>
                  <a:cubicBezTo>
                    <a:pt x="456" y="171"/>
                    <a:pt x="467" y="160"/>
                    <a:pt x="480" y="160"/>
                  </a:cubicBezTo>
                  <a:cubicBezTo>
                    <a:pt x="494" y="160"/>
                    <a:pt x="504" y="171"/>
                    <a:pt x="504" y="184"/>
                  </a:cubicBezTo>
                  <a:cubicBezTo>
                    <a:pt x="504" y="184"/>
                    <a:pt x="504" y="184"/>
                    <a:pt x="504" y="184"/>
                  </a:cubicBezTo>
                  <a:cubicBezTo>
                    <a:pt x="504" y="197"/>
                    <a:pt x="494" y="208"/>
                    <a:pt x="480" y="208"/>
                  </a:cubicBezTo>
                  <a:cubicBezTo>
                    <a:pt x="467" y="208"/>
                    <a:pt x="456" y="197"/>
                    <a:pt x="456" y="184"/>
                  </a:cubicBezTo>
                  <a:moveTo>
                    <a:pt x="360" y="184"/>
                  </a:moveTo>
                  <a:cubicBezTo>
                    <a:pt x="360" y="171"/>
                    <a:pt x="371" y="160"/>
                    <a:pt x="384" y="160"/>
                  </a:cubicBezTo>
                  <a:cubicBezTo>
                    <a:pt x="398" y="160"/>
                    <a:pt x="408" y="171"/>
                    <a:pt x="408" y="184"/>
                  </a:cubicBezTo>
                  <a:cubicBezTo>
                    <a:pt x="408" y="184"/>
                    <a:pt x="408" y="184"/>
                    <a:pt x="408" y="184"/>
                  </a:cubicBezTo>
                  <a:cubicBezTo>
                    <a:pt x="408" y="197"/>
                    <a:pt x="398" y="208"/>
                    <a:pt x="384" y="208"/>
                  </a:cubicBezTo>
                  <a:cubicBezTo>
                    <a:pt x="371" y="208"/>
                    <a:pt x="360" y="197"/>
                    <a:pt x="360" y="184"/>
                  </a:cubicBezTo>
                  <a:moveTo>
                    <a:pt x="264" y="184"/>
                  </a:moveTo>
                  <a:cubicBezTo>
                    <a:pt x="264" y="171"/>
                    <a:pt x="275" y="160"/>
                    <a:pt x="288" y="160"/>
                  </a:cubicBezTo>
                  <a:cubicBezTo>
                    <a:pt x="302" y="160"/>
                    <a:pt x="312" y="171"/>
                    <a:pt x="312" y="184"/>
                  </a:cubicBezTo>
                  <a:cubicBezTo>
                    <a:pt x="312" y="184"/>
                    <a:pt x="312" y="184"/>
                    <a:pt x="312" y="184"/>
                  </a:cubicBezTo>
                  <a:cubicBezTo>
                    <a:pt x="312" y="197"/>
                    <a:pt x="302"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9" y="280"/>
                  </a:moveTo>
                  <a:cubicBezTo>
                    <a:pt x="649" y="267"/>
                    <a:pt x="659" y="256"/>
                    <a:pt x="673" y="256"/>
                  </a:cubicBezTo>
                  <a:cubicBezTo>
                    <a:pt x="686" y="256"/>
                    <a:pt x="697" y="267"/>
                    <a:pt x="697" y="280"/>
                  </a:cubicBezTo>
                  <a:cubicBezTo>
                    <a:pt x="697" y="280"/>
                    <a:pt x="697" y="280"/>
                    <a:pt x="697" y="280"/>
                  </a:cubicBezTo>
                  <a:cubicBezTo>
                    <a:pt x="697" y="293"/>
                    <a:pt x="686" y="304"/>
                    <a:pt x="673" y="304"/>
                  </a:cubicBezTo>
                  <a:cubicBezTo>
                    <a:pt x="659"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6" y="280"/>
                  </a:moveTo>
                  <a:cubicBezTo>
                    <a:pt x="456" y="267"/>
                    <a:pt x="467" y="256"/>
                    <a:pt x="480" y="256"/>
                  </a:cubicBezTo>
                  <a:cubicBezTo>
                    <a:pt x="494" y="256"/>
                    <a:pt x="504" y="267"/>
                    <a:pt x="504" y="280"/>
                  </a:cubicBezTo>
                  <a:cubicBezTo>
                    <a:pt x="504" y="280"/>
                    <a:pt x="504" y="280"/>
                    <a:pt x="504" y="280"/>
                  </a:cubicBezTo>
                  <a:cubicBezTo>
                    <a:pt x="504" y="293"/>
                    <a:pt x="494" y="304"/>
                    <a:pt x="480" y="304"/>
                  </a:cubicBezTo>
                  <a:cubicBezTo>
                    <a:pt x="467" y="304"/>
                    <a:pt x="456" y="293"/>
                    <a:pt x="456" y="280"/>
                  </a:cubicBezTo>
                  <a:moveTo>
                    <a:pt x="360" y="280"/>
                  </a:moveTo>
                  <a:cubicBezTo>
                    <a:pt x="360" y="267"/>
                    <a:pt x="371" y="256"/>
                    <a:pt x="384" y="256"/>
                  </a:cubicBezTo>
                  <a:cubicBezTo>
                    <a:pt x="398" y="256"/>
                    <a:pt x="408" y="267"/>
                    <a:pt x="408" y="280"/>
                  </a:cubicBezTo>
                  <a:cubicBezTo>
                    <a:pt x="408" y="280"/>
                    <a:pt x="408" y="280"/>
                    <a:pt x="408" y="280"/>
                  </a:cubicBezTo>
                  <a:cubicBezTo>
                    <a:pt x="408" y="293"/>
                    <a:pt x="398" y="304"/>
                    <a:pt x="384" y="304"/>
                  </a:cubicBezTo>
                  <a:cubicBezTo>
                    <a:pt x="371" y="304"/>
                    <a:pt x="360" y="293"/>
                    <a:pt x="360" y="280"/>
                  </a:cubicBezTo>
                  <a:moveTo>
                    <a:pt x="264" y="280"/>
                  </a:moveTo>
                  <a:cubicBezTo>
                    <a:pt x="264" y="267"/>
                    <a:pt x="275" y="256"/>
                    <a:pt x="288" y="256"/>
                  </a:cubicBezTo>
                  <a:cubicBezTo>
                    <a:pt x="302" y="256"/>
                    <a:pt x="312" y="267"/>
                    <a:pt x="312" y="280"/>
                  </a:cubicBezTo>
                  <a:cubicBezTo>
                    <a:pt x="312" y="280"/>
                    <a:pt x="312" y="280"/>
                    <a:pt x="312" y="280"/>
                  </a:cubicBezTo>
                  <a:cubicBezTo>
                    <a:pt x="312" y="293"/>
                    <a:pt x="302"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9" y="376"/>
                  </a:moveTo>
                  <a:cubicBezTo>
                    <a:pt x="649" y="363"/>
                    <a:pt x="659" y="352"/>
                    <a:pt x="673" y="352"/>
                  </a:cubicBezTo>
                  <a:cubicBezTo>
                    <a:pt x="686" y="352"/>
                    <a:pt x="697" y="363"/>
                    <a:pt x="697" y="376"/>
                  </a:cubicBezTo>
                  <a:cubicBezTo>
                    <a:pt x="697" y="376"/>
                    <a:pt x="697" y="376"/>
                    <a:pt x="697" y="376"/>
                  </a:cubicBezTo>
                  <a:cubicBezTo>
                    <a:pt x="697" y="389"/>
                    <a:pt x="686" y="400"/>
                    <a:pt x="673" y="400"/>
                  </a:cubicBezTo>
                  <a:cubicBezTo>
                    <a:pt x="659" y="400"/>
                    <a:pt x="649" y="389"/>
                    <a:pt x="649" y="376"/>
                  </a:cubicBezTo>
                  <a:moveTo>
                    <a:pt x="553" y="376"/>
                  </a:moveTo>
                  <a:cubicBezTo>
                    <a:pt x="553" y="363"/>
                    <a:pt x="563" y="352"/>
                    <a:pt x="577" y="352"/>
                  </a:cubicBezTo>
                  <a:cubicBezTo>
                    <a:pt x="590" y="352"/>
                    <a:pt x="601" y="363"/>
                    <a:pt x="601" y="376"/>
                  </a:cubicBezTo>
                  <a:cubicBezTo>
                    <a:pt x="601" y="376"/>
                    <a:pt x="601" y="376"/>
                    <a:pt x="601" y="376"/>
                  </a:cubicBezTo>
                  <a:cubicBezTo>
                    <a:pt x="601" y="389"/>
                    <a:pt x="590" y="400"/>
                    <a:pt x="577" y="400"/>
                  </a:cubicBezTo>
                  <a:cubicBezTo>
                    <a:pt x="563" y="400"/>
                    <a:pt x="553" y="389"/>
                    <a:pt x="553" y="376"/>
                  </a:cubicBezTo>
                  <a:moveTo>
                    <a:pt x="456" y="376"/>
                  </a:moveTo>
                  <a:cubicBezTo>
                    <a:pt x="456" y="363"/>
                    <a:pt x="467" y="352"/>
                    <a:pt x="480" y="352"/>
                  </a:cubicBezTo>
                  <a:cubicBezTo>
                    <a:pt x="494" y="352"/>
                    <a:pt x="504" y="363"/>
                    <a:pt x="504" y="376"/>
                  </a:cubicBezTo>
                  <a:cubicBezTo>
                    <a:pt x="504" y="376"/>
                    <a:pt x="504" y="376"/>
                    <a:pt x="504" y="376"/>
                  </a:cubicBezTo>
                  <a:cubicBezTo>
                    <a:pt x="504" y="389"/>
                    <a:pt x="494" y="400"/>
                    <a:pt x="480" y="400"/>
                  </a:cubicBezTo>
                  <a:cubicBezTo>
                    <a:pt x="467" y="400"/>
                    <a:pt x="456" y="389"/>
                    <a:pt x="456" y="376"/>
                  </a:cubicBezTo>
                  <a:moveTo>
                    <a:pt x="360" y="376"/>
                  </a:moveTo>
                  <a:cubicBezTo>
                    <a:pt x="360" y="363"/>
                    <a:pt x="371" y="352"/>
                    <a:pt x="384" y="352"/>
                  </a:cubicBezTo>
                  <a:cubicBezTo>
                    <a:pt x="398" y="352"/>
                    <a:pt x="408" y="363"/>
                    <a:pt x="408" y="376"/>
                  </a:cubicBezTo>
                  <a:cubicBezTo>
                    <a:pt x="408" y="376"/>
                    <a:pt x="408" y="376"/>
                    <a:pt x="408" y="376"/>
                  </a:cubicBezTo>
                  <a:cubicBezTo>
                    <a:pt x="408" y="389"/>
                    <a:pt x="398" y="400"/>
                    <a:pt x="384" y="400"/>
                  </a:cubicBezTo>
                  <a:cubicBezTo>
                    <a:pt x="371" y="400"/>
                    <a:pt x="360" y="389"/>
                    <a:pt x="360" y="376"/>
                  </a:cubicBezTo>
                  <a:moveTo>
                    <a:pt x="264" y="376"/>
                  </a:moveTo>
                  <a:cubicBezTo>
                    <a:pt x="264" y="363"/>
                    <a:pt x="275" y="352"/>
                    <a:pt x="288" y="352"/>
                  </a:cubicBezTo>
                  <a:cubicBezTo>
                    <a:pt x="302" y="352"/>
                    <a:pt x="312" y="363"/>
                    <a:pt x="312" y="376"/>
                  </a:cubicBezTo>
                  <a:cubicBezTo>
                    <a:pt x="312" y="376"/>
                    <a:pt x="312" y="376"/>
                    <a:pt x="312" y="376"/>
                  </a:cubicBezTo>
                  <a:cubicBezTo>
                    <a:pt x="312" y="389"/>
                    <a:pt x="302" y="400"/>
                    <a:pt x="288" y="400"/>
                  </a:cubicBezTo>
                  <a:cubicBezTo>
                    <a:pt x="275" y="400"/>
                    <a:pt x="264" y="389"/>
                    <a:pt x="264" y="376"/>
                  </a:cubicBezTo>
                  <a:moveTo>
                    <a:pt x="168" y="376"/>
                  </a:moveTo>
                  <a:cubicBezTo>
                    <a:pt x="168" y="363"/>
                    <a:pt x="179" y="352"/>
                    <a:pt x="192" y="352"/>
                  </a:cubicBezTo>
                  <a:cubicBezTo>
                    <a:pt x="205" y="352"/>
                    <a:pt x="216" y="363"/>
                    <a:pt x="216" y="376"/>
                  </a:cubicBezTo>
                  <a:cubicBezTo>
                    <a:pt x="216" y="376"/>
                    <a:pt x="216" y="376"/>
                    <a:pt x="216" y="376"/>
                  </a:cubicBezTo>
                  <a:cubicBezTo>
                    <a:pt x="216" y="389"/>
                    <a:pt x="205" y="400"/>
                    <a:pt x="192" y="400"/>
                  </a:cubicBezTo>
                  <a:cubicBezTo>
                    <a:pt x="179" y="400"/>
                    <a:pt x="168" y="389"/>
                    <a:pt x="168" y="376"/>
                  </a:cubicBezTo>
                  <a:moveTo>
                    <a:pt x="72" y="376"/>
                  </a:moveTo>
                  <a:cubicBezTo>
                    <a:pt x="72" y="363"/>
                    <a:pt x="83" y="352"/>
                    <a:pt x="96" y="352"/>
                  </a:cubicBezTo>
                  <a:cubicBezTo>
                    <a:pt x="109" y="352"/>
                    <a:pt x="120" y="363"/>
                    <a:pt x="120" y="376"/>
                  </a:cubicBezTo>
                  <a:cubicBezTo>
                    <a:pt x="120" y="376"/>
                    <a:pt x="120" y="376"/>
                    <a:pt x="120" y="376"/>
                  </a:cubicBezTo>
                  <a:cubicBezTo>
                    <a:pt x="120" y="389"/>
                    <a:pt x="109" y="400"/>
                    <a:pt x="96" y="400"/>
                  </a:cubicBezTo>
                  <a:cubicBezTo>
                    <a:pt x="83" y="400"/>
                    <a:pt x="72" y="389"/>
                    <a:pt x="72" y="376"/>
                  </a:cubicBezTo>
                  <a:moveTo>
                    <a:pt x="649" y="472"/>
                  </a:moveTo>
                  <a:cubicBezTo>
                    <a:pt x="649" y="459"/>
                    <a:pt x="659" y="448"/>
                    <a:pt x="673" y="448"/>
                  </a:cubicBezTo>
                  <a:cubicBezTo>
                    <a:pt x="686" y="448"/>
                    <a:pt x="697" y="459"/>
                    <a:pt x="697" y="472"/>
                  </a:cubicBezTo>
                  <a:cubicBezTo>
                    <a:pt x="697" y="472"/>
                    <a:pt x="697" y="472"/>
                    <a:pt x="697" y="472"/>
                  </a:cubicBezTo>
                  <a:cubicBezTo>
                    <a:pt x="697" y="486"/>
                    <a:pt x="686" y="496"/>
                    <a:pt x="673" y="496"/>
                  </a:cubicBezTo>
                  <a:cubicBezTo>
                    <a:pt x="659" y="496"/>
                    <a:pt x="649" y="486"/>
                    <a:pt x="649" y="472"/>
                  </a:cubicBezTo>
                  <a:moveTo>
                    <a:pt x="553" y="472"/>
                  </a:moveTo>
                  <a:cubicBezTo>
                    <a:pt x="553" y="459"/>
                    <a:pt x="563" y="448"/>
                    <a:pt x="577" y="448"/>
                  </a:cubicBezTo>
                  <a:cubicBezTo>
                    <a:pt x="590" y="448"/>
                    <a:pt x="601" y="459"/>
                    <a:pt x="601" y="472"/>
                  </a:cubicBezTo>
                  <a:cubicBezTo>
                    <a:pt x="601" y="472"/>
                    <a:pt x="601" y="472"/>
                    <a:pt x="601" y="472"/>
                  </a:cubicBezTo>
                  <a:cubicBezTo>
                    <a:pt x="601" y="486"/>
                    <a:pt x="590" y="496"/>
                    <a:pt x="577" y="496"/>
                  </a:cubicBezTo>
                  <a:cubicBezTo>
                    <a:pt x="563" y="496"/>
                    <a:pt x="553" y="486"/>
                    <a:pt x="553" y="472"/>
                  </a:cubicBezTo>
                  <a:moveTo>
                    <a:pt x="456" y="472"/>
                  </a:moveTo>
                  <a:cubicBezTo>
                    <a:pt x="456" y="459"/>
                    <a:pt x="467" y="448"/>
                    <a:pt x="480" y="448"/>
                  </a:cubicBezTo>
                  <a:cubicBezTo>
                    <a:pt x="494" y="448"/>
                    <a:pt x="504" y="459"/>
                    <a:pt x="504" y="472"/>
                  </a:cubicBezTo>
                  <a:cubicBezTo>
                    <a:pt x="504" y="472"/>
                    <a:pt x="504" y="472"/>
                    <a:pt x="504" y="472"/>
                  </a:cubicBezTo>
                  <a:cubicBezTo>
                    <a:pt x="504" y="486"/>
                    <a:pt x="494" y="496"/>
                    <a:pt x="480" y="496"/>
                  </a:cubicBezTo>
                  <a:cubicBezTo>
                    <a:pt x="467" y="496"/>
                    <a:pt x="456" y="486"/>
                    <a:pt x="456" y="472"/>
                  </a:cubicBezTo>
                  <a:moveTo>
                    <a:pt x="360" y="472"/>
                  </a:moveTo>
                  <a:cubicBezTo>
                    <a:pt x="360" y="459"/>
                    <a:pt x="371" y="448"/>
                    <a:pt x="384" y="448"/>
                  </a:cubicBezTo>
                  <a:cubicBezTo>
                    <a:pt x="398" y="448"/>
                    <a:pt x="408" y="459"/>
                    <a:pt x="408" y="472"/>
                  </a:cubicBezTo>
                  <a:cubicBezTo>
                    <a:pt x="408" y="472"/>
                    <a:pt x="408" y="472"/>
                    <a:pt x="408" y="472"/>
                  </a:cubicBezTo>
                  <a:cubicBezTo>
                    <a:pt x="408" y="486"/>
                    <a:pt x="398" y="496"/>
                    <a:pt x="384" y="496"/>
                  </a:cubicBezTo>
                  <a:cubicBezTo>
                    <a:pt x="371" y="496"/>
                    <a:pt x="360" y="486"/>
                    <a:pt x="360" y="472"/>
                  </a:cubicBezTo>
                  <a:moveTo>
                    <a:pt x="264" y="472"/>
                  </a:moveTo>
                  <a:cubicBezTo>
                    <a:pt x="264" y="459"/>
                    <a:pt x="275" y="448"/>
                    <a:pt x="288" y="448"/>
                  </a:cubicBezTo>
                  <a:cubicBezTo>
                    <a:pt x="302" y="448"/>
                    <a:pt x="312" y="459"/>
                    <a:pt x="312" y="472"/>
                  </a:cubicBezTo>
                  <a:cubicBezTo>
                    <a:pt x="312" y="472"/>
                    <a:pt x="312" y="472"/>
                    <a:pt x="312" y="472"/>
                  </a:cubicBezTo>
                  <a:cubicBezTo>
                    <a:pt x="312" y="486"/>
                    <a:pt x="302" y="496"/>
                    <a:pt x="288" y="496"/>
                  </a:cubicBezTo>
                  <a:cubicBezTo>
                    <a:pt x="275" y="496"/>
                    <a:pt x="264" y="486"/>
                    <a:pt x="264" y="472"/>
                  </a:cubicBezTo>
                  <a:moveTo>
                    <a:pt x="168" y="472"/>
                  </a:moveTo>
                  <a:cubicBezTo>
                    <a:pt x="168" y="459"/>
                    <a:pt x="179" y="448"/>
                    <a:pt x="192" y="448"/>
                  </a:cubicBezTo>
                  <a:cubicBezTo>
                    <a:pt x="205" y="448"/>
                    <a:pt x="216" y="459"/>
                    <a:pt x="216" y="472"/>
                  </a:cubicBezTo>
                  <a:cubicBezTo>
                    <a:pt x="216" y="472"/>
                    <a:pt x="216" y="472"/>
                    <a:pt x="216" y="472"/>
                  </a:cubicBezTo>
                  <a:cubicBezTo>
                    <a:pt x="216" y="486"/>
                    <a:pt x="205" y="496"/>
                    <a:pt x="192" y="496"/>
                  </a:cubicBezTo>
                  <a:cubicBezTo>
                    <a:pt x="179" y="496"/>
                    <a:pt x="168" y="486"/>
                    <a:pt x="168" y="472"/>
                  </a:cubicBezTo>
                  <a:moveTo>
                    <a:pt x="72" y="472"/>
                  </a:moveTo>
                  <a:cubicBezTo>
                    <a:pt x="72" y="459"/>
                    <a:pt x="83" y="448"/>
                    <a:pt x="96" y="448"/>
                  </a:cubicBezTo>
                  <a:cubicBezTo>
                    <a:pt x="109" y="448"/>
                    <a:pt x="120" y="459"/>
                    <a:pt x="120" y="472"/>
                  </a:cubicBezTo>
                  <a:cubicBezTo>
                    <a:pt x="120" y="472"/>
                    <a:pt x="120" y="472"/>
                    <a:pt x="120" y="472"/>
                  </a:cubicBezTo>
                  <a:cubicBezTo>
                    <a:pt x="120" y="486"/>
                    <a:pt x="109" y="496"/>
                    <a:pt x="96" y="496"/>
                  </a:cubicBezTo>
                  <a:cubicBezTo>
                    <a:pt x="83" y="496"/>
                    <a:pt x="72" y="486"/>
                    <a:pt x="72" y="472"/>
                  </a:cubicBezTo>
                  <a:moveTo>
                    <a:pt x="649" y="568"/>
                  </a:moveTo>
                  <a:cubicBezTo>
                    <a:pt x="649" y="555"/>
                    <a:pt x="659" y="544"/>
                    <a:pt x="673" y="544"/>
                  </a:cubicBezTo>
                  <a:cubicBezTo>
                    <a:pt x="686" y="544"/>
                    <a:pt x="697" y="555"/>
                    <a:pt x="697" y="568"/>
                  </a:cubicBezTo>
                  <a:cubicBezTo>
                    <a:pt x="697" y="568"/>
                    <a:pt x="697" y="568"/>
                    <a:pt x="697" y="568"/>
                  </a:cubicBezTo>
                  <a:cubicBezTo>
                    <a:pt x="697" y="582"/>
                    <a:pt x="686" y="593"/>
                    <a:pt x="673" y="593"/>
                  </a:cubicBezTo>
                  <a:cubicBezTo>
                    <a:pt x="659" y="593"/>
                    <a:pt x="649" y="582"/>
                    <a:pt x="649" y="568"/>
                  </a:cubicBezTo>
                  <a:moveTo>
                    <a:pt x="553" y="568"/>
                  </a:moveTo>
                  <a:cubicBezTo>
                    <a:pt x="553" y="555"/>
                    <a:pt x="563" y="544"/>
                    <a:pt x="577" y="544"/>
                  </a:cubicBezTo>
                  <a:cubicBezTo>
                    <a:pt x="590" y="544"/>
                    <a:pt x="601" y="555"/>
                    <a:pt x="601" y="568"/>
                  </a:cubicBezTo>
                  <a:cubicBezTo>
                    <a:pt x="601" y="568"/>
                    <a:pt x="601" y="568"/>
                    <a:pt x="601" y="568"/>
                  </a:cubicBezTo>
                  <a:cubicBezTo>
                    <a:pt x="601" y="582"/>
                    <a:pt x="590" y="593"/>
                    <a:pt x="577" y="593"/>
                  </a:cubicBezTo>
                  <a:cubicBezTo>
                    <a:pt x="563" y="593"/>
                    <a:pt x="553" y="582"/>
                    <a:pt x="553" y="568"/>
                  </a:cubicBezTo>
                  <a:moveTo>
                    <a:pt x="456" y="568"/>
                  </a:moveTo>
                  <a:cubicBezTo>
                    <a:pt x="456" y="555"/>
                    <a:pt x="467" y="544"/>
                    <a:pt x="480" y="544"/>
                  </a:cubicBezTo>
                  <a:cubicBezTo>
                    <a:pt x="494" y="544"/>
                    <a:pt x="504" y="555"/>
                    <a:pt x="504" y="568"/>
                  </a:cubicBezTo>
                  <a:cubicBezTo>
                    <a:pt x="504" y="568"/>
                    <a:pt x="504" y="568"/>
                    <a:pt x="504" y="568"/>
                  </a:cubicBezTo>
                  <a:cubicBezTo>
                    <a:pt x="504" y="582"/>
                    <a:pt x="494" y="593"/>
                    <a:pt x="480" y="593"/>
                  </a:cubicBezTo>
                  <a:cubicBezTo>
                    <a:pt x="467" y="593"/>
                    <a:pt x="456" y="582"/>
                    <a:pt x="456" y="568"/>
                  </a:cubicBezTo>
                  <a:moveTo>
                    <a:pt x="360" y="568"/>
                  </a:moveTo>
                  <a:cubicBezTo>
                    <a:pt x="360" y="555"/>
                    <a:pt x="371" y="544"/>
                    <a:pt x="384" y="544"/>
                  </a:cubicBezTo>
                  <a:cubicBezTo>
                    <a:pt x="398" y="544"/>
                    <a:pt x="408" y="555"/>
                    <a:pt x="408" y="568"/>
                  </a:cubicBezTo>
                  <a:cubicBezTo>
                    <a:pt x="408" y="568"/>
                    <a:pt x="408" y="568"/>
                    <a:pt x="408" y="568"/>
                  </a:cubicBezTo>
                  <a:cubicBezTo>
                    <a:pt x="408" y="582"/>
                    <a:pt x="398" y="593"/>
                    <a:pt x="384" y="593"/>
                  </a:cubicBezTo>
                  <a:cubicBezTo>
                    <a:pt x="371" y="593"/>
                    <a:pt x="360" y="582"/>
                    <a:pt x="360" y="568"/>
                  </a:cubicBezTo>
                  <a:moveTo>
                    <a:pt x="264" y="568"/>
                  </a:moveTo>
                  <a:cubicBezTo>
                    <a:pt x="264" y="555"/>
                    <a:pt x="275" y="544"/>
                    <a:pt x="288" y="544"/>
                  </a:cubicBezTo>
                  <a:cubicBezTo>
                    <a:pt x="302" y="544"/>
                    <a:pt x="312" y="555"/>
                    <a:pt x="312" y="568"/>
                  </a:cubicBezTo>
                  <a:cubicBezTo>
                    <a:pt x="312" y="568"/>
                    <a:pt x="312" y="568"/>
                    <a:pt x="312" y="568"/>
                  </a:cubicBezTo>
                  <a:cubicBezTo>
                    <a:pt x="312" y="582"/>
                    <a:pt x="302" y="593"/>
                    <a:pt x="288" y="593"/>
                  </a:cubicBezTo>
                  <a:cubicBezTo>
                    <a:pt x="275" y="593"/>
                    <a:pt x="264" y="582"/>
                    <a:pt x="264" y="568"/>
                  </a:cubicBezTo>
                  <a:moveTo>
                    <a:pt x="168" y="568"/>
                  </a:moveTo>
                  <a:cubicBezTo>
                    <a:pt x="168" y="555"/>
                    <a:pt x="179" y="544"/>
                    <a:pt x="192" y="544"/>
                  </a:cubicBezTo>
                  <a:cubicBezTo>
                    <a:pt x="205" y="544"/>
                    <a:pt x="216" y="555"/>
                    <a:pt x="216" y="568"/>
                  </a:cubicBezTo>
                  <a:cubicBezTo>
                    <a:pt x="216" y="568"/>
                    <a:pt x="216" y="568"/>
                    <a:pt x="216" y="568"/>
                  </a:cubicBezTo>
                  <a:cubicBezTo>
                    <a:pt x="216" y="582"/>
                    <a:pt x="205" y="593"/>
                    <a:pt x="192" y="593"/>
                  </a:cubicBezTo>
                  <a:cubicBezTo>
                    <a:pt x="179" y="593"/>
                    <a:pt x="168" y="582"/>
                    <a:pt x="168" y="568"/>
                  </a:cubicBezTo>
                  <a:moveTo>
                    <a:pt x="72" y="568"/>
                  </a:moveTo>
                  <a:cubicBezTo>
                    <a:pt x="72" y="555"/>
                    <a:pt x="83" y="544"/>
                    <a:pt x="96" y="544"/>
                  </a:cubicBezTo>
                  <a:cubicBezTo>
                    <a:pt x="109" y="544"/>
                    <a:pt x="120" y="555"/>
                    <a:pt x="120" y="568"/>
                  </a:cubicBezTo>
                  <a:cubicBezTo>
                    <a:pt x="120" y="568"/>
                    <a:pt x="120" y="568"/>
                    <a:pt x="120" y="568"/>
                  </a:cubicBezTo>
                  <a:cubicBezTo>
                    <a:pt x="120" y="582"/>
                    <a:pt x="109" y="593"/>
                    <a:pt x="96" y="593"/>
                  </a:cubicBezTo>
                  <a:cubicBezTo>
                    <a:pt x="83" y="593"/>
                    <a:pt x="72" y="582"/>
                    <a:pt x="72" y="568"/>
                  </a:cubicBezTo>
                  <a:moveTo>
                    <a:pt x="649" y="665"/>
                  </a:moveTo>
                  <a:cubicBezTo>
                    <a:pt x="649" y="651"/>
                    <a:pt x="659" y="641"/>
                    <a:pt x="673" y="641"/>
                  </a:cubicBezTo>
                  <a:cubicBezTo>
                    <a:pt x="686" y="641"/>
                    <a:pt x="697" y="651"/>
                    <a:pt x="697" y="665"/>
                  </a:cubicBezTo>
                  <a:cubicBezTo>
                    <a:pt x="697" y="665"/>
                    <a:pt x="697" y="665"/>
                    <a:pt x="697" y="665"/>
                  </a:cubicBezTo>
                  <a:cubicBezTo>
                    <a:pt x="697" y="678"/>
                    <a:pt x="686" y="689"/>
                    <a:pt x="673" y="689"/>
                  </a:cubicBezTo>
                  <a:cubicBezTo>
                    <a:pt x="659" y="689"/>
                    <a:pt x="649" y="678"/>
                    <a:pt x="649" y="665"/>
                  </a:cubicBezTo>
                  <a:moveTo>
                    <a:pt x="553" y="665"/>
                  </a:moveTo>
                  <a:cubicBezTo>
                    <a:pt x="553" y="651"/>
                    <a:pt x="563" y="641"/>
                    <a:pt x="577" y="641"/>
                  </a:cubicBezTo>
                  <a:cubicBezTo>
                    <a:pt x="590" y="641"/>
                    <a:pt x="601" y="651"/>
                    <a:pt x="601" y="665"/>
                  </a:cubicBezTo>
                  <a:cubicBezTo>
                    <a:pt x="601" y="665"/>
                    <a:pt x="601" y="665"/>
                    <a:pt x="601" y="665"/>
                  </a:cubicBezTo>
                  <a:cubicBezTo>
                    <a:pt x="601" y="678"/>
                    <a:pt x="590" y="689"/>
                    <a:pt x="577" y="689"/>
                  </a:cubicBezTo>
                  <a:cubicBezTo>
                    <a:pt x="563" y="689"/>
                    <a:pt x="553" y="678"/>
                    <a:pt x="553" y="665"/>
                  </a:cubicBezTo>
                  <a:moveTo>
                    <a:pt x="456" y="665"/>
                  </a:moveTo>
                  <a:cubicBezTo>
                    <a:pt x="456" y="651"/>
                    <a:pt x="467" y="641"/>
                    <a:pt x="480" y="641"/>
                  </a:cubicBezTo>
                  <a:cubicBezTo>
                    <a:pt x="494" y="641"/>
                    <a:pt x="504" y="651"/>
                    <a:pt x="504" y="665"/>
                  </a:cubicBezTo>
                  <a:cubicBezTo>
                    <a:pt x="504" y="665"/>
                    <a:pt x="504" y="665"/>
                    <a:pt x="504" y="665"/>
                  </a:cubicBezTo>
                  <a:cubicBezTo>
                    <a:pt x="504" y="678"/>
                    <a:pt x="494" y="689"/>
                    <a:pt x="480" y="689"/>
                  </a:cubicBezTo>
                  <a:cubicBezTo>
                    <a:pt x="467" y="689"/>
                    <a:pt x="456" y="678"/>
                    <a:pt x="456" y="665"/>
                  </a:cubicBezTo>
                  <a:moveTo>
                    <a:pt x="360" y="665"/>
                  </a:moveTo>
                  <a:cubicBezTo>
                    <a:pt x="360" y="651"/>
                    <a:pt x="371" y="641"/>
                    <a:pt x="384" y="641"/>
                  </a:cubicBezTo>
                  <a:cubicBezTo>
                    <a:pt x="398" y="641"/>
                    <a:pt x="408" y="651"/>
                    <a:pt x="408" y="665"/>
                  </a:cubicBezTo>
                  <a:cubicBezTo>
                    <a:pt x="408" y="665"/>
                    <a:pt x="408" y="665"/>
                    <a:pt x="408" y="665"/>
                  </a:cubicBezTo>
                  <a:cubicBezTo>
                    <a:pt x="408" y="678"/>
                    <a:pt x="398" y="689"/>
                    <a:pt x="384" y="689"/>
                  </a:cubicBezTo>
                  <a:cubicBezTo>
                    <a:pt x="371" y="689"/>
                    <a:pt x="360" y="678"/>
                    <a:pt x="360" y="665"/>
                  </a:cubicBezTo>
                  <a:moveTo>
                    <a:pt x="264" y="665"/>
                  </a:moveTo>
                  <a:cubicBezTo>
                    <a:pt x="264" y="651"/>
                    <a:pt x="275" y="641"/>
                    <a:pt x="288" y="641"/>
                  </a:cubicBezTo>
                  <a:cubicBezTo>
                    <a:pt x="302" y="641"/>
                    <a:pt x="312" y="651"/>
                    <a:pt x="312" y="665"/>
                  </a:cubicBezTo>
                  <a:cubicBezTo>
                    <a:pt x="312" y="665"/>
                    <a:pt x="312" y="665"/>
                    <a:pt x="312" y="665"/>
                  </a:cubicBezTo>
                  <a:cubicBezTo>
                    <a:pt x="312" y="678"/>
                    <a:pt x="302" y="689"/>
                    <a:pt x="288" y="689"/>
                  </a:cubicBezTo>
                  <a:cubicBezTo>
                    <a:pt x="275" y="689"/>
                    <a:pt x="264" y="678"/>
                    <a:pt x="264" y="665"/>
                  </a:cubicBezTo>
                  <a:moveTo>
                    <a:pt x="168" y="665"/>
                  </a:moveTo>
                  <a:cubicBezTo>
                    <a:pt x="168" y="651"/>
                    <a:pt x="179" y="641"/>
                    <a:pt x="192" y="641"/>
                  </a:cubicBezTo>
                  <a:cubicBezTo>
                    <a:pt x="205" y="641"/>
                    <a:pt x="216" y="651"/>
                    <a:pt x="216" y="665"/>
                  </a:cubicBezTo>
                  <a:cubicBezTo>
                    <a:pt x="216" y="665"/>
                    <a:pt x="216" y="665"/>
                    <a:pt x="216" y="665"/>
                  </a:cubicBezTo>
                  <a:cubicBezTo>
                    <a:pt x="216" y="678"/>
                    <a:pt x="205" y="689"/>
                    <a:pt x="192" y="689"/>
                  </a:cubicBezTo>
                  <a:cubicBezTo>
                    <a:pt x="179" y="689"/>
                    <a:pt x="168" y="678"/>
                    <a:pt x="168" y="665"/>
                  </a:cubicBezTo>
                  <a:moveTo>
                    <a:pt x="72" y="665"/>
                  </a:moveTo>
                  <a:cubicBezTo>
                    <a:pt x="72" y="651"/>
                    <a:pt x="83" y="641"/>
                    <a:pt x="96" y="641"/>
                  </a:cubicBezTo>
                  <a:cubicBezTo>
                    <a:pt x="109" y="641"/>
                    <a:pt x="120" y="651"/>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42" name="Freeform 214"/>
            <p:cNvSpPr>
              <a:spLocks noEditPoints="1"/>
            </p:cNvSpPr>
            <p:nvPr/>
          </p:nvSpPr>
          <p:spPr bwMode="auto">
            <a:xfrm>
              <a:off x="3656" y="2225"/>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3" y="112"/>
                </a:cxn>
                <a:cxn ang="0">
                  <a:pos x="121" y="88"/>
                </a:cxn>
                <a:cxn ang="0">
                  <a:pos x="697" y="184"/>
                </a:cxn>
                <a:cxn ang="0">
                  <a:pos x="577" y="160"/>
                </a:cxn>
                <a:cxn ang="0">
                  <a:pos x="457" y="184"/>
                </a:cxn>
                <a:cxn ang="0">
                  <a:pos x="457" y="184"/>
                </a:cxn>
                <a:cxn ang="0">
                  <a:pos x="385" y="208"/>
                </a:cxn>
                <a:cxn ang="0">
                  <a:pos x="313" y="184"/>
                </a:cxn>
                <a:cxn ang="0">
                  <a:pos x="217" y="184"/>
                </a:cxn>
                <a:cxn ang="0">
                  <a:pos x="97" y="160"/>
                </a:cxn>
                <a:cxn ang="0">
                  <a:pos x="649" y="280"/>
                </a:cxn>
                <a:cxn ang="0">
                  <a:pos x="649" y="280"/>
                </a:cxn>
                <a:cxn ang="0">
                  <a:pos x="577" y="304"/>
                </a:cxn>
                <a:cxn ang="0">
                  <a:pos x="505" y="280"/>
                </a:cxn>
                <a:cxn ang="0">
                  <a:pos x="409" y="280"/>
                </a:cxn>
                <a:cxn ang="0">
                  <a:pos x="289" y="256"/>
                </a:cxn>
                <a:cxn ang="0">
                  <a:pos x="169" y="280"/>
                </a:cxn>
                <a:cxn ang="0">
                  <a:pos x="169" y="280"/>
                </a:cxn>
                <a:cxn ang="0">
                  <a:pos x="97" y="304"/>
                </a:cxn>
                <a:cxn ang="0">
                  <a:pos x="697" y="376"/>
                </a:cxn>
                <a:cxn ang="0">
                  <a:pos x="601" y="376"/>
                </a:cxn>
                <a:cxn ang="0">
                  <a:pos x="481" y="352"/>
                </a:cxn>
                <a:cxn ang="0">
                  <a:pos x="361" y="376"/>
                </a:cxn>
                <a:cxn ang="0">
                  <a:pos x="361" y="376"/>
                </a:cxn>
                <a:cxn ang="0">
                  <a:pos x="289" y="400"/>
                </a:cxn>
                <a:cxn ang="0">
                  <a:pos x="217" y="376"/>
                </a:cxn>
                <a:cxn ang="0">
                  <a:pos x="121" y="376"/>
                </a:cxn>
                <a:cxn ang="0">
                  <a:pos x="673" y="448"/>
                </a:cxn>
                <a:cxn ang="0">
                  <a:pos x="553" y="473"/>
                </a:cxn>
                <a:cxn ang="0">
                  <a:pos x="553" y="473"/>
                </a:cxn>
                <a:cxn ang="0">
                  <a:pos x="481" y="497"/>
                </a:cxn>
                <a:cxn ang="0">
                  <a:pos x="409" y="473"/>
                </a:cxn>
                <a:cxn ang="0">
                  <a:pos x="313" y="473"/>
                </a:cxn>
                <a:cxn ang="0">
                  <a:pos x="193" y="448"/>
                </a:cxn>
                <a:cxn ang="0">
                  <a:pos x="73" y="473"/>
                </a:cxn>
                <a:cxn ang="0">
                  <a:pos x="73" y="473"/>
                </a:cxn>
                <a:cxn ang="0">
                  <a:pos x="673" y="593"/>
                </a:cxn>
                <a:cxn ang="0">
                  <a:pos x="601" y="569"/>
                </a:cxn>
                <a:cxn ang="0">
                  <a:pos x="505" y="569"/>
                </a:cxn>
                <a:cxn ang="0">
                  <a:pos x="385" y="545"/>
                </a:cxn>
                <a:cxn ang="0">
                  <a:pos x="265" y="569"/>
                </a:cxn>
                <a:cxn ang="0">
                  <a:pos x="265" y="569"/>
                </a:cxn>
                <a:cxn ang="0">
                  <a:pos x="193" y="593"/>
                </a:cxn>
                <a:cxn ang="0">
                  <a:pos x="121" y="569"/>
                </a:cxn>
                <a:cxn ang="0">
                  <a:pos x="697" y="665"/>
                </a:cxn>
                <a:cxn ang="0">
                  <a:pos x="577" y="641"/>
                </a:cxn>
                <a:cxn ang="0">
                  <a:pos x="457" y="665"/>
                </a:cxn>
                <a:cxn ang="0">
                  <a:pos x="457" y="665"/>
                </a:cxn>
                <a:cxn ang="0">
                  <a:pos x="385" y="689"/>
                </a:cxn>
                <a:cxn ang="0">
                  <a:pos x="313" y="665"/>
                </a:cxn>
                <a:cxn ang="0">
                  <a:pos x="217" y="665"/>
                </a:cxn>
                <a:cxn ang="0">
                  <a:pos x="97"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1"/>
                    <a:pt x="686" y="112"/>
                    <a:pt x="673" y="112"/>
                  </a:cubicBezTo>
                  <a:cubicBezTo>
                    <a:pt x="660" y="112"/>
                    <a:pt x="649" y="101"/>
                    <a:pt x="649" y="88"/>
                  </a:cubicBezTo>
                  <a:moveTo>
                    <a:pt x="553" y="88"/>
                  </a:moveTo>
                  <a:cubicBezTo>
                    <a:pt x="553" y="75"/>
                    <a:pt x="564" y="64"/>
                    <a:pt x="577" y="64"/>
                  </a:cubicBezTo>
                  <a:cubicBezTo>
                    <a:pt x="590" y="64"/>
                    <a:pt x="601" y="75"/>
                    <a:pt x="601" y="88"/>
                  </a:cubicBezTo>
                  <a:cubicBezTo>
                    <a:pt x="601" y="88"/>
                    <a:pt x="601" y="88"/>
                    <a:pt x="601" y="88"/>
                  </a:cubicBezTo>
                  <a:cubicBezTo>
                    <a:pt x="601" y="101"/>
                    <a:pt x="590" y="112"/>
                    <a:pt x="577" y="112"/>
                  </a:cubicBezTo>
                  <a:cubicBezTo>
                    <a:pt x="564" y="112"/>
                    <a:pt x="553" y="101"/>
                    <a:pt x="553" y="88"/>
                  </a:cubicBezTo>
                  <a:moveTo>
                    <a:pt x="457" y="88"/>
                  </a:moveTo>
                  <a:cubicBezTo>
                    <a:pt x="457" y="75"/>
                    <a:pt x="468" y="64"/>
                    <a:pt x="481" y="64"/>
                  </a:cubicBezTo>
                  <a:cubicBezTo>
                    <a:pt x="494" y="64"/>
                    <a:pt x="505" y="75"/>
                    <a:pt x="505" y="88"/>
                  </a:cubicBezTo>
                  <a:cubicBezTo>
                    <a:pt x="505" y="88"/>
                    <a:pt x="505" y="88"/>
                    <a:pt x="505" y="88"/>
                  </a:cubicBezTo>
                  <a:cubicBezTo>
                    <a:pt x="505" y="101"/>
                    <a:pt x="494" y="112"/>
                    <a:pt x="481" y="112"/>
                  </a:cubicBezTo>
                  <a:cubicBezTo>
                    <a:pt x="468" y="112"/>
                    <a:pt x="457" y="101"/>
                    <a:pt x="457" y="88"/>
                  </a:cubicBezTo>
                  <a:moveTo>
                    <a:pt x="361" y="88"/>
                  </a:moveTo>
                  <a:cubicBezTo>
                    <a:pt x="361" y="75"/>
                    <a:pt x="372" y="64"/>
                    <a:pt x="385" y="64"/>
                  </a:cubicBezTo>
                  <a:cubicBezTo>
                    <a:pt x="398" y="64"/>
                    <a:pt x="409" y="75"/>
                    <a:pt x="409" y="88"/>
                  </a:cubicBezTo>
                  <a:cubicBezTo>
                    <a:pt x="409" y="88"/>
                    <a:pt x="409" y="88"/>
                    <a:pt x="409" y="88"/>
                  </a:cubicBezTo>
                  <a:cubicBezTo>
                    <a:pt x="409" y="101"/>
                    <a:pt x="398" y="112"/>
                    <a:pt x="385" y="112"/>
                  </a:cubicBezTo>
                  <a:cubicBezTo>
                    <a:pt x="372" y="112"/>
                    <a:pt x="361" y="101"/>
                    <a:pt x="361" y="88"/>
                  </a:cubicBezTo>
                  <a:moveTo>
                    <a:pt x="265" y="88"/>
                  </a:moveTo>
                  <a:cubicBezTo>
                    <a:pt x="265" y="75"/>
                    <a:pt x="275" y="64"/>
                    <a:pt x="289" y="64"/>
                  </a:cubicBezTo>
                  <a:cubicBezTo>
                    <a:pt x="302" y="64"/>
                    <a:pt x="313" y="75"/>
                    <a:pt x="313" y="88"/>
                  </a:cubicBezTo>
                  <a:cubicBezTo>
                    <a:pt x="313" y="88"/>
                    <a:pt x="313" y="88"/>
                    <a:pt x="313" y="88"/>
                  </a:cubicBezTo>
                  <a:cubicBezTo>
                    <a:pt x="313" y="101"/>
                    <a:pt x="302" y="112"/>
                    <a:pt x="289" y="112"/>
                  </a:cubicBezTo>
                  <a:cubicBezTo>
                    <a:pt x="275" y="112"/>
                    <a:pt x="265" y="101"/>
                    <a:pt x="265" y="88"/>
                  </a:cubicBezTo>
                  <a:moveTo>
                    <a:pt x="169" y="88"/>
                  </a:moveTo>
                  <a:cubicBezTo>
                    <a:pt x="169" y="75"/>
                    <a:pt x="179" y="64"/>
                    <a:pt x="193" y="64"/>
                  </a:cubicBezTo>
                  <a:cubicBezTo>
                    <a:pt x="206" y="64"/>
                    <a:pt x="217" y="75"/>
                    <a:pt x="217" y="88"/>
                  </a:cubicBezTo>
                  <a:cubicBezTo>
                    <a:pt x="217" y="88"/>
                    <a:pt x="217" y="88"/>
                    <a:pt x="217" y="88"/>
                  </a:cubicBezTo>
                  <a:cubicBezTo>
                    <a:pt x="217" y="101"/>
                    <a:pt x="206" y="112"/>
                    <a:pt x="193" y="112"/>
                  </a:cubicBezTo>
                  <a:cubicBezTo>
                    <a:pt x="179" y="112"/>
                    <a:pt x="169" y="101"/>
                    <a:pt x="169" y="88"/>
                  </a:cubicBezTo>
                  <a:moveTo>
                    <a:pt x="73" y="88"/>
                  </a:moveTo>
                  <a:cubicBezTo>
                    <a:pt x="73" y="75"/>
                    <a:pt x="83" y="64"/>
                    <a:pt x="97" y="64"/>
                  </a:cubicBezTo>
                  <a:cubicBezTo>
                    <a:pt x="110" y="64"/>
                    <a:pt x="121" y="75"/>
                    <a:pt x="121" y="88"/>
                  </a:cubicBezTo>
                  <a:cubicBezTo>
                    <a:pt x="121" y="88"/>
                    <a:pt x="121" y="88"/>
                    <a:pt x="121" y="88"/>
                  </a:cubicBezTo>
                  <a:cubicBezTo>
                    <a:pt x="121" y="101"/>
                    <a:pt x="110" y="112"/>
                    <a:pt x="97" y="112"/>
                  </a:cubicBezTo>
                  <a:cubicBezTo>
                    <a:pt x="83" y="112"/>
                    <a:pt x="73" y="101"/>
                    <a:pt x="73"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4" y="160"/>
                    <a:pt x="577" y="160"/>
                  </a:cubicBezTo>
                  <a:cubicBezTo>
                    <a:pt x="590" y="160"/>
                    <a:pt x="601" y="171"/>
                    <a:pt x="601" y="184"/>
                  </a:cubicBezTo>
                  <a:cubicBezTo>
                    <a:pt x="601" y="184"/>
                    <a:pt x="601" y="184"/>
                    <a:pt x="601" y="184"/>
                  </a:cubicBezTo>
                  <a:cubicBezTo>
                    <a:pt x="601" y="197"/>
                    <a:pt x="590" y="208"/>
                    <a:pt x="577" y="208"/>
                  </a:cubicBezTo>
                  <a:cubicBezTo>
                    <a:pt x="564" y="208"/>
                    <a:pt x="553" y="197"/>
                    <a:pt x="553" y="184"/>
                  </a:cubicBezTo>
                  <a:moveTo>
                    <a:pt x="457" y="184"/>
                  </a:moveTo>
                  <a:cubicBezTo>
                    <a:pt x="457" y="171"/>
                    <a:pt x="468" y="160"/>
                    <a:pt x="481" y="160"/>
                  </a:cubicBezTo>
                  <a:cubicBezTo>
                    <a:pt x="494" y="160"/>
                    <a:pt x="505" y="171"/>
                    <a:pt x="505" y="184"/>
                  </a:cubicBezTo>
                  <a:cubicBezTo>
                    <a:pt x="505" y="184"/>
                    <a:pt x="505" y="184"/>
                    <a:pt x="505" y="184"/>
                  </a:cubicBezTo>
                  <a:cubicBezTo>
                    <a:pt x="505" y="197"/>
                    <a:pt x="494" y="208"/>
                    <a:pt x="481" y="208"/>
                  </a:cubicBezTo>
                  <a:cubicBezTo>
                    <a:pt x="468" y="208"/>
                    <a:pt x="457" y="197"/>
                    <a:pt x="457" y="184"/>
                  </a:cubicBezTo>
                  <a:moveTo>
                    <a:pt x="361" y="184"/>
                  </a:moveTo>
                  <a:cubicBezTo>
                    <a:pt x="361" y="171"/>
                    <a:pt x="372" y="160"/>
                    <a:pt x="385" y="160"/>
                  </a:cubicBezTo>
                  <a:cubicBezTo>
                    <a:pt x="398" y="160"/>
                    <a:pt x="409" y="171"/>
                    <a:pt x="409" y="184"/>
                  </a:cubicBezTo>
                  <a:cubicBezTo>
                    <a:pt x="409" y="184"/>
                    <a:pt x="409" y="184"/>
                    <a:pt x="409" y="184"/>
                  </a:cubicBezTo>
                  <a:cubicBezTo>
                    <a:pt x="409" y="197"/>
                    <a:pt x="398" y="208"/>
                    <a:pt x="385" y="208"/>
                  </a:cubicBezTo>
                  <a:cubicBezTo>
                    <a:pt x="372"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9" y="184"/>
                  </a:moveTo>
                  <a:cubicBezTo>
                    <a:pt x="169" y="171"/>
                    <a:pt x="179" y="160"/>
                    <a:pt x="193" y="160"/>
                  </a:cubicBezTo>
                  <a:cubicBezTo>
                    <a:pt x="206" y="160"/>
                    <a:pt x="217" y="171"/>
                    <a:pt x="217" y="184"/>
                  </a:cubicBezTo>
                  <a:cubicBezTo>
                    <a:pt x="217" y="184"/>
                    <a:pt x="217" y="184"/>
                    <a:pt x="217" y="184"/>
                  </a:cubicBezTo>
                  <a:cubicBezTo>
                    <a:pt x="217" y="197"/>
                    <a:pt x="206" y="208"/>
                    <a:pt x="193" y="208"/>
                  </a:cubicBezTo>
                  <a:cubicBezTo>
                    <a:pt x="179" y="208"/>
                    <a:pt x="169" y="197"/>
                    <a:pt x="169" y="184"/>
                  </a:cubicBezTo>
                  <a:moveTo>
                    <a:pt x="73" y="184"/>
                  </a:moveTo>
                  <a:cubicBezTo>
                    <a:pt x="73" y="171"/>
                    <a:pt x="83" y="160"/>
                    <a:pt x="97" y="160"/>
                  </a:cubicBezTo>
                  <a:cubicBezTo>
                    <a:pt x="110" y="160"/>
                    <a:pt x="121" y="171"/>
                    <a:pt x="121" y="184"/>
                  </a:cubicBezTo>
                  <a:cubicBezTo>
                    <a:pt x="121" y="184"/>
                    <a:pt x="121" y="184"/>
                    <a:pt x="121" y="184"/>
                  </a:cubicBezTo>
                  <a:cubicBezTo>
                    <a:pt x="121" y="197"/>
                    <a:pt x="110" y="208"/>
                    <a:pt x="97" y="208"/>
                  </a:cubicBezTo>
                  <a:cubicBezTo>
                    <a:pt x="83" y="208"/>
                    <a:pt x="73" y="197"/>
                    <a:pt x="73"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4" y="256"/>
                    <a:pt x="577" y="256"/>
                  </a:cubicBezTo>
                  <a:cubicBezTo>
                    <a:pt x="590" y="256"/>
                    <a:pt x="601" y="267"/>
                    <a:pt x="601" y="280"/>
                  </a:cubicBezTo>
                  <a:cubicBezTo>
                    <a:pt x="601" y="280"/>
                    <a:pt x="601" y="280"/>
                    <a:pt x="601" y="280"/>
                  </a:cubicBezTo>
                  <a:cubicBezTo>
                    <a:pt x="601" y="293"/>
                    <a:pt x="590" y="304"/>
                    <a:pt x="577" y="304"/>
                  </a:cubicBezTo>
                  <a:cubicBezTo>
                    <a:pt x="564" y="304"/>
                    <a:pt x="553" y="293"/>
                    <a:pt x="553" y="280"/>
                  </a:cubicBezTo>
                  <a:moveTo>
                    <a:pt x="457" y="280"/>
                  </a:moveTo>
                  <a:cubicBezTo>
                    <a:pt x="457" y="267"/>
                    <a:pt x="468" y="256"/>
                    <a:pt x="481" y="256"/>
                  </a:cubicBezTo>
                  <a:cubicBezTo>
                    <a:pt x="494" y="256"/>
                    <a:pt x="505" y="267"/>
                    <a:pt x="505" y="280"/>
                  </a:cubicBezTo>
                  <a:cubicBezTo>
                    <a:pt x="505" y="280"/>
                    <a:pt x="505" y="280"/>
                    <a:pt x="505" y="280"/>
                  </a:cubicBezTo>
                  <a:cubicBezTo>
                    <a:pt x="505" y="293"/>
                    <a:pt x="494" y="304"/>
                    <a:pt x="481" y="304"/>
                  </a:cubicBezTo>
                  <a:cubicBezTo>
                    <a:pt x="468" y="304"/>
                    <a:pt x="457" y="293"/>
                    <a:pt x="457" y="280"/>
                  </a:cubicBezTo>
                  <a:moveTo>
                    <a:pt x="361" y="280"/>
                  </a:moveTo>
                  <a:cubicBezTo>
                    <a:pt x="361" y="267"/>
                    <a:pt x="372" y="256"/>
                    <a:pt x="385" y="256"/>
                  </a:cubicBezTo>
                  <a:cubicBezTo>
                    <a:pt x="398" y="256"/>
                    <a:pt x="409" y="267"/>
                    <a:pt x="409" y="280"/>
                  </a:cubicBezTo>
                  <a:cubicBezTo>
                    <a:pt x="409" y="280"/>
                    <a:pt x="409" y="280"/>
                    <a:pt x="409" y="280"/>
                  </a:cubicBezTo>
                  <a:cubicBezTo>
                    <a:pt x="409" y="293"/>
                    <a:pt x="398" y="304"/>
                    <a:pt x="385" y="304"/>
                  </a:cubicBezTo>
                  <a:cubicBezTo>
                    <a:pt x="372"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9" y="280"/>
                  </a:moveTo>
                  <a:cubicBezTo>
                    <a:pt x="169" y="267"/>
                    <a:pt x="179" y="256"/>
                    <a:pt x="193" y="256"/>
                  </a:cubicBezTo>
                  <a:cubicBezTo>
                    <a:pt x="206" y="256"/>
                    <a:pt x="217" y="267"/>
                    <a:pt x="217" y="280"/>
                  </a:cubicBezTo>
                  <a:cubicBezTo>
                    <a:pt x="217" y="280"/>
                    <a:pt x="217" y="280"/>
                    <a:pt x="217" y="280"/>
                  </a:cubicBezTo>
                  <a:cubicBezTo>
                    <a:pt x="217" y="293"/>
                    <a:pt x="206" y="304"/>
                    <a:pt x="193" y="304"/>
                  </a:cubicBezTo>
                  <a:cubicBezTo>
                    <a:pt x="179" y="304"/>
                    <a:pt x="169" y="293"/>
                    <a:pt x="169" y="280"/>
                  </a:cubicBezTo>
                  <a:moveTo>
                    <a:pt x="73" y="280"/>
                  </a:moveTo>
                  <a:cubicBezTo>
                    <a:pt x="73" y="267"/>
                    <a:pt x="83" y="256"/>
                    <a:pt x="97" y="256"/>
                  </a:cubicBezTo>
                  <a:cubicBezTo>
                    <a:pt x="110" y="256"/>
                    <a:pt x="121" y="267"/>
                    <a:pt x="121" y="280"/>
                  </a:cubicBezTo>
                  <a:cubicBezTo>
                    <a:pt x="121" y="280"/>
                    <a:pt x="121" y="280"/>
                    <a:pt x="121" y="280"/>
                  </a:cubicBezTo>
                  <a:cubicBezTo>
                    <a:pt x="121" y="293"/>
                    <a:pt x="110" y="304"/>
                    <a:pt x="97" y="304"/>
                  </a:cubicBezTo>
                  <a:cubicBezTo>
                    <a:pt x="83" y="304"/>
                    <a:pt x="73" y="293"/>
                    <a:pt x="73" y="280"/>
                  </a:cubicBezTo>
                  <a:moveTo>
                    <a:pt x="649" y="376"/>
                  </a:moveTo>
                  <a:cubicBezTo>
                    <a:pt x="649" y="363"/>
                    <a:pt x="660" y="352"/>
                    <a:pt x="673" y="352"/>
                  </a:cubicBezTo>
                  <a:cubicBezTo>
                    <a:pt x="686" y="352"/>
                    <a:pt x="697" y="363"/>
                    <a:pt x="697" y="376"/>
                  </a:cubicBezTo>
                  <a:cubicBezTo>
                    <a:pt x="697" y="376"/>
                    <a:pt x="697" y="376"/>
                    <a:pt x="697" y="376"/>
                  </a:cubicBezTo>
                  <a:cubicBezTo>
                    <a:pt x="697" y="390"/>
                    <a:pt x="686" y="400"/>
                    <a:pt x="673" y="400"/>
                  </a:cubicBezTo>
                  <a:cubicBezTo>
                    <a:pt x="660" y="400"/>
                    <a:pt x="649" y="390"/>
                    <a:pt x="649" y="376"/>
                  </a:cubicBezTo>
                  <a:moveTo>
                    <a:pt x="553" y="376"/>
                  </a:moveTo>
                  <a:cubicBezTo>
                    <a:pt x="553" y="363"/>
                    <a:pt x="564" y="352"/>
                    <a:pt x="577" y="352"/>
                  </a:cubicBezTo>
                  <a:cubicBezTo>
                    <a:pt x="590" y="352"/>
                    <a:pt x="601" y="363"/>
                    <a:pt x="601" y="376"/>
                  </a:cubicBezTo>
                  <a:cubicBezTo>
                    <a:pt x="601" y="376"/>
                    <a:pt x="601" y="376"/>
                    <a:pt x="601" y="376"/>
                  </a:cubicBezTo>
                  <a:cubicBezTo>
                    <a:pt x="601" y="390"/>
                    <a:pt x="590" y="400"/>
                    <a:pt x="577" y="400"/>
                  </a:cubicBezTo>
                  <a:cubicBezTo>
                    <a:pt x="564" y="400"/>
                    <a:pt x="553" y="390"/>
                    <a:pt x="553" y="376"/>
                  </a:cubicBezTo>
                  <a:moveTo>
                    <a:pt x="457" y="376"/>
                  </a:moveTo>
                  <a:cubicBezTo>
                    <a:pt x="457" y="363"/>
                    <a:pt x="468" y="352"/>
                    <a:pt x="481" y="352"/>
                  </a:cubicBezTo>
                  <a:cubicBezTo>
                    <a:pt x="494" y="352"/>
                    <a:pt x="505" y="363"/>
                    <a:pt x="505" y="376"/>
                  </a:cubicBezTo>
                  <a:cubicBezTo>
                    <a:pt x="505" y="376"/>
                    <a:pt x="505" y="376"/>
                    <a:pt x="505" y="376"/>
                  </a:cubicBezTo>
                  <a:cubicBezTo>
                    <a:pt x="505" y="390"/>
                    <a:pt x="494" y="400"/>
                    <a:pt x="481" y="400"/>
                  </a:cubicBezTo>
                  <a:cubicBezTo>
                    <a:pt x="468" y="400"/>
                    <a:pt x="457" y="390"/>
                    <a:pt x="457" y="376"/>
                  </a:cubicBezTo>
                  <a:moveTo>
                    <a:pt x="361" y="376"/>
                  </a:moveTo>
                  <a:cubicBezTo>
                    <a:pt x="361" y="363"/>
                    <a:pt x="372" y="352"/>
                    <a:pt x="385" y="352"/>
                  </a:cubicBezTo>
                  <a:cubicBezTo>
                    <a:pt x="398" y="352"/>
                    <a:pt x="409" y="363"/>
                    <a:pt x="409" y="376"/>
                  </a:cubicBezTo>
                  <a:cubicBezTo>
                    <a:pt x="409" y="376"/>
                    <a:pt x="409" y="376"/>
                    <a:pt x="409" y="376"/>
                  </a:cubicBezTo>
                  <a:cubicBezTo>
                    <a:pt x="409" y="390"/>
                    <a:pt x="398" y="400"/>
                    <a:pt x="385" y="400"/>
                  </a:cubicBezTo>
                  <a:cubicBezTo>
                    <a:pt x="372" y="400"/>
                    <a:pt x="361" y="390"/>
                    <a:pt x="361" y="376"/>
                  </a:cubicBezTo>
                  <a:moveTo>
                    <a:pt x="265" y="376"/>
                  </a:moveTo>
                  <a:cubicBezTo>
                    <a:pt x="265" y="363"/>
                    <a:pt x="275" y="352"/>
                    <a:pt x="289" y="352"/>
                  </a:cubicBezTo>
                  <a:cubicBezTo>
                    <a:pt x="302" y="352"/>
                    <a:pt x="313" y="363"/>
                    <a:pt x="313" y="376"/>
                  </a:cubicBezTo>
                  <a:cubicBezTo>
                    <a:pt x="313" y="376"/>
                    <a:pt x="313" y="376"/>
                    <a:pt x="313" y="376"/>
                  </a:cubicBezTo>
                  <a:cubicBezTo>
                    <a:pt x="313" y="390"/>
                    <a:pt x="302" y="400"/>
                    <a:pt x="289" y="400"/>
                  </a:cubicBezTo>
                  <a:cubicBezTo>
                    <a:pt x="275" y="400"/>
                    <a:pt x="265" y="390"/>
                    <a:pt x="265" y="376"/>
                  </a:cubicBezTo>
                  <a:moveTo>
                    <a:pt x="169" y="376"/>
                  </a:moveTo>
                  <a:cubicBezTo>
                    <a:pt x="169" y="363"/>
                    <a:pt x="179" y="352"/>
                    <a:pt x="193" y="352"/>
                  </a:cubicBezTo>
                  <a:cubicBezTo>
                    <a:pt x="206" y="352"/>
                    <a:pt x="217" y="363"/>
                    <a:pt x="217" y="376"/>
                  </a:cubicBezTo>
                  <a:cubicBezTo>
                    <a:pt x="217" y="376"/>
                    <a:pt x="217" y="376"/>
                    <a:pt x="217" y="376"/>
                  </a:cubicBezTo>
                  <a:cubicBezTo>
                    <a:pt x="217" y="390"/>
                    <a:pt x="206" y="400"/>
                    <a:pt x="193" y="400"/>
                  </a:cubicBezTo>
                  <a:cubicBezTo>
                    <a:pt x="179" y="400"/>
                    <a:pt x="169" y="390"/>
                    <a:pt x="169" y="376"/>
                  </a:cubicBezTo>
                  <a:moveTo>
                    <a:pt x="73" y="376"/>
                  </a:moveTo>
                  <a:cubicBezTo>
                    <a:pt x="73" y="363"/>
                    <a:pt x="83" y="352"/>
                    <a:pt x="97" y="352"/>
                  </a:cubicBezTo>
                  <a:cubicBezTo>
                    <a:pt x="110" y="352"/>
                    <a:pt x="121" y="363"/>
                    <a:pt x="121" y="376"/>
                  </a:cubicBezTo>
                  <a:cubicBezTo>
                    <a:pt x="121" y="376"/>
                    <a:pt x="121" y="376"/>
                    <a:pt x="121" y="376"/>
                  </a:cubicBezTo>
                  <a:cubicBezTo>
                    <a:pt x="121" y="390"/>
                    <a:pt x="110" y="400"/>
                    <a:pt x="97" y="400"/>
                  </a:cubicBezTo>
                  <a:cubicBezTo>
                    <a:pt x="83" y="400"/>
                    <a:pt x="73" y="390"/>
                    <a:pt x="73" y="376"/>
                  </a:cubicBezTo>
                  <a:moveTo>
                    <a:pt x="649" y="473"/>
                  </a:moveTo>
                  <a:cubicBezTo>
                    <a:pt x="649" y="459"/>
                    <a:pt x="660" y="448"/>
                    <a:pt x="673" y="448"/>
                  </a:cubicBezTo>
                  <a:cubicBezTo>
                    <a:pt x="686" y="448"/>
                    <a:pt x="697" y="459"/>
                    <a:pt x="697" y="473"/>
                  </a:cubicBezTo>
                  <a:cubicBezTo>
                    <a:pt x="697" y="473"/>
                    <a:pt x="697" y="473"/>
                    <a:pt x="697" y="473"/>
                  </a:cubicBezTo>
                  <a:cubicBezTo>
                    <a:pt x="697" y="486"/>
                    <a:pt x="686" y="497"/>
                    <a:pt x="673" y="497"/>
                  </a:cubicBezTo>
                  <a:cubicBezTo>
                    <a:pt x="660" y="497"/>
                    <a:pt x="649" y="486"/>
                    <a:pt x="649" y="473"/>
                  </a:cubicBezTo>
                  <a:moveTo>
                    <a:pt x="553" y="473"/>
                  </a:moveTo>
                  <a:cubicBezTo>
                    <a:pt x="553" y="459"/>
                    <a:pt x="564" y="448"/>
                    <a:pt x="577" y="448"/>
                  </a:cubicBezTo>
                  <a:cubicBezTo>
                    <a:pt x="590" y="448"/>
                    <a:pt x="601" y="459"/>
                    <a:pt x="601" y="473"/>
                  </a:cubicBezTo>
                  <a:cubicBezTo>
                    <a:pt x="601" y="473"/>
                    <a:pt x="601" y="473"/>
                    <a:pt x="601" y="473"/>
                  </a:cubicBezTo>
                  <a:cubicBezTo>
                    <a:pt x="601" y="486"/>
                    <a:pt x="590" y="497"/>
                    <a:pt x="577" y="497"/>
                  </a:cubicBezTo>
                  <a:cubicBezTo>
                    <a:pt x="564" y="497"/>
                    <a:pt x="553" y="486"/>
                    <a:pt x="553" y="473"/>
                  </a:cubicBezTo>
                  <a:moveTo>
                    <a:pt x="457" y="473"/>
                  </a:moveTo>
                  <a:cubicBezTo>
                    <a:pt x="457" y="459"/>
                    <a:pt x="468" y="448"/>
                    <a:pt x="481" y="448"/>
                  </a:cubicBezTo>
                  <a:cubicBezTo>
                    <a:pt x="494" y="448"/>
                    <a:pt x="505" y="459"/>
                    <a:pt x="505" y="473"/>
                  </a:cubicBezTo>
                  <a:cubicBezTo>
                    <a:pt x="505" y="473"/>
                    <a:pt x="505" y="473"/>
                    <a:pt x="505" y="473"/>
                  </a:cubicBezTo>
                  <a:cubicBezTo>
                    <a:pt x="505" y="486"/>
                    <a:pt x="494" y="497"/>
                    <a:pt x="481" y="497"/>
                  </a:cubicBezTo>
                  <a:cubicBezTo>
                    <a:pt x="468" y="497"/>
                    <a:pt x="457" y="486"/>
                    <a:pt x="457" y="473"/>
                  </a:cubicBezTo>
                  <a:moveTo>
                    <a:pt x="361" y="473"/>
                  </a:moveTo>
                  <a:cubicBezTo>
                    <a:pt x="361" y="459"/>
                    <a:pt x="372" y="448"/>
                    <a:pt x="385" y="448"/>
                  </a:cubicBezTo>
                  <a:cubicBezTo>
                    <a:pt x="398" y="448"/>
                    <a:pt x="409" y="459"/>
                    <a:pt x="409" y="473"/>
                  </a:cubicBezTo>
                  <a:cubicBezTo>
                    <a:pt x="409" y="473"/>
                    <a:pt x="409" y="473"/>
                    <a:pt x="409" y="473"/>
                  </a:cubicBezTo>
                  <a:cubicBezTo>
                    <a:pt x="409" y="486"/>
                    <a:pt x="398" y="497"/>
                    <a:pt x="385" y="497"/>
                  </a:cubicBezTo>
                  <a:cubicBezTo>
                    <a:pt x="372" y="497"/>
                    <a:pt x="361" y="486"/>
                    <a:pt x="361" y="473"/>
                  </a:cubicBezTo>
                  <a:moveTo>
                    <a:pt x="265" y="473"/>
                  </a:moveTo>
                  <a:cubicBezTo>
                    <a:pt x="265" y="459"/>
                    <a:pt x="275" y="448"/>
                    <a:pt x="289" y="448"/>
                  </a:cubicBezTo>
                  <a:cubicBezTo>
                    <a:pt x="302" y="448"/>
                    <a:pt x="313" y="459"/>
                    <a:pt x="313" y="473"/>
                  </a:cubicBezTo>
                  <a:cubicBezTo>
                    <a:pt x="313" y="473"/>
                    <a:pt x="313" y="473"/>
                    <a:pt x="313" y="473"/>
                  </a:cubicBezTo>
                  <a:cubicBezTo>
                    <a:pt x="313" y="486"/>
                    <a:pt x="302" y="497"/>
                    <a:pt x="289" y="497"/>
                  </a:cubicBezTo>
                  <a:cubicBezTo>
                    <a:pt x="275" y="497"/>
                    <a:pt x="265" y="486"/>
                    <a:pt x="265" y="473"/>
                  </a:cubicBezTo>
                  <a:moveTo>
                    <a:pt x="169" y="473"/>
                  </a:moveTo>
                  <a:cubicBezTo>
                    <a:pt x="169" y="459"/>
                    <a:pt x="179" y="448"/>
                    <a:pt x="193" y="448"/>
                  </a:cubicBezTo>
                  <a:cubicBezTo>
                    <a:pt x="206" y="448"/>
                    <a:pt x="217" y="459"/>
                    <a:pt x="217" y="473"/>
                  </a:cubicBezTo>
                  <a:cubicBezTo>
                    <a:pt x="217" y="473"/>
                    <a:pt x="217" y="473"/>
                    <a:pt x="217" y="473"/>
                  </a:cubicBezTo>
                  <a:cubicBezTo>
                    <a:pt x="217" y="486"/>
                    <a:pt x="206" y="497"/>
                    <a:pt x="193" y="497"/>
                  </a:cubicBezTo>
                  <a:cubicBezTo>
                    <a:pt x="179" y="497"/>
                    <a:pt x="169" y="486"/>
                    <a:pt x="169" y="473"/>
                  </a:cubicBezTo>
                  <a:moveTo>
                    <a:pt x="73" y="473"/>
                  </a:moveTo>
                  <a:cubicBezTo>
                    <a:pt x="73" y="459"/>
                    <a:pt x="83" y="448"/>
                    <a:pt x="97" y="448"/>
                  </a:cubicBezTo>
                  <a:cubicBezTo>
                    <a:pt x="110" y="448"/>
                    <a:pt x="121" y="459"/>
                    <a:pt x="121" y="473"/>
                  </a:cubicBezTo>
                  <a:cubicBezTo>
                    <a:pt x="121" y="473"/>
                    <a:pt x="121" y="473"/>
                    <a:pt x="121" y="473"/>
                  </a:cubicBezTo>
                  <a:cubicBezTo>
                    <a:pt x="121" y="486"/>
                    <a:pt x="110" y="497"/>
                    <a:pt x="97" y="497"/>
                  </a:cubicBezTo>
                  <a:cubicBezTo>
                    <a:pt x="83" y="497"/>
                    <a:pt x="73" y="486"/>
                    <a:pt x="73" y="473"/>
                  </a:cubicBezTo>
                  <a:moveTo>
                    <a:pt x="649" y="569"/>
                  </a:moveTo>
                  <a:cubicBezTo>
                    <a:pt x="649" y="555"/>
                    <a:pt x="660" y="545"/>
                    <a:pt x="673" y="545"/>
                  </a:cubicBezTo>
                  <a:cubicBezTo>
                    <a:pt x="686" y="545"/>
                    <a:pt x="697" y="555"/>
                    <a:pt x="697" y="569"/>
                  </a:cubicBezTo>
                  <a:cubicBezTo>
                    <a:pt x="697" y="569"/>
                    <a:pt x="697" y="569"/>
                    <a:pt x="697" y="569"/>
                  </a:cubicBezTo>
                  <a:cubicBezTo>
                    <a:pt x="697" y="582"/>
                    <a:pt x="686" y="593"/>
                    <a:pt x="673" y="593"/>
                  </a:cubicBezTo>
                  <a:cubicBezTo>
                    <a:pt x="660" y="593"/>
                    <a:pt x="649" y="582"/>
                    <a:pt x="649" y="569"/>
                  </a:cubicBezTo>
                  <a:moveTo>
                    <a:pt x="553" y="569"/>
                  </a:moveTo>
                  <a:cubicBezTo>
                    <a:pt x="553" y="555"/>
                    <a:pt x="564" y="545"/>
                    <a:pt x="577" y="545"/>
                  </a:cubicBezTo>
                  <a:cubicBezTo>
                    <a:pt x="590" y="545"/>
                    <a:pt x="601" y="555"/>
                    <a:pt x="601" y="569"/>
                  </a:cubicBezTo>
                  <a:cubicBezTo>
                    <a:pt x="601" y="569"/>
                    <a:pt x="601" y="569"/>
                    <a:pt x="601" y="569"/>
                  </a:cubicBezTo>
                  <a:cubicBezTo>
                    <a:pt x="601" y="582"/>
                    <a:pt x="590" y="593"/>
                    <a:pt x="577" y="593"/>
                  </a:cubicBezTo>
                  <a:cubicBezTo>
                    <a:pt x="564" y="593"/>
                    <a:pt x="553" y="582"/>
                    <a:pt x="553" y="569"/>
                  </a:cubicBezTo>
                  <a:moveTo>
                    <a:pt x="457" y="569"/>
                  </a:moveTo>
                  <a:cubicBezTo>
                    <a:pt x="457" y="555"/>
                    <a:pt x="468" y="545"/>
                    <a:pt x="481" y="545"/>
                  </a:cubicBezTo>
                  <a:cubicBezTo>
                    <a:pt x="494" y="545"/>
                    <a:pt x="505" y="555"/>
                    <a:pt x="505" y="569"/>
                  </a:cubicBezTo>
                  <a:cubicBezTo>
                    <a:pt x="505" y="569"/>
                    <a:pt x="505" y="569"/>
                    <a:pt x="505" y="569"/>
                  </a:cubicBezTo>
                  <a:cubicBezTo>
                    <a:pt x="505" y="582"/>
                    <a:pt x="494" y="593"/>
                    <a:pt x="481" y="593"/>
                  </a:cubicBezTo>
                  <a:cubicBezTo>
                    <a:pt x="468" y="593"/>
                    <a:pt x="457" y="582"/>
                    <a:pt x="457" y="569"/>
                  </a:cubicBezTo>
                  <a:moveTo>
                    <a:pt x="361" y="569"/>
                  </a:moveTo>
                  <a:cubicBezTo>
                    <a:pt x="361" y="555"/>
                    <a:pt x="372" y="545"/>
                    <a:pt x="385" y="545"/>
                  </a:cubicBezTo>
                  <a:cubicBezTo>
                    <a:pt x="398" y="545"/>
                    <a:pt x="409" y="555"/>
                    <a:pt x="409" y="569"/>
                  </a:cubicBezTo>
                  <a:cubicBezTo>
                    <a:pt x="409" y="569"/>
                    <a:pt x="409" y="569"/>
                    <a:pt x="409" y="569"/>
                  </a:cubicBezTo>
                  <a:cubicBezTo>
                    <a:pt x="409" y="582"/>
                    <a:pt x="398" y="593"/>
                    <a:pt x="385" y="593"/>
                  </a:cubicBezTo>
                  <a:cubicBezTo>
                    <a:pt x="372" y="593"/>
                    <a:pt x="361" y="582"/>
                    <a:pt x="361" y="569"/>
                  </a:cubicBezTo>
                  <a:moveTo>
                    <a:pt x="265" y="569"/>
                  </a:moveTo>
                  <a:cubicBezTo>
                    <a:pt x="265" y="555"/>
                    <a:pt x="275" y="545"/>
                    <a:pt x="289" y="545"/>
                  </a:cubicBezTo>
                  <a:cubicBezTo>
                    <a:pt x="302" y="545"/>
                    <a:pt x="313" y="555"/>
                    <a:pt x="313" y="569"/>
                  </a:cubicBezTo>
                  <a:cubicBezTo>
                    <a:pt x="313" y="569"/>
                    <a:pt x="313" y="569"/>
                    <a:pt x="313" y="569"/>
                  </a:cubicBezTo>
                  <a:cubicBezTo>
                    <a:pt x="313" y="582"/>
                    <a:pt x="302" y="593"/>
                    <a:pt x="289" y="593"/>
                  </a:cubicBezTo>
                  <a:cubicBezTo>
                    <a:pt x="275" y="593"/>
                    <a:pt x="265" y="582"/>
                    <a:pt x="265" y="569"/>
                  </a:cubicBezTo>
                  <a:moveTo>
                    <a:pt x="169" y="569"/>
                  </a:moveTo>
                  <a:cubicBezTo>
                    <a:pt x="169" y="555"/>
                    <a:pt x="179" y="545"/>
                    <a:pt x="193" y="545"/>
                  </a:cubicBezTo>
                  <a:cubicBezTo>
                    <a:pt x="206" y="545"/>
                    <a:pt x="217" y="555"/>
                    <a:pt x="217" y="569"/>
                  </a:cubicBezTo>
                  <a:cubicBezTo>
                    <a:pt x="217" y="569"/>
                    <a:pt x="217" y="569"/>
                    <a:pt x="217" y="569"/>
                  </a:cubicBezTo>
                  <a:cubicBezTo>
                    <a:pt x="217" y="582"/>
                    <a:pt x="206" y="593"/>
                    <a:pt x="193" y="593"/>
                  </a:cubicBezTo>
                  <a:cubicBezTo>
                    <a:pt x="179" y="593"/>
                    <a:pt x="169" y="582"/>
                    <a:pt x="169" y="569"/>
                  </a:cubicBezTo>
                  <a:moveTo>
                    <a:pt x="73" y="569"/>
                  </a:moveTo>
                  <a:cubicBezTo>
                    <a:pt x="73" y="555"/>
                    <a:pt x="83" y="545"/>
                    <a:pt x="97" y="545"/>
                  </a:cubicBezTo>
                  <a:cubicBezTo>
                    <a:pt x="110" y="545"/>
                    <a:pt x="121" y="555"/>
                    <a:pt x="121" y="569"/>
                  </a:cubicBezTo>
                  <a:cubicBezTo>
                    <a:pt x="121" y="569"/>
                    <a:pt x="121" y="569"/>
                    <a:pt x="121" y="569"/>
                  </a:cubicBezTo>
                  <a:cubicBezTo>
                    <a:pt x="121" y="582"/>
                    <a:pt x="110" y="593"/>
                    <a:pt x="97" y="593"/>
                  </a:cubicBezTo>
                  <a:cubicBezTo>
                    <a:pt x="83" y="593"/>
                    <a:pt x="73" y="582"/>
                    <a:pt x="73" y="569"/>
                  </a:cubicBezTo>
                  <a:moveTo>
                    <a:pt x="649" y="665"/>
                  </a:moveTo>
                  <a:cubicBezTo>
                    <a:pt x="649" y="652"/>
                    <a:pt x="660" y="641"/>
                    <a:pt x="673" y="641"/>
                  </a:cubicBezTo>
                  <a:cubicBezTo>
                    <a:pt x="686" y="641"/>
                    <a:pt x="697" y="652"/>
                    <a:pt x="697" y="665"/>
                  </a:cubicBezTo>
                  <a:cubicBezTo>
                    <a:pt x="697" y="665"/>
                    <a:pt x="697" y="665"/>
                    <a:pt x="697" y="665"/>
                  </a:cubicBezTo>
                  <a:cubicBezTo>
                    <a:pt x="697" y="678"/>
                    <a:pt x="686" y="689"/>
                    <a:pt x="673" y="689"/>
                  </a:cubicBezTo>
                  <a:cubicBezTo>
                    <a:pt x="660" y="689"/>
                    <a:pt x="649" y="678"/>
                    <a:pt x="649" y="665"/>
                  </a:cubicBezTo>
                  <a:moveTo>
                    <a:pt x="553" y="665"/>
                  </a:moveTo>
                  <a:cubicBezTo>
                    <a:pt x="553" y="652"/>
                    <a:pt x="564" y="641"/>
                    <a:pt x="577" y="641"/>
                  </a:cubicBezTo>
                  <a:cubicBezTo>
                    <a:pt x="590" y="641"/>
                    <a:pt x="601" y="652"/>
                    <a:pt x="601" y="665"/>
                  </a:cubicBezTo>
                  <a:cubicBezTo>
                    <a:pt x="601" y="665"/>
                    <a:pt x="601" y="665"/>
                    <a:pt x="601" y="665"/>
                  </a:cubicBezTo>
                  <a:cubicBezTo>
                    <a:pt x="601" y="678"/>
                    <a:pt x="590" y="689"/>
                    <a:pt x="577" y="689"/>
                  </a:cubicBezTo>
                  <a:cubicBezTo>
                    <a:pt x="564" y="689"/>
                    <a:pt x="553" y="678"/>
                    <a:pt x="553" y="665"/>
                  </a:cubicBezTo>
                  <a:moveTo>
                    <a:pt x="457" y="665"/>
                  </a:moveTo>
                  <a:cubicBezTo>
                    <a:pt x="457" y="652"/>
                    <a:pt x="468" y="641"/>
                    <a:pt x="481" y="641"/>
                  </a:cubicBezTo>
                  <a:cubicBezTo>
                    <a:pt x="494" y="641"/>
                    <a:pt x="505" y="652"/>
                    <a:pt x="505" y="665"/>
                  </a:cubicBezTo>
                  <a:cubicBezTo>
                    <a:pt x="505" y="665"/>
                    <a:pt x="505" y="665"/>
                    <a:pt x="505" y="665"/>
                  </a:cubicBezTo>
                  <a:cubicBezTo>
                    <a:pt x="505" y="678"/>
                    <a:pt x="494" y="689"/>
                    <a:pt x="481" y="689"/>
                  </a:cubicBezTo>
                  <a:cubicBezTo>
                    <a:pt x="468" y="689"/>
                    <a:pt x="457" y="678"/>
                    <a:pt x="457" y="665"/>
                  </a:cubicBezTo>
                  <a:moveTo>
                    <a:pt x="361" y="665"/>
                  </a:moveTo>
                  <a:cubicBezTo>
                    <a:pt x="361" y="652"/>
                    <a:pt x="372" y="641"/>
                    <a:pt x="385" y="641"/>
                  </a:cubicBezTo>
                  <a:cubicBezTo>
                    <a:pt x="398" y="641"/>
                    <a:pt x="409" y="652"/>
                    <a:pt x="409" y="665"/>
                  </a:cubicBezTo>
                  <a:cubicBezTo>
                    <a:pt x="409" y="665"/>
                    <a:pt x="409" y="665"/>
                    <a:pt x="409" y="665"/>
                  </a:cubicBezTo>
                  <a:cubicBezTo>
                    <a:pt x="409" y="678"/>
                    <a:pt x="398" y="689"/>
                    <a:pt x="385" y="689"/>
                  </a:cubicBezTo>
                  <a:cubicBezTo>
                    <a:pt x="372" y="689"/>
                    <a:pt x="361" y="678"/>
                    <a:pt x="361" y="665"/>
                  </a:cubicBezTo>
                  <a:moveTo>
                    <a:pt x="265" y="665"/>
                  </a:moveTo>
                  <a:cubicBezTo>
                    <a:pt x="265" y="652"/>
                    <a:pt x="275" y="641"/>
                    <a:pt x="289" y="641"/>
                  </a:cubicBezTo>
                  <a:cubicBezTo>
                    <a:pt x="302" y="641"/>
                    <a:pt x="313" y="652"/>
                    <a:pt x="313" y="665"/>
                  </a:cubicBezTo>
                  <a:cubicBezTo>
                    <a:pt x="313" y="665"/>
                    <a:pt x="313" y="665"/>
                    <a:pt x="313" y="665"/>
                  </a:cubicBezTo>
                  <a:cubicBezTo>
                    <a:pt x="313" y="678"/>
                    <a:pt x="302" y="689"/>
                    <a:pt x="289" y="689"/>
                  </a:cubicBezTo>
                  <a:cubicBezTo>
                    <a:pt x="275" y="689"/>
                    <a:pt x="265" y="678"/>
                    <a:pt x="265" y="665"/>
                  </a:cubicBezTo>
                  <a:moveTo>
                    <a:pt x="169" y="665"/>
                  </a:moveTo>
                  <a:cubicBezTo>
                    <a:pt x="169" y="652"/>
                    <a:pt x="179" y="641"/>
                    <a:pt x="193" y="641"/>
                  </a:cubicBezTo>
                  <a:cubicBezTo>
                    <a:pt x="206" y="641"/>
                    <a:pt x="217" y="652"/>
                    <a:pt x="217" y="665"/>
                  </a:cubicBezTo>
                  <a:cubicBezTo>
                    <a:pt x="217" y="665"/>
                    <a:pt x="217" y="665"/>
                    <a:pt x="217" y="665"/>
                  </a:cubicBezTo>
                  <a:cubicBezTo>
                    <a:pt x="217" y="678"/>
                    <a:pt x="206" y="689"/>
                    <a:pt x="193" y="689"/>
                  </a:cubicBezTo>
                  <a:cubicBezTo>
                    <a:pt x="179" y="689"/>
                    <a:pt x="169" y="678"/>
                    <a:pt x="169" y="665"/>
                  </a:cubicBezTo>
                  <a:moveTo>
                    <a:pt x="73" y="665"/>
                  </a:moveTo>
                  <a:cubicBezTo>
                    <a:pt x="73" y="652"/>
                    <a:pt x="83" y="641"/>
                    <a:pt x="97" y="641"/>
                  </a:cubicBezTo>
                  <a:cubicBezTo>
                    <a:pt x="110" y="641"/>
                    <a:pt x="121" y="652"/>
                    <a:pt x="121" y="665"/>
                  </a:cubicBezTo>
                  <a:cubicBezTo>
                    <a:pt x="121" y="665"/>
                    <a:pt x="121" y="665"/>
                    <a:pt x="121" y="665"/>
                  </a:cubicBezTo>
                  <a:cubicBezTo>
                    <a:pt x="121" y="678"/>
                    <a:pt x="110" y="689"/>
                    <a:pt x="97" y="689"/>
                  </a:cubicBezTo>
                  <a:cubicBezTo>
                    <a:pt x="83" y="689"/>
                    <a:pt x="73" y="678"/>
                    <a:pt x="73" y="665"/>
                  </a:cubicBezTo>
                </a:path>
              </a:pathLst>
            </a:custGeom>
            <a:noFill/>
            <a:ln w="3175" cap="rnd">
              <a:solidFill>
                <a:srgbClr val="B01C2E"/>
              </a:solidFill>
              <a:prstDash val="solid"/>
              <a:round/>
              <a:headEnd/>
              <a:tailEnd/>
            </a:ln>
          </p:spPr>
          <p:txBody>
            <a:bodyPr/>
            <a:lstStyle/>
            <a:p>
              <a:endParaRPr lang="en-US"/>
            </a:p>
          </p:txBody>
        </p:sp>
        <p:sp>
          <p:nvSpPr>
            <p:cNvPr id="329943" name="Freeform 215"/>
            <p:cNvSpPr>
              <a:spLocks noEditPoints="1"/>
            </p:cNvSpPr>
            <p:nvPr/>
          </p:nvSpPr>
          <p:spPr bwMode="auto">
            <a:xfrm>
              <a:off x="3869" y="2225"/>
              <a:ext cx="213" cy="213"/>
            </a:xfrm>
            <a:custGeom>
              <a:avLst/>
              <a:gdLst/>
              <a:ahLst/>
              <a:cxnLst>
                <a:cxn ang="0">
                  <a:pos x="0" y="769"/>
                </a:cxn>
                <a:cxn ang="0">
                  <a:pos x="673" y="112"/>
                </a:cxn>
                <a:cxn ang="0">
                  <a:pos x="601" y="88"/>
                </a:cxn>
                <a:cxn ang="0">
                  <a:pos x="504" y="88"/>
                </a:cxn>
                <a:cxn ang="0">
                  <a:pos x="384" y="64"/>
                </a:cxn>
                <a:cxn ang="0">
                  <a:pos x="264" y="88"/>
                </a:cxn>
                <a:cxn ang="0">
                  <a:pos x="264" y="88"/>
                </a:cxn>
                <a:cxn ang="0">
                  <a:pos x="192" y="112"/>
                </a:cxn>
                <a:cxn ang="0">
                  <a:pos x="120" y="88"/>
                </a:cxn>
                <a:cxn ang="0">
                  <a:pos x="697" y="184"/>
                </a:cxn>
                <a:cxn ang="0">
                  <a:pos x="577" y="160"/>
                </a:cxn>
                <a:cxn ang="0">
                  <a:pos x="456" y="184"/>
                </a:cxn>
                <a:cxn ang="0">
                  <a:pos x="456" y="184"/>
                </a:cxn>
                <a:cxn ang="0">
                  <a:pos x="384" y="208"/>
                </a:cxn>
                <a:cxn ang="0">
                  <a:pos x="312" y="184"/>
                </a:cxn>
                <a:cxn ang="0">
                  <a:pos x="216" y="184"/>
                </a:cxn>
                <a:cxn ang="0">
                  <a:pos x="96" y="160"/>
                </a:cxn>
                <a:cxn ang="0">
                  <a:pos x="649" y="280"/>
                </a:cxn>
                <a:cxn ang="0">
                  <a:pos x="649" y="280"/>
                </a:cxn>
                <a:cxn ang="0">
                  <a:pos x="577" y="304"/>
                </a:cxn>
                <a:cxn ang="0">
                  <a:pos x="504" y="280"/>
                </a:cxn>
                <a:cxn ang="0">
                  <a:pos x="408" y="280"/>
                </a:cxn>
                <a:cxn ang="0">
                  <a:pos x="288" y="256"/>
                </a:cxn>
                <a:cxn ang="0">
                  <a:pos x="168" y="280"/>
                </a:cxn>
                <a:cxn ang="0">
                  <a:pos x="168" y="280"/>
                </a:cxn>
                <a:cxn ang="0">
                  <a:pos x="96" y="304"/>
                </a:cxn>
                <a:cxn ang="0">
                  <a:pos x="697" y="376"/>
                </a:cxn>
                <a:cxn ang="0">
                  <a:pos x="601" y="376"/>
                </a:cxn>
                <a:cxn ang="0">
                  <a:pos x="480" y="352"/>
                </a:cxn>
                <a:cxn ang="0">
                  <a:pos x="360" y="376"/>
                </a:cxn>
                <a:cxn ang="0">
                  <a:pos x="360" y="376"/>
                </a:cxn>
                <a:cxn ang="0">
                  <a:pos x="288" y="400"/>
                </a:cxn>
                <a:cxn ang="0">
                  <a:pos x="216" y="376"/>
                </a:cxn>
                <a:cxn ang="0">
                  <a:pos x="120" y="376"/>
                </a:cxn>
                <a:cxn ang="0">
                  <a:pos x="673" y="448"/>
                </a:cxn>
                <a:cxn ang="0">
                  <a:pos x="553" y="473"/>
                </a:cxn>
                <a:cxn ang="0">
                  <a:pos x="553" y="473"/>
                </a:cxn>
                <a:cxn ang="0">
                  <a:pos x="480" y="497"/>
                </a:cxn>
                <a:cxn ang="0">
                  <a:pos x="408" y="473"/>
                </a:cxn>
                <a:cxn ang="0">
                  <a:pos x="312" y="473"/>
                </a:cxn>
                <a:cxn ang="0">
                  <a:pos x="192" y="448"/>
                </a:cxn>
                <a:cxn ang="0">
                  <a:pos x="72" y="473"/>
                </a:cxn>
                <a:cxn ang="0">
                  <a:pos x="72" y="473"/>
                </a:cxn>
                <a:cxn ang="0">
                  <a:pos x="673" y="593"/>
                </a:cxn>
                <a:cxn ang="0">
                  <a:pos x="601" y="569"/>
                </a:cxn>
                <a:cxn ang="0">
                  <a:pos x="504" y="569"/>
                </a:cxn>
                <a:cxn ang="0">
                  <a:pos x="384" y="545"/>
                </a:cxn>
                <a:cxn ang="0">
                  <a:pos x="264" y="569"/>
                </a:cxn>
                <a:cxn ang="0">
                  <a:pos x="264" y="569"/>
                </a:cxn>
                <a:cxn ang="0">
                  <a:pos x="192" y="593"/>
                </a:cxn>
                <a:cxn ang="0">
                  <a:pos x="120" y="569"/>
                </a:cxn>
                <a:cxn ang="0">
                  <a:pos x="697" y="665"/>
                </a:cxn>
                <a:cxn ang="0">
                  <a:pos x="577" y="641"/>
                </a:cxn>
                <a:cxn ang="0">
                  <a:pos x="456" y="665"/>
                </a:cxn>
                <a:cxn ang="0">
                  <a:pos x="456" y="665"/>
                </a:cxn>
                <a:cxn ang="0">
                  <a:pos x="384" y="689"/>
                </a:cxn>
                <a:cxn ang="0">
                  <a:pos x="312"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59" y="64"/>
                    <a:pt x="673" y="64"/>
                  </a:cubicBezTo>
                  <a:cubicBezTo>
                    <a:pt x="686" y="64"/>
                    <a:pt x="697" y="75"/>
                    <a:pt x="697" y="88"/>
                  </a:cubicBezTo>
                  <a:cubicBezTo>
                    <a:pt x="697" y="88"/>
                    <a:pt x="697" y="88"/>
                    <a:pt x="697" y="88"/>
                  </a:cubicBezTo>
                  <a:cubicBezTo>
                    <a:pt x="697" y="101"/>
                    <a:pt x="686" y="112"/>
                    <a:pt x="673" y="112"/>
                  </a:cubicBezTo>
                  <a:cubicBezTo>
                    <a:pt x="659" y="112"/>
                    <a:pt x="649" y="101"/>
                    <a:pt x="649" y="88"/>
                  </a:cubicBezTo>
                  <a:moveTo>
                    <a:pt x="553" y="88"/>
                  </a:moveTo>
                  <a:cubicBezTo>
                    <a:pt x="553" y="75"/>
                    <a:pt x="563" y="64"/>
                    <a:pt x="577" y="64"/>
                  </a:cubicBezTo>
                  <a:cubicBezTo>
                    <a:pt x="590" y="64"/>
                    <a:pt x="601" y="75"/>
                    <a:pt x="601" y="88"/>
                  </a:cubicBezTo>
                  <a:cubicBezTo>
                    <a:pt x="601" y="88"/>
                    <a:pt x="601" y="88"/>
                    <a:pt x="601" y="88"/>
                  </a:cubicBezTo>
                  <a:cubicBezTo>
                    <a:pt x="601" y="101"/>
                    <a:pt x="590" y="112"/>
                    <a:pt x="577" y="112"/>
                  </a:cubicBezTo>
                  <a:cubicBezTo>
                    <a:pt x="563" y="112"/>
                    <a:pt x="553" y="101"/>
                    <a:pt x="553" y="88"/>
                  </a:cubicBezTo>
                  <a:moveTo>
                    <a:pt x="456" y="88"/>
                  </a:moveTo>
                  <a:cubicBezTo>
                    <a:pt x="456" y="75"/>
                    <a:pt x="467" y="64"/>
                    <a:pt x="480" y="64"/>
                  </a:cubicBezTo>
                  <a:cubicBezTo>
                    <a:pt x="494" y="64"/>
                    <a:pt x="504" y="75"/>
                    <a:pt x="504" y="88"/>
                  </a:cubicBezTo>
                  <a:cubicBezTo>
                    <a:pt x="504" y="88"/>
                    <a:pt x="504" y="88"/>
                    <a:pt x="504" y="88"/>
                  </a:cubicBezTo>
                  <a:cubicBezTo>
                    <a:pt x="504" y="101"/>
                    <a:pt x="494" y="112"/>
                    <a:pt x="480" y="112"/>
                  </a:cubicBezTo>
                  <a:cubicBezTo>
                    <a:pt x="467" y="112"/>
                    <a:pt x="456" y="101"/>
                    <a:pt x="456" y="88"/>
                  </a:cubicBezTo>
                  <a:moveTo>
                    <a:pt x="360" y="88"/>
                  </a:moveTo>
                  <a:cubicBezTo>
                    <a:pt x="360" y="75"/>
                    <a:pt x="371" y="64"/>
                    <a:pt x="384" y="64"/>
                  </a:cubicBezTo>
                  <a:cubicBezTo>
                    <a:pt x="398" y="64"/>
                    <a:pt x="408" y="75"/>
                    <a:pt x="408" y="88"/>
                  </a:cubicBezTo>
                  <a:cubicBezTo>
                    <a:pt x="408" y="88"/>
                    <a:pt x="408" y="88"/>
                    <a:pt x="408" y="88"/>
                  </a:cubicBezTo>
                  <a:cubicBezTo>
                    <a:pt x="408" y="101"/>
                    <a:pt x="398" y="112"/>
                    <a:pt x="384" y="112"/>
                  </a:cubicBezTo>
                  <a:cubicBezTo>
                    <a:pt x="371" y="112"/>
                    <a:pt x="360" y="101"/>
                    <a:pt x="360" y="88"/>
                  </a:cubicBezTo>
                  <a:moveTo>
                    <a:pt x="264" y="88"/>
                  </a:moveTo>
                  <a:cubicBezTo>
                    <a:pt x="264" y="75"/>
                    <a:pt x="275" y="64"/>
                    <a:pt x="288" y="64"/>
                  </a:cubicBezTo>
                  <a:cubicBezTo>
                    <a:pt x="302" y="64"/>
                    <a:pt x="312" y="75"/>
                    <a:pt x="312" y="88"/>
                  </a:cubicBezTo>
                  <a:cubicBezTo>
                    <a:pt x="312" y="88"/>
                    <a:pt x="312" y="88"/>
                    <a:pt x="312" y="88"/>
                  </a:cubicBezTo>
                  <a:cubicBezTo>
                    <a:pt x="312" y="101"/>
                    <a:pt x="302" y="112"/>
                    <a:pt x="288" y="112"/>
                  </a:cubicBezTo>
                  <a:cubicBezTo>
                    <a:pt x="275" y="112"/>
                    <a:pt x="264" y="101"/>
                    <a:pt x="264" y="88"/>
                  </a:cubicBezTo>
                  <a:moveTo>
                    <a:pt x="168" y="88"/>
                  </a:moveTo>
                  <a:cubicBezTo>
                    <a:pt x="168" y="75"/>
                    <a:pt x="179" y="64"/>
                    <a:pt x="192" y="64"/>
                  </a:cubicBezTo>
                  <a:cubicBezTo>
                    <a:pt x="205" y="64"/>
                    <a:pt x="216" y="75"/>
                    <a:pt x="216" y="88"/>
                  </a:cubicBezTo>
                  <a:cubicBezTo>
                    <a:pt x="216" y="88"/>
                    <a:pt x="216" y="88"/>
                    <a:pt x="216" y="88"/>
                  </a:cubicBezTo>
                  <a:cubicBezTo>
                    <a:pt x="216" y="101"/>
                    <a:pt x="205" y="112"/>
                    <a:pt x="192" y="112"/>
                  </a:cubicBezTo>
                  <a:cubicBezTo>
                    <a:pt x="179" y="112"/>
                    <a:pt x="168" y="101"/>
                    <a:pt x="168" y="88"/>
                  </a:cubicBezTo>
                  <a:moveTo>
                    <a:pt x="72" y="88"/>
                  </a:moveTo>
                  <a:cubicBezTo>
                    <a:pt x="72" y="75"/>
                    <a:pt x="83" y="64"/>
                    <a:pt x="96" y="64"/>
                  </a:cubicBezTo>
                  <a:cubicBezTo>
                    <a:pt x="109" y="64"/>
                    <a:pt x="120" y="75"/>
                    <a:pt x="120" y="88"/>
                  </a:cubicBezTo>
                  <a:cubicBezTo>
                    <a:pt x="120" y="88"/>
                    <a:pt x="120" y="88"/>
                    <a:pt x="120" y="88"/>
                  </a:cubicBezTo>
                  <a:cubicBezTo>
                    <a:pt x="120" y="101"/>
                    <a:pt x="109" y="112"/>
                    <a:pt x="96" y="112"/>
                  </a:cubicBezTo>
                  <a:cubicBezTo>
                    <a:pt x="83" y="112"/>
                    <a:pt x="72" y="101"/>
                    <a:pt x="72" y="88"/>
                  </a:cubicBezTo>
                  <a:moveTo>
                    <a:pt x="649" y="184"/>
                  </a:moveTo>
                  <a:cubicBezTo>
                    <a:pt x="649" y="171"/>
                    <a:pt x="659" y="160"/>
                    <a:pt x="673" y="160"/>
                  </a:cubicBezTo>
                  <a:cubicBezTo>
                    <a:pt x="686" y="160"/>
                    <a:pt x="697" y="171"/>
                    <a:pt x="697" y="184"/>
                  </a:cubicBezTo>
                  <a:cubicBezTo>
                    <a:pt x="697" y="184"/>
                    <a:pt x="697" y="184"/>
                    <a:pt x="697" y="184"/>
                  </a:cubicBezTo>
                  <a:cubicBezTo>
                    <a:pt x="697" y="197"/>
                    <a:pt x="686" y="208"/>
                    <a:pt x="673" y="208"/>
                  </a:cubicBezTo>
                  <a:cubicBezTo>
                    <a:pt x="659"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6" y="184"/>
                  </a:moveTo>
                  <a:cubicBezTo>
                    <a:pt x="456" y="171"/>
                    <a:pt x="467" y="160"/>
                    <a:pt x="480" y="160"/>
                  </a:cubicBezTo>
                  <a:cubicBezTo>
                    <a:pt x="494" y="160"/>
                    <a:pt x="504" y="171"/>
                    <a:pt x="504" y="184"/>
                  </a:cubicBezTo>
                  <a:cubicBezTo>
                    <a:pt x="504" y="184"/>
                    <a:pt x="504" y="184"/>
                    <a:pt x="504" y="184"/>
                  </a:cubicBezTo>
                  <a:cubicBezTo>
                    <a:pt x="504" y="197"/>
                    <a:pt x="494" y="208"/>
                    <a:pt x="480" y="208"/>
                  </a:cubicBezTo>
                  <a:cubicBezTo>
                    <a:pt x="467" y="208"/>
                    <a:pt x="456" y="197"/>
                    <a:pt x="456" y="184"/>
                  </a:cubicBezTo>
                  <a:moveTo>
                    <a:pt x="360" y="184"/>
                  </a:moveTo>
                  <a:cubicBezTo>
                    <a:pt x="360" y="171"/>
                    <a:pt x="371" y="160"/>
                    <a:pt x="384" y="160"/>
                  </a:cubicBezTo>
                  <a:cubicBezTo>
                    <a:pt x="398" y="160"/>
                    <a:pt x="408" y="171"/>
                    <a:pt x="408" y="184"/>
                  </a:cubicBezTo>
                  <a:cubicBezTo>
                    <a:pt x="408" y="184"/>
                    <a:pt x="408" y="184"/>
                    <a:pt x="408" y="184"/>
                  </a:cubicBezTo>
                  <a:cubicBezTo>
                    <a:pt x="408" y="197"/>
                    <a:pt x="398" y="208"/>
                    <a:pt x="384" y="208"/>
                  </a:cubicBezTo>
                  <a:cubicBezTo>
                    <a:pt x="371" y="208"/>
                    <a:pt x="360" y="197"/>
                    <a:pt x="360" y="184"/>
                  </a:cubicBezTo>
                  <a:moveTo>
                    <a:pt x="264" y="184"/>
                  </a:moveTo>
                  <a:cubicBezTo>
                    <a:pt x="264" y="171"/>
                    <a:pt x="275" y="160"/>
                    <a:pt x="288" y="160"/>
                  </a:cubicBezTo>
                  <a:cubicBezTo>
                    <a:pt x="302" y="160"/>
                    <a:pt x="312" y="171"/>
                    <a:pt x="312" y="184"/>
                  </a:cubicBezTo>
                  <a:cubicBezTo>
                    <a:pt x="312" y="184"/>
                    <a:pt x="312" y="184"/>
                    <a:pt x="312" y="184"/>
                  </a:cubicBezTo>
                  <a:cubicBezTo>
                    <a:pt x="312" y="197"/>
                    <a:pt x="302"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9" y="280"/>
                  </a:moveTo>
                  <a:cubicBezTo>
                    <a:pt x="649" y="267"/>
                    <a:pt x="659" y="256"/>
                    <a:pt x="673" y="256"/>
                  </a:cubicBezTo>
                  <a:cubicBezTo>
                    <a:pt x="686" y="256"/>
                    <a:pt x="697" y="267"/>
                    <a:pt x="697" y="280"/>
                  </a:cubicBezTo>
                  <a:cubicBezTo>
                    <a:pt x="697" y="280"/>
                    <a:pt x="697" y="280"/>
                    <a:pt x="697" y="280"/>
                  </a:cubicBezTo>
                  <a:cubicBezTo>
                    <a:pt x="697" y="293"/>
                    <a:pt x="686" y="304"/>
                    <a:pt x="673" y="304"/>
                  </a:cubicBezTo>
                  <a:cubicBezTo>
                    <a:pt x="659"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6" y="280"/>
                  </a:moveTo>
                  <a:cubicBezTo>
                    <a:pt x="456" y="267"/>
                    <a:pt x="467" y="256"/>
                    <a:pt x="480" y="256"/>
                  </a:cubicBezTo>
                  <a:cubicBezTo>
                    <a:pt x="494" y="256"/>
                    <a:pt x="504" y="267"/>
                    <a:pt x="504" y="280"/>
                  </a:cubicBezTo>
                  <a:cubicBezTo>
                    <a:pt x="504" y="280"/>
                    <a:pt x="504" y="280"/>
                    <a:pt x="504" y="280"/>
                  </a:cubicBezTo>
                  <a:cubicBezTo>
                    <a:pt x="504" y="293"/>
                    <a:pt x="494" y="304"/>
                    <a:pt x="480" y="304"/>
                  </a:cubicBezTo>
                  <a:cubicBezTo>
                    <a:pt x="467" y="304"/>
                    <a:pt x="456" y="293"/>
                    <a:pt x="456" y="280"/>
                  </a:cubicBezTo>
                  <a:moveTo>
                    <a:pt x="360" y="280"/>
                  </a:moveTo>
                  <a:cubicBezTo>
                    <a:pt x="360" y="267"/>
                    <a:pt x="371" y="256"/>
                    <a:pt x="384" y="256"/>
                  </a:cubicBezTo>
                  <a:cubicBezTo>
                    <a:pt x="398" y="256"/>
                    <a:pt x="408" y="267"/>
                    <a:pt x="408" y="280"/>
                  </a:cubicBezTo>
                  <a:cubicBezTo>
                    <a:pt x="408" y="280"/>
                    <a:pt x="408" y="280"/>
                    <a:pt x="408" y="280"/>
                  </a:cubicBezTo>
                  <a:cubicBezTo>
                    <a:pt x="408" y="293"/>
                    <a:pt x="398" y="304"/>
                    <a:pt x="384" y="304"/>
                  </a:cubicBezTo>
                  <a:cubicBezTo>
                    <a:pt x="371" y="304"/>
                    <a:pt x="360" y="293"/>
                    <a:pt x="360" y="280"/>
                  </a:cubicBezTo>
                  <a:moveTo>
                    <a:pt x="264" y="280"/>
                  </a:moveTo>
                  <a:cubicBezTo>
                    <a:pt x="264" y="267"/>
                    <a:pt x="275" y="256"/>
                    <a:pt x="288" y="256"/>
                  </a:cubicBezTo>
                  <a:cubicBezTo>
                    <a:pt x="302" y="256"/>
                    <a:pt x="312" y="267"/>
                    <a:pt x="312" y="280"/>
                  </a:cubicBezTo>
                  <a:cubicBezTo>
                    <a:pt x="312" y="280"/>
                    <a:pt x="312" y="280"/>
                    <a:pt x="312" y="280"/>
                  </a:cubicBezTo>
                  <a:cubicBezTo>
                    <a:pt x="312" y="293"/>
                    <a:pt x="302"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9" y="376"/>
                  </a:moveTo>
                  <a:cubicBezTo>
                    <a:pt x="649" y="363"/>
                    <a:pt x="659" y="352"/>
                    <a:pt x="673" y="352"/>
                  </a:cubicBezTo>
                  <a:cubicBezTo>
                    <a:pt x="686" y="352"/>
                    <a:pt x="697" y="363"/>
                    <a:pt x="697" y="376"/>
                  </a:cubicBezTo>
                  <a:cubicBezTo>
                    <a:pt x="697" y="376"/>
                    <a:pt x="697" y="376"/>
                    <a:pt x="697" y="376"/>
                  </a:cubicBezTo>
                  <a:cubicBezTo>
                    <a:pt x="697" y="390"/>
                    <a:pt x="686" y="400"/>
                    <a:pt x="673" y="400"/>
                  </a:cubicBezTo>
                  <a:cubicBezTo>
                    <a:pt x="659" y="400"/>
                    <a:pt x="649" y="390"/>
                    <a:pt x="649" y="376"/>
                  </a:cubicBezTo>
                  <a:moveTo>
                    <a:pt x="553" y="376"/>
                  </a:moveTo>
                  <a:cubicBezTo>
                    <a:pt x="553" y="363"/>
                    <a:pt x="563" y="352"/>
                    <a:pt x="577" y="352"/>
                  </a:cubicBezTo>
                  <a:cubicBezTo>
                    <a:pt x="590" y="352"/>
                    <a:pt x="601" y="363"/>
                    <a:pt x="601" y="376"/>
                  </a:cubicBezTo>
                  <a:cubicBezTo>
                    <a:pt x="601" y="376"/>
                    <a:pt x="601" y="376"/>
                    <a:pt x="601" y="376"/>
                  </a:cubicBezTo>
                  <a:cubicBezTo>
                    <a:pt x="601" y="390"/>
                    <a:pt x="590" y="400"/>
                    <a:pt x="577" y="400"/>
                  </a:cubicBezTo>
                  <a:cubicBezTo>
                    <a:pt x="563" y="400"/>
                    <a:pt x="553" y="390"/>
                    <a:pt x="553" y="376"/>
                  </a:cubicBezTo>
                  <a:moveTo>
                    <a:pt x="456" y="376"/>
                  </a:moveTo>
                  <a:cubicBezTo>
                    <a:pt x="456" y="363"/>
                    <a:pt x="467" y="352"/>
                    <a:pt x="480" y="352"/>
                  </a:cubicBezTo>
                  <a:cubicBezTo>
                    <a:pt x="494" y="352"/>
                    <a:pt x="504" y="363"/>
                    <a:pt x="504" y="376"/>
                  </a:cubicBezTo>
                  <a:cubicBezTo>
                    <a:pt x="504" y="376"/>
                    <a:pt x="504" y="376"/>
                    <a:pt x="504" y="376"/>
                  </a:cubicBezTo>
                  <a:cubicBezTo>
                    <a:pt x="504" y="390"/>
                    <a:pt x="494" y="400"/>
                    <a:pt x="480" y="400"/>
                  </a:cubicBezTo>
                  <a:cubicBezTo>
                    <a:pt x="467" y="400"/>
                    <a:pt x="456" y="390"/>
                    <a:pt x="456" y="376"/>
                  </a:cubicBezTo>
                  <a:moveTo>
                    <a:pt x="360" y="376"/>
                  </a:moveTo>
                  <a:cubicBezTo>
                    <a:pt x="360" y="363"/>
                    <a:pt x="371" y="352"/>
                    <a:pt x="384" y="352"/>
                  </a:cubicBezTo>
                  <a:cubicBezTo>
                    <a:pt x="398" y="352"/>
                    <a:pt x="408" y="363"/>
                    <a:pt x="408" y="376"/>
                  </a:cubicBezTo>
                  <a:cubicBezTo>
                    <a:pt x="408" y="376"/>
                    <a:pt x="408" y="376"/>
                    <a:pt x="408" y="376"/>
                  </a:cubicBezTo>
                  <a:cubicBezTo>
                    <a:pt x="408" y="390"/>
                    <a:pt x="398" y="400"/>
                    <a:pt x="384" y="400"/>
                  </a:cubicBezTo>
                  <a:cubicBezTo>
                    <a:pt x="371" y="400"/>
                    <a:pt x="360" y="390"/>
                    <a:pt x="360" y="376"/>
                  </a:cubicBezTo>
                  <a:moveTo>
                    <a:pt x="264" y="376"/>
                  </a:moveTo>
                  <a:cubicBezTo>
                    <a:pt x="264" y="363"/>
                    <a:pt x="275" y="352"/>
                    <a:pt x="288" y="352"/>
                  </a:cubicBezTo>
                  <a:cubicBezTo>
                    <a:pt x="302" y="352"/>
                    <a:pt x="312" y="363"/>
                    <a:pt x="312" y="376"/>
                  </a:cubicBezTo>
                  <a:cubicBezTo>
                    <a:pt x="312" y="376"/>
                    <a:pt x="312" y="376"/>
                    <a:pt x="312" y="376"/>
                  </a:cubicBezTo>
                  <a:cubicBezTo>
                    <a:pt x="312" y="390"/>
                    <a:pt x="302" y="400"/>
                    <a:pt x="288" y="400"/>
                  </a:cubicBezTo>
                  <a:cubicBezTo>
                    <a:pt x="275" y="400"/>
                    <a:pt x="264" y="390"/>
                    <a:pt x="264" y="376"/>
                  </a:cubicBezTo>
                  <a:moveTo>
                    <a:pt x="168" y="376"/>
                  </a:moveTo>
                  <a:cubicBezTo>
                    <a:pt x="168" y="363"/>
                    <a:pt x="179" y="352"/>
                    <a:pt x="192" y="352"/>
                  </a:cubicBezTo>
                  <a:cubicBezTo>
                    <a:pt x="205" y="352"/>
                    <a:pt x="216" y="363"/>
                    <a:pt x="216" y="376"/>
                  </a:cubicBezTo>
                  <a:cubicBezTo>
                    <a:pt x="216" y="376"/>
                    <a:pt x="216" y="376"/>
                    <a:pt x="216" y="376"/>
                  </a:cubicBezTo>
                  <a:cubicBezTo>
                    <a:pt x="216" y="390"/>
                    <a:pt x="205" y="400"/>
                    <a:pt x="192" y="400"/>
                  </a:cubicBezTo>
                  <a:cubicBezTo>
                    <a:pt x="179" y="400"/>
                    <a:pt x="168" y="390"/>
                    <a:pt x="168" y="376"/>
                  </a:cubicBezTo>
                  <a:moveTo>
                    <a:pt x="72" y="376"/>
                  </a:moveTo>
                  <a:cubicBezTo>
                    <a:pt x="72" y="363"/>
                    <a:pt x="83" y="352"/>
                    <a:pt x="96" y="352"/>
                  </a:cubicBezTo>
                  <a:cubicBezTo>
                    <a:pt x="109" y="352"/>
                    <a:pt x="120" y="363"/>
                    <a:pt x="120" y="376"/>
                  </a:cubicBezTo>
                  <a:cubicBezTo>
                    <a:pt x="120" y="376"/>
                    <a:pt x="120" y="376"/>
                    <a:pt x="120" y="376"/>
                  </a:cubicBezTo>
                  <a:cubicBezTo>
                    <a:pt x="120" y="390"/>
                    <a:pt x="109" y="400"/>
                    <a:pt x="96" y="400"/>
                  </a:cubicBezTo>
                  <a:cubicBezTo>
                    <a:pt x="83" y="400"/>
                    <a:pt x="72" y="390"/>
                    <a:pt x="72" y="376"/>
                  </a:cubicBezTo>
                  <a:moveTo>
                    <a:pt x="649" y="473"/>
                  </a:moveTo>
                  <a:cubicBezTo>
                    <a:pt x="649" y="459"/>
                    <a:pt x="659" y="448"/>
                    <a:pt x="673" y="448"/>
                  </a:cubicBezTo>
                  <a:cubicBezTo>
                    <a:pt x="686" y="448"/>
                    <a:pt x="697" y="459"/>
                    <a:pt x="697" y="473"/>
                  </a:cubicBezTo>
                  <a:cubicBezTo>
                    <a:pt x="697" y="473"/>
                    <a:pt x="697" y="473"/>
                    <a:pt x="697" y="473"/>
                  </a:cubicBezTo>
                  <a:cubicBezTo>
                    <a:pt x="697" y="486"/>
                    <a:pt x="686" y="497"/>
                    <a:pt x="673" y="497"/>
                  </a:cubicBezTo>
                  <a:cubicBezTo>
                    <a:pt x="659" y="497"/>
                    <a:pt x="649" y="486"/>
                    <a:pt x="649" y="473"/>
                  </a:cubicBezTo>
                  <a:moveTo>
                    <a:pt x="553" y="473"/>
                  </a:moveTo>
                  <a:cubicBezTo>
                    <a:pt x="553" y="459"/>
                    <a:pt x="563" y="448"/>
                    <a:pt x="577" y="448"/>
                  </a:cubicBezTo>
                  <a:cubicBezTo>
                    <a:pt x="590" y="448"/>
                    <a:pt x="601" y="459"/>
                    <a:pt x="601" y="473"/>
                  </a:cubicBezTo>
                  <a:cubicBezTo>
                    <a:pt x="601" y="473"/>
                    <a:pt x="601" y="473"/>
                    <a:pt x="601" y="473"/>
                  </a:cubicBezTo>
                  <a:cubicBezTo>
                    <a:pt x="601" y="486"/>
                    <a:pt x="590" y="497"/>
                    <a:pt x="577" y="497"/>
                  </a:cubicBezTo>
                  <a:cubicBezTo>
                    <a:pt x="563" y="497"/>
                    <a:pt x="553" y="486"/>
                    <a:pt x="553" y="473"/>
                  </a:cubicBezTo>
                  <a:moveTo>
                    <a:pt x="456" y="473"/>
                  </a:moveTo>
                  <a:cubicBezTo>
                    <a:pt x="456" y="459"/>
                    <a:pt x="467" y="448"/>
                    <a:pt x="480" y="448"/>
                  </a:cubicBezTo>
                  <a:cubicBezTo>
                    <a:pt x="494" y="448"/>
                    <a:pt x="504" y="459"/>
                    <a:pt x="504" y="473"/>
                  </a:cubicBezTo>
                  <a:cubicBezTo>
                    <a:pt x="504" y="473"/>
                    <a:pt x="504" y="473"/>
                    <a:pt x="504" y="473"/>
                  </a:cubicBezTo>
                  <a:cubicBezTo>
                    <a:pt x="504" y="486"/>
                    <a:pt x="494" y="497"/>
                    <a:pt x="480" y="497"/>
                  </a:cubicBezTo>
                  <a:cubicBezTo>
                    <a:pt x="467" y="497"/>
                    <a:pt x="456" y="486"/>
                    <a:pt x="456" y="473"/>
                  </a:cubicBezTo>
                  <a:moveTo>
                    <a:pt x="360" y="473"/>
                  </a:moveTo>
                  <a:cubicBezTo>
                    <a:pt x="360" y="459"/>
                    <a:pt x="371" y="448"/>
                    <a:pt x="384" y="448"/>
                  </a:cubicBezTo>
                  <a:cubicBezTo>
                    <a:pt x="398" y="448"/>
                    <a:pt x="408" y="459"/>
                    <a:pt x="408" y="473"/>
                  </a:cubicBezTo>
                  <a:cubicBezTo>
                    <a:pt x="408" y="473"/>
                    <a:pt x="408" y="473"/>
                    <a:pt x="408" y="473"/>
                  </a:cubicBezTo>
                  <a:cubicBezTo>
                    <a:pt x="408" y="486"/>
                    <a:pt x="398" y="497"/>
                    <a:pt x="384" y="497"/>
                  </a:cubicBezTo>
                  <a:cubicBezTo>
                    <a:pt x="371" y="497"/>
                    <a:pt x="360" y="486"/>
                    <a:pt x="360" y="473"/>
                  </a:cubicBezTo>
                  <a:moveTo>
                    <a:pt x="264" y="473"/>
                  </a:moveTo>
                  <a:cubicBezTo>
                    <a:pt x="264" y="459"/>
                    <a:pt x="275" y="448"/>
                    <a:pt x="288" y="448"/>
                  </a:cubicBezTo>
                  <a:cubicBezTo>
                    <a:pt x="302" y="448"/>
                    <a:pt x="312" y="459"/>
                    <a:pt x="312" y="473"/>
                  </a:cubicBezTo>
                  <a:cubicBezTo>
                    <a:pt x="312" y="473"/>
                    <a:pt x="312" y="473"/>
                    <a:pt x="312" y="473"/>
                  </a:cubicBezTo>
                  <a:cubicBezTo>
                    <a:pt x="312" y="486"/>
                    <a:pt x="302" y="497"/>
                    <a:pt x="288" y="497"/>
                  </a:cubicBezTo>
                  <a:cubicBezTo>
                    <a:pt x="275" y="497"/>
                    <a:pt x="264" y="486"/>
                    <a:pt x="264" y="473"/>
                  </a:cubicBezTo>
                  <a:moveTo>
                    <a:pt x="168" y="473"/>
                  </a:moveTo>
                  <a:cubicBezTo>
                    <a:pt x="168" y="459"/>
                    <a:pt x="179" y="448"/>
                    <a:pt x="192" y="448"/>
                  </a:cubicBezTo>
                  <a:cubicBezTo>
                    <a:pt x="205" y="448"/>
                    <a:pt x="216" y="459"/>
                    <a:pt x="216" y="473"/>
                  </a:cubicBezTo>
                  <a:cubicBezTo>
                    <a:pt x="216" y="473"/>
                    <a:pt x="216" y="473"/>
                    <a:pt x="216" y="473"/>
                  </a:cubicBezTo>
                  <a:cubicBezTo>
                    <a:pt x="216" y="486"/>
                    <a:pt x="205" y="497"/>
                    <a:pt x="192" y="497"/>
                  </a:cubicBezTo>
                  <a:cubicBezTo>
                    <a:pt x="179" y="497"/>
                    <a:pt x="168" y="486"/>
                    <a:pt x="168" y="473"/>
                  </a:cubicBezTo>
                  <a:moveTo>
                    <a:pt x="72" y="473"/>
                  </a:moveTo>
                  <a:cubicBezTo>
                    <a:pt x="72" y="459"/>
                    <a:pt x="83" y="448"/>
                    <a:pt x="96" y="448"/>
                  </a:cubicBezTo>
                  <a:cubicBezTo>
                    <a:pt x="109" y="448"/>
                    <a:pt x="120" y="459"/>
                    <a:pt x="120" y="473"/>
                  </a:cubicBezTo>
                  <a:cubicBezTo>
                    <a:pt x="120" y="473"/>
                    <a:pt x="120" y="473"/>
                    <a:pt x="120" y="473"/>
                  </a:cubicBezTo>
                  <a:cubicBezTo>
                    <a:pt x="120" y="486"/>
                    <a:pt x="109" y="497"/>
                    <a:pt x="96" y="497"/>
                  </a:cubicBezTo>
                  <a:cubicBezTo>
                    <a:pt x="83" y="497"/>
                    <a:pt x="72" y="486"/>
                    <a:pt x="72" y="473"/>
                  </a:cubicBezTo>
                  <a:moveTo>
                    <a:pt x="649" y="569"/>
                  </a:moveTo>
                  <a:cubicBezTo>
                    <a:pt x="649" y="555"/>
                    <a:pt x="659" y="545"/>
                    <a:pt x="673" y="545"/>
                  </a:cubicBezTo>
                  <a:cubicBezTo>
                    <a:pt x="686" y="545"/>
                    <a:pt x="697" y="555"/>
                    <a:pt x="697" y="569"/>
                  </a:cubicBezTo>
                  <a:cubicBezTo>
                    <a:pt x="697" y="569"/>
                    <a:pt x="697" y="569"/>
                    <a:pt x="697" y="569"/>
                  </a:cubicBezTo>
                  <a:cubicBezTo>
                    <a:pt x="697" y="582"/>
                    <a:pt x="686" y="593"/>
                    <a:pt x="673" y="593"/>
                  </a:cubicBezTo>
                  <a:cubicBezTo>
                    <a:pt x="659" y="593"/>
                    <a:pt x="649" y="582"/>
                    <a:pt x="649" y="569"/>
                  </a:cubicBezTo>
                  <a:moveTo>
                    <a:pt x="553" y="569"/>
                  </a:moveTo>
                  <a:cubicBezTo>
                    <a:pt x="553" y="555"/>
                    <a:pt x="563" y="545"/>
                    <a:pt x="577" y="545"/>
                  </a:cubicBezTo>
                  <a:cubicBezTo>
                    <a:pt x="590" y="545"/>
                    <a:pt x="601" y="555"/>
                    <a:pt x="601" y="569"/>
                  </a:cubicBezTo>
                  <a:cubicBezTo>
                    <a:pt x="601" y="569"/>
                    <a:pt x="601" y="569"/>
                    <a:pt x="601" y="569"/>
                  </a:cubicBezTo>
                  <a:cubicBezTo>
                    <a:pt x="601" y="582"/>
                    <a:pt x="590" y="593"/>
                    <a:pt x="577" y="593"/>
                  </a:cubicBezTo>
                  <a:cubicBezTo>
                    <a:pt x="563" y="593"/>
                    <a:pt x="553" y="582"/>
                    <a:pt x="553" y="569"/>
                  </a:cubicBezTo>
                  <a:moveTo>
                    <a:pt x="456" y="569"/>
                  </a:moveTo>
                  <a:cubicBezTo>
                    <a:pt x="456" y="555"/>
                    <a:pt x="467" y="545"/>
                    <a:pt x="480" y="545"/>
                  </a:cubicBezTo>
                  <a:cubicBezTo>
                    <a:pt x="494" y="545"/>
                    <a:pt x="504" y="555"/>
                    <a:pt x="504" y="569"/>
                  </a:cubicBezTo>
                  <a:cubicBezTo>
                    <a:pt x="504" y="569"/>
                    <a:pt x="504" y="569"/>
                    <a:pt x="504" y="569"/>
                  </a:cubicBezTo>
                  <a:cubicBezTo>
                    <a:pt x="504" y="582"/>
                    <a:pt x="494" y="593"/>
                    <a:pt x="480" y="593"/>
                  </a:cubicBezTo>
                  <a:cubicBezTo>
                    <a:pt x="467" y="593"/>
                    <a:pt x="456" y="582"/>
                    <a:pt x="456" y="569"/>
                  </a:cubicBezTo>
                  <a:moveTo>
                    <a:pt x="360" y="569"/>
                  </a:moveTo>
                  <a:cubicBezTo>
                    <a:pt x="360" y="555"/>
                    <a:pt x="371" y="545"/>
                    <a:pt x="384" y="545"/>
                  </a:cubicBezTo>
                  <a:cubicBezTo>
                    <a:pt x="398" y="545"/>
                    <a:pt x="408" y="555"/>
                    <a:pt x="408" y="569"/>
                  </a:cubicBezTo>
                  <a:cubicBezTo>
                    <a:pt x="408" y="569"/>
                    <a:pt x="408" y="569"/>
                    <a:pt x="408" y="569"/>
                  </a:cubicBezTo>
                  <a:cubicBezTo>
                    <a:pt x="408" y="582"/>
                    <a:pt x="398" y="593"/>
                    <a:pt x="384" y="593"/>
                  </a:cubicBezTo>
                  <a:cubicBezTo>
                    <a:pt x="371" y="593"/>
                    <a:pt x="360" y="582"/>
                    <a:pt x="360" y="569"/>
                  </a:cubicBezTo>
                  <a:moveTo>
                    <a:pt x="264" y="569"/>
                  </a:moveTo>
                  <a:cubicBezTo>
                    <a:pt x="264" y="555"/>
                    <a:pt x="275" y="545"/>
                    <a:pt x="288" y="545"/>
                  </a:cubicBezTo>
                  <a:cubicBezTo>
                    <a:pt x="302" y="545"/>
                    <a:pt x="312" y="555"/>
                    <a:pt x="312" y="569"/>
                  </a:cubicBezTo>
                  <a:cubicBezTo>
                    <a:pt x="312" y="569"/>
                    <a:pt x="312" y="569"/>
                    <a:pt x="312" y="569"/>
                  </a:cubicBezTo>
                  <a:cubicBezTo>
                    <a:pt x="312" y="582"/>
                    <a:pt x="302" y="593"/>
                    <a:pt x="288" y="593"/>
                  </a:cubicBezTo>
                  <a:cubicBezTo>
                    <a:pt x="275" y="593"/>
                    <a:pt x="264" y="582"/>
                    <a:pt x="264" y="569"/>
                  </a:cubicBezTo>
                  <a:moveTo>
                    <a:pt x="168" y="569"/>
                  </a:moveTo>
                  <a:cubicBezTo>
                    <a:pt x="168" y="555"/>
                    <a:pt x="179" y="545"/>
                    <a:pt x="192" y="545"/>
                  </a:cubicBezTo>
                  <a:cubicBezTo>
                    <a:pt x="205" y="545"/>
                    <a:pt x="216" y="555"/>
                    <a:pt x="216" y="569"/>
                  </a:cubicBezTo>
                  <a:cubicBezTo>
                    <a:pt x="216" y="569"/>
                    <a:pt x="216" y="569"/>
                    <a:pt x="216" y="569"/>
                  </a:cubicBezTo>
                  <a:cubicBezTo>
                    <a:pt x="216" y="582"/>
                    <a:pt x="205" y="593"/>
                    <a:pt x="192" y="593"/>
                  </a:cubicBezTo>
                  <a:cubicBezTo>
                    <a:pt x="179" y="593"/>
                    <a:pt x="168" y="582"/>
                    <a:pt x="168" y="569"/>
                  </a:cubicBezTo>
                  <a:moveTo>
                    <a:pt x="72" y="569"/>
                  </a:moveTo>
                  <a:cubicBezTo>
                    <a:pt x="72" y="555"/>
                    <a:pt x="83" y="545"/>
                    <a:pt x="96" y="545"/>
                  </a:cubicBezTo>
                  <a:cubicBezTo>
                    <a:pt x="109" y="545"/>
                    <a:pt x="120" y="555"/>
                    <a:pt x="120" y="569"/>
                  </a:cubicBezTo>
                  <a:cubicBezTo>
                    <a:pt x="120" y="569"/>
                    <a:pt x="120" y="569"/>
                    <a:pt x="120" y="569"/>
                  </a:cubicBezTo>
                  <a:cubicBezTo>
                    <a:pt x="120" y="582"/>
                    <a:pt x="109" y="593"/>
                    <a:pt x="96" y="593"/>
                  </a:cubicBezTo>
                  <a:cubicBezTo>
                    <a:pt x="83" y="593"/>
                    <a:pt x="72" y="582"/>
                    <a:pt x="72" y="569"/>
                  </a:cubicBezTo>
                  <a:moveTo>
                    <a:pt x="649" y="665"/>
                  </a:moveTo>
                  <a:cubicBezTo>
                    <a:pt x="649" y="652"/>
                    <a:pt x="659" y="641"/>
                    <a:pt x="673" y="641"/>
                  </a:cubicBezTo>
                  <a:cubicBezTo>
                    <a:pt x="686" y="641"/>
                    <a:pt x="697" y="652"/>
                    <a:pt x="697" y="665"/>
                  </a:cubicBezTo>
                  <a:cubicBezTo>
                    <a:pt x="697" y="665"/>
                    <a:pt x="697" y="665"/>
                    <a:pt x="697" y="665"/>
                  </a:cubicBezTo>
                  <a:cubicBezTo>
                    <a:pt x="697" y="678"/>
                    <a:pt x="686" y="689"/>
                    <a:pt x="673" y="689"/>
                  </a:cubicBezTo>
                  <a:cubicBezTo>
                    <a:pt x="659" y="689"/>
                    <a:pt x="649" y="678"/>
                    <a:pt x="649" y="665"/>
                  </a:cubicBezTo>
                  <a:moveTo>
                    <a:pt x="553" y="665"/>
                  </a:moveTo>
                  <a:cubicBezTo>
                    <a:pt x="553" y="652"/>
                    <a:pt x="563" y="641"/>
                    <a:pt x="577" y="641"/>
                  </a:cubicBezTo>
                  <a:cubicBezTo>
                    <a:pt x="590" y="641"/>
                    <a:pt x="601" y="652"/>
                    <a:pt x="601" y="665"/>
                  </a:cubicBezTo>
                  <a:cubicBezTo>
                    <a:pt x="601" y="665"/>
                    <a:pt x="601" y="665"/>
                    <a:pt x="601" y="665"/>
                  </a:cubicBezTo>
                  <a:cubicBezTo>
                    <a:pt x="601" y="678"/>
                    <a:pt x="590" y="689"/>
                    <a:pt x="577" y="689"/>
                  </a:cubicBezTo>
                  <a:cubicBezTo>
                    <a:pt x="563" y="689"/>
                    <a:pt x="553" y="678"/>
                    <a:pt x="553" y="665"/>
                  </a:cubicBezTo>
                  <a:moveTo>
                    <a:pt x="456" y="665"/>
                  </a:moveTo>
                  <a:cubicBezTo>
                    <a:pt x="456" y="652"/>
                    <a:pt x="467" y="641"/>
                    <a:pt x="480" y="641"/>
                  </a:cubicBezTo>
                  <a:cubicBezTo>
                    <a:pt x="494" y="641"/>
                    <a:pt x="504" y="652"/>
                    <a:pt x="504" y="665"/>
                  </a:cubicBezTo>
                  <a:cubicBezTo>
                    <a:pt x="504" y="665"/>
                    <a:pt x="504" y="665"/>
                    <a:pt x="504" y="665"/>
                  </a:cubicBezTo>
                  <a:cubicBezTo>
                    <a:pt x="504" y="678"/>
                    <a:pt x="494" y="689"/>
                    <a:pt x="480" y="689"/>
                  </a:cubicBezTo>
                  <a:cubicBezTo>
                    <a:pt x="467" y="689"/>
                    <a:pt x="456" y="678"/>
                    <a:pt x="456" y="665"/>
                  </a:cubicBezTo>
                  <a:moveTo>
                    <a:pt x="360" y="665"/>
                  </a:moveTo>
                  <a:cubicBezTo>
                    <a:pt x="360" y="652"/>
                    <a:pt x="371" y="641"/>
                    <a:pt x="384" y="641"/>
                  </a:cubicBezTo>
                  <a:cubicBezTo>
                    <a:pt x="398" y="641"/>
                    <a:pt x="408" y="652"/>
                    <a:pt x="408" y="665"/>
                  </a:cubicBezTo>
                  <a:cubicBezTo>
                    <a:pt x="408" y="665"/>
                    <a:pt x="408" y="665"/>
                    <a:pt x="408" y="665"/>
                  </a:cubicBezTo>
                  <a:cubicBezTo>
                    <a:pt x="408" y="678"/>
                    <a:pt x="398" y="689"/>
                    <a:pt x="384" y="689"/>
                  </a:cubicBezTo>
                  <a:cubicBezTo>
                    <a:pt x="371" y="689"/>
                    <a:pt x="360" y="678"/>
                    <a:pt x="360" y="665"/>
                  </a:cubicBezTo>
                  <a:moveTo>
                    <a:pt x="264" y="665"/>
                  </a:moveTo>
                  <a:cubicBezTo>
                    <a:pt x="264" y="652"/>
                    <a:pt x="275" y="641"/>
                    <a:pt x="288" y="641"/>
                  </a:cubicBezTo>
                  <a:cubicBezTo>
                    <a:pt x="302" y="641"/>
                    <a:pt x="312" y="652"/>
                    <a:pt x="312" y="665"/>
                  </a:cubicBezTo>
                  <a:cubicBezTo>
                    <a:pt x="312" y="665"/>
                    <a:pt x="312" y="665"/>
                    <a:pt x="312" y="665"/>
                  </a:cubicBezTo>
                  <a:cubicBezTo>
                    <a:pt x="312" y="678"/>
                    <a:pt x="302" y="689"/>
                    <a:pt x="288" y="689"/>
                  </a:cubicBezTo>
                  <a:cubicBezTo>
                    <a:pt x="275" y="689"/>
                    <a:pt x="264" y="678"/>
                    <a:pt x="264" y="665"/>
                  </a:cubicBezTo>
                  <a:moveTo>
                    <a:pt x="168" y="665"/>
                  </a:moveTo>
                  <a:cubicBezTo>
                    <a:pt x="168" y="652"/>
                    <a:pt x="179" y="641"/>
                    <a:pt x="192" y="641"/>
                  </a:cubicBezTo>
                  <a:cubicBezTo>
                    <a:pt x="205" y="641"/>
                    <a:pt x="216" y="652"/>
                    <a:pt x="216" y="665"/>
                  </a:cubicBezTo>
                  <a:cubicBezTo>
                    <a:pt x="216" y="665"/>
                    <a:pt x="216" y="665"/>
                    <a:pt x="216" y="665"/>
                  </a:cubicBezTo>
                  <a:cubicBezTo>
                    <a:pt x="216" y="678"/>
                    <a:pt x="205" y="689"/>
                    <a:pt x="192" y="689"/>
                  </a:cubicBezTo>
                  <a:cubicBezTo>
                    <a:pt x="179" y="689"/>
                    <a:pt x="168" y="678"/>
                    <a:pt x="168" y="665"/>
                  </a:cubicBezTo>
                  <a:moveTo>
                    <a:pt x="72" y="665"/>
                  </a:moveTo>
                  <a:cubicBezTo>
                    <a:pt x="72" y="652"/>
                    <a:pt x="83" y="641"/>
                    <a:pt x="96" y="641"/>
                  </a:cubicBezTo>
                  <a:cubicBezTo>
                    <a:pt x="109" y="641"/>
                    <a:pt x="120" y="652"/>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44" name="Freeform 216"/>
            <p:cNvSpPr>
              <a:spLocks noEditPoints="1"/>
            </p:cNvSpPr>
            <p:nvPr/>
          </p:nvSpPr>
          <p:spPr bwMode="auto">
            <a:xfrm>
              <a:off x="3656" y="2438"/>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3" y="112"/>
                </a:cxn>
                <a:cxn ang="0">
                  <a:pos x="121" y="88"/>
                </a:cxn>
                <a:cxn ang="0">
                  <a:pos x="697" y="184"/>
                </a:cxn>
                <a:cxn ang="0">
                  <a:pos x="577" y="160"/>
                </a:cxn>
                <a:cxn ang="0">
                  <a:pos x="457" y="184"/>
                </a:cxn>
                <a:cxn ang="0">
                  <a:pos x="457" y="184"/>
                </a:cxn>
                <a:cxn ang="0">
                  <a:pos x="385" y="208"/>
                </a:cxn>
                <a:cxn ang="0">
                  <a:pos x="313" y="184"/>
                </a:cxn>
                <a:cxn ang="0">
                  <a:pos x="217" y="184"/>
                </a:cxn>
                <a:cxn ang="0">
                  <a:pos x="97" y="160"/>
                </a:cxn>
                <a:cxn ang="0">
                  <a:pos x="649" y="280"/>
                </a:cxn>
                <a:cxn ang="0">
                  <a:pos x="649" y="280"/>
                </a:cxn>
                <a:cxn ang="0">
                  <a:pos x="577" y="304"/>
                </a:cxn>
                <a:cxn ang="0">
                  <a:pos x="505" y="280"/>
                </a:cxn>
                <a:cxn ang="0">
                  <a:pos x="409" y="280"/>
                </a:cxn>
                <a:cxn ang="0">
                  <a:pos x="289" y="256"/>
                </a:cxn>
                <a:cxn ang="0">
                  <a:pos x="169" y="280"/>
                </a:cxn>
                <a:cxn ang="0">
                  <a:pos x="169" y="280"/>
                </a:cxn>
                <a:cxn ang="0">
                  <a:pos x="97" y="304"/>
                </a:cxn>
                <a:cxn ang="0">
                  <a:pos x="697" y="377"/>
                </a:cxn>
                <a:cxn ang="0">
                  <a:pos x="601" y="377"/>
                </a:cxn>
                <a:cxn ang="0">
                  <a:pos x="481" y="353"/>
                </a:cxn>
                <a:cxn ang="0">
                  <a:pos x="361" y="377"/>
                </a:cxn>
                <a:cxn ang="0">
                  <a:pos x="361" y="377"/>
                </a:cxn>
                <a:cxn ang="0">
                  <a:pos x="289" y="401"/>
                </a:cxn>
                <a:cxn ang="0">
                  <a:pos x="217" y="377"/>
                </a:cxn>
                <a:cxn ang="0">
                  <a:pos x="121" y="377"/>
                </a:cxn>
                <a:cxn ang="0">
                  <a:pos x="673" y="449"/>
                </a:cxn>
                <a:cxn ang="0">
                  <a:pos x="553" y="473"/>
                </a:cxn>
                <a:cxn ang="0">
                  <a:pos x="553" y="473"/>
                </a:cxn>
                <a:cxn ang="0">
                  <a:pos x="481" y="497"/>
                </a:cxn>
                <a:cxn ang="0">
                  <a:pos x="409" y="473"/>
                </a:cxn>
                <a:cxn ang="0">
                  <a:pos x="313" y="473"/>
                </a:cxn>
                <a:cxn ang="0">
                  <a:pos x="193" y="449"/>
                </a:cxn>
                <a:cxn ang="0">
                  <a:pos x="73" y="473"/>
                </a:cxn>
                <a:cxn ang="0">
                  <a:pos x="73" y="473"/>
                </a:cxn>
                <a:cxn ang="0">
                  <a:pos x="673" y="593"/>
                </a:cxn>
                <a:cxn ang="0">
                  <a:pos x="601" y="569"/>
                </a:cxn>
                <a:cxn ang="0">
                  <a:pos x="505" y="569"/>
                </a:cxn>
                <a:cxn ang="0">
                  <a:pos x="385" y="545"/>
                </a:cxn>
                <a:cxn ang="0">
                  <a:pos x="265" y="569"/>
                </a:cxn>
                <a:cxn ang="0">
                  <a:pos x="265" y="569"/>
                </a:cxn>
                <a:cxn ang="0">
                  <a:pos x="193" y="593"/>
                </a:cxn>
                <a:cxn ang="0">
                  <a:pos x="121" y="569"/>
                </a:cxn>
                <a:cxn ang="0">
                  <a:pos x="697" y="665"/>
                </a:cxn>
                <a:cxn ang="0">
                  <a:pos x="577" y="641"/>
                </a:cxn>
                <a:cxn ang="0">
                  <a:pos x="457" y="665"/>
                </a:cxn>
                <a:cxn ang="0">
                  <a:pos x="457" y="665"/>
                </a:cxn>
                <a:cxn ang="0">
                  <a:pos x="385" y="689"/>
                </a:cxn>
                <a:cxn ang="0">
                  <a:pos x="313" y="665"/>
                </a:cxn>
                <a:cxn ang="0">
                  <a:pos x="217" y="665"/>
                </a:cxn>
                <a:cxn ang="0">
                  <a:pos x="97"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1"/>
                    <a:pt x="686" y="112"/>
                    <a:pt x="673" y="112"/>
                  </a:cubicBezTo>
                  <a:cubicBezTo>
                    <a:pt x="660" y="112"/>
                    <a:pt x="649" y="101"/>
                    <a:pt x="649" y="88"/>
                  </a:cubicBezTo>
                  <a:moveTo>
                    <a:pt x="553" y="88"/>
                  </a:moveTo>
                  <a:cubicBezTo>
                    <a:pt x="553" y="75"/>
                    <a:pt x="564" y="64"/>
                    <a:pt x="577" y="64"/>
                  </a:cubicBezTo>
                  <a:cubicBezTo>
                    <a:pt x="590" y="64"/>
                    <a:pt x="601" y="75"/>
                    <a:pt x="601" y="88"/>
                  </a:cubicBezTo>
                  <a:cubicBezTo>
                    <a:pt x="601" y="88"/>
                    <a:pt x="601" y="88"/>
                    <a:pt x="601" y="88"/>
                  </a:cubicBezTo>
                  <a:cubicBezTo>
                    <a:pt x="601" y="101"/>
                    <a:pt x="590" y="112"/>
                    <a:pt x="577" y="112"/>
                  </a:cubicBezTo>
                  <a:cubicBezTo>
                    <a:pt x="564" y="112"/>
                    <a:pt x="553" y="101"/>
                    <a:pt x="553" y="88"/>
                  </a:cubicBezTo>
                  <a:moveTo>
                    <a:pt x="457" y="88"/>
                  </a:moveTo>
                  <a:cubicBezTo>
                    <a:pt x="457" y="75"/>
                    <a:pt x="468" y="64"/>
                    <a:pt x="481" y="64"/>
                  </a:cubicBezTo>
                  <a:cubicBezTo>
                    <a:pt x="494" y="64"/>
                    <a:pt x="505" y="75"/>
                    <a:pt x="505" y="88"/>
                  </a:cubicBezTo>
                  <a:cubicBezTo>
                    <a:pt x="505" y="88"/>
                    <a:pt x="505" y="88"/>
                    <a:pt x="505" y="88"/>
                  </a:cubicBezTo>
                  <a:cubicBezTo>
                    <a:pt x="505" y="101"/>
                    <a:pt x="494" y="112"/>
                    <a:pt x="481" y="112"/>
                  </a:cubicBezTo>
                  <a:cubicBezTo>
                    <a:pt x="468" y="112"/>
                    <a:pt x="457" y="101"/>
                    <a:pt x="457" y="88"/>
                  </a:cubicBezTo>
                  <a:moveTo>
                    <a:pt x="361" y="88"/>
                  </a:moveTo>
                  <a:cubicBezTo>
                    <a:pt x="361" y="75"/>
                    <a:pt x="372" y="64"/>
                    <a:pt x="385" y="64"/>
                  </a:cubicBezTo>
                  <a:cubicBezTo>
                    <a:pt x="398" y="64"/>
                    <a:pt x="409" y="75"/>
                    <a:pt x="409" y="88"/>
                  </a:cubicBezTo>
                  <a:cubicBezTo>
                    <a:pt x="409" y="88"/>
                    <a:pt x="409" y="88"/>
                    <a:pt x="409" y="88"/>
                  </a:cubicBezTo>
                  <a:cubicBezTo>
                    <a:pt x="409" y="101"/>
                    <a:pt x="398" y="112"/>
                    <a:pt x="385" y="112"/>
                  </a:cubicBezTo>
                  <a:cubicBezTo>
                    <a:pt x="372" y="112"/>
                    <a:pt x="361" y="101"/>
                    <a:pt x="361" y="88"/>
                  </a:cubicBezTo>
                  <a:moveTo>
                    <a:pt x="265" y="88"/>
                  </a:moveTo>
                  <a:cubicBezTo>
                    <a:pt x="265" y="75"/>
                    <a:pt x="275" y="64"/>
                    <a:pt x="289" y="64"/>
                  </a:cubicBezTo>
                  <a:cubicBezTo>
                    <a:pt x="302" y="64"/>
                    <a:pt x="313" y="75"/>
                    <a:pt x="313" y="88"/>
                  </a:cubicBezTo>
                  <a:cubicBezTo>
                    <a:pt x="313" y="88"/>
                    <a:pt x="313" y="88"/>
                    <a:pt x="313" y="88"/>
                  </a:cubicBezTo>
                  <a:cubicBezTo>
                    <a:pt x="313" y="101"/>
                    <a:pt x="302" y="112"/>
                    <a:pt x="289" y="112"/>
                  </a:cubicBezTo>
                  <a:cubicBezTo>
                    <a:pt x="275" y="112"/>
                    <a:pt x="265" y="101"/>
                    <a:pt x="265" y="88"/>
                  </a:cubicBezTo>
                  <a:moveTo>
                    <a:pt x="169" y="88"/>
                  </a:moveTo>
                  <a:cubicBezTo>
                    <a:pt x="169" y="75"/>
                    <a:pt x="179" y="64"/>
                    <a:pt x="193" y="64"/>
                  </a:cubicBezTo>
                  <a:cubicBezTo>
                    <a:pt x="206" y="64"/>
                    <a:pt x="217" y="75"/>
                    <a:pt x="217" y="88"/>
                  </a:cubicBezTo>
                  <a:cubicBezTo>
                    <a:pt x="217" y="88"/>
                    <a:pt x="217" y="88"/>
                    <a:pt x="217" y="88"/>
                  </a:cubicBezTo>
                  <a:cubicBezTo>
                    <a:pt x="217" y="101"/>
                    <a:pt x="206" y="112"/>
                    <a:pt x="193" y="112"/>
                  </a:cubicBezTo>
                  <a:cubicBezTo>
                    <a:pt x="179" y="112"/>
                    <a:pt x="169" y="101"/>
                    <a:pt x="169" y="88"/>
                  </a:cubicBezTo>
                  <a:moveTo>
                    <a:pt x="73" y="88"/>
                  </a:moveTo>
                  <a:cubicBezTo>
                    <a:pt x="73" y="75"/>
                    <a:pt x="83" y="64"/>
                    <a:pt x="97" y="64"/>
                  </a:cubicBezTo>
                  <a:cubicBezTo>
                    <a:pt x="110" y="64"/>
                    <a:pt x="121" y="75"/>
                    <a:pt x="121" y="88"/>
                  </a:cubicBezTo>
                  <a:cubicBezTo>
                    <a:pt x="121" y="88"/>
                    <a:pt x="121" y="88"/>
                    <a:pt x="121" y="88"/>
                  </a:cubicBezTo>
                  <a:cubicBezTo>
                    <a:pt x="121" y="101"/>
                    <a:pt x="110" y="112"/>
                    <a:pt x="97" y="112"/>
                  </a:cubicBezTo>
                  <a:cubicBezTo>
                    <a:pt x="83" y="112"/>
                    <a:pt x="73" y="101"/>
                    <a:pt x="73" y="88"/>
                  </a:cubicBezTo>
                  <a:moveTo>
                    <a:pt x="649" y="184"/>
                  </a:moveTo>
                  <a:cubicBezTo>
                    <a:pt x="649" y="171"/>
                    <a:pt x="660" y="160"/>
                    <a:pt x="673" y="160"/>
                  </a:cubicBezTo>
                  <a:cubicBezTo>
                    <a:pt x="686" y="160"/>
                    <a:pt x="697" y="171"/>
                    <a:pt x="697" y="184"/>
                  </a:cubicBezTo>
                  <a:cubicBezTo>
                    <a:pt x="697" y="184"/>
                    <a:pt x="697" y="184"/>
                    <a:pt x="697" y="184"/>
                  </a:cubicBezTo>
                  <a:cubicBezTo>
                    <a:pt x="697" y="198"/>
                    <a:pt x="686" y="208"/>
                    <a:pt x="673" y="208"/>
                  </a:cubicBezTo>
                  <a:cubicBezTo>
                    <a:pt x="660" y="208"/>
                    <a:pt x="649" y="198"/>
                    <a:pt x="649" y="184"/>
                  </a:cubicBezTo>
                  <a:moveTo>
                    <a:pt x="553" y="184"/>
                  </a:moveTo>
                  <a:cubicBezTo>
                    <a:pt x="553" y="171"/>
                    <a:pt x="564" y="160"/>
                    <a:pt x="577" y="160"/>
                  </a:cubicBezTo>
                  <a:cubicBezTo>
                    <a:pt x="590" y="160"/>
                    <a:pt x="601" y="171"/>
                    <a:pt x="601" y="184"/>
                  </a:cubicBezTo>
                  <a:cubicBezTo>
                    <a:pt x="601" y="184"/>
                    <a:pt x="601" y="184"/>
                    <a:pt x="601" y="184"/>
                  </a:cubicBezTo>
                  <a:cubicBezTo>
                    <a:pt x="601" y="198"/>
                    <a:pt x="590" y="208"/>
                    <a:pt x="577" y="208"/>
                  </a:cubicBezTo>
                  <a:cubicBezTo>
                    <a:pt x="564" y="208"/>
                    <a:pt x="553" y="198"/>
                    <a:pt x="553" y="184"/>
                  </a:cubicBezTo>
                  <a:moveTo>
                    <a:pt x="457" y="184"/>
                  </a:moveTo>
                  <a:cubicBezTo>
                    <a:pt x="457" y="171"/>
                    <a:pt x="468" y="160"/>
                    <a:pt x="481" y="160"/>
                  </a:cubicBezTo>
                  <a:cubicBezTo>
                    <a:pt x="494" y="160"/>
                    <a:pt x="505" y="171"/>
                    <a:pt x="505" y="184"/>
                  </a:cubicBezTo>
                  <a:cubicBezTo>
                    <a:pt x="505" y="184"/>
                    <a:pt x="505" y="184"/>
                    <a:pt x="505" y="184"/>
                  </a:cubicBezTo>
                  <a:cubicBezTo>
                    <a:pt x="505" y="198"/>
                    <a:pt x="494" y="208"/>
                    <a:pt x="481" y="208"/>
                  </a:cubicBezTo>
                  <a:cubicBezTo>
                    <a:pt x="468" y="208"/>
                    <a:pt x="457" y="198"/>
                    <a:pt x="457" y="184"/>
                  </a:cubicBezTo>
                  <a:moveTo>
                    <a:pt x="361" y="184"/>
                  </a:moveTo>
                  <a:cubicBezTo>
                    <a:pt x="361" y="171"/>
                    <a:pt x="372" y="160"/>
                    <a:pt x="385" y="160"/>
                  </a:cubicBezTo>
                  <a:cubicBezTo>
                    <a:pt x="398" y="160"/>
                    <a:pt x="409" y="171"/>
                    <a:pt x="409" y="184"/>
                  </a:cubicBezTo>
                  <a:cubicBezTo>
                    <a:pt x="409" y="184"/>
                    <a:pt x="409" y="184"/>
                    <a:pt x="409" y="184"/>
                  </a:cubicBezTo>
                  <a:cubicBezTo>
                    <a:pt x="409" y="198"/>
                    <a:pt x="398" y="208"/>
                    <a:pt x="385" y="208"/>
                  </a:cubicBezTo>
                  <a:cubicBezTo>
                    <a:pt x="372" y="208"/>
                    <a:pt x="361" y="198"/>
                    <a:pt x="361" y="184"/>
                  </a:cubicBezTo>
                  <a:moveTo>
                    <a:pt x="265" y="184"/>
                  </a:moveTo>
                  <a:cubicBezTo>
                    <a:pt x="265" y="171"/>
                    <a:pt x="275" y="160"/>
                    <a:pt x="289" y="160"/>
                  </a:cubicBezTo>
                  <a:cubicBezTo>
                    <a:pt x="302" y="160"/>
                    <a:pt x="313" y="171"/>
                    <a:pt x="313" y="184"/>
                  </a:cubicBezTo>
                  <a:cubicBezTo>
                    <a:pt x="313" y="184"/>
                    <a:pt x="313" y="184"/>
                    <a:pt x="313" y="184"/>
                  </a:cubicBezTo>
                  <a:cubicBezTo>
                    <a:pt x="313" y="198"/>
                    <a:pt x="302" y="208"/>
                    <a:pt x="289" y="208"/>
                  </a:cubicBezTo>
                  <a:cubicBezTo>
                    <a:pt x="275" y="208"/>
                    <a:pt x="265" y="198"/>
                    <a:pt x="265" y="184"/>
                  </a:cubicBezTo>
                  <a:moveTo>
                    <a:pt x="169" y="184"/>
                  </a:moveTo>
                  <a:cubicBezTo>
                    <a:pt x="169" y="171"/>
                    <a:pt x="179" y="160"/>
                    <a:pt x="193" y="160"/>
                  </a:cubicBezTo>
                  <a:cubicBezTo>
                    <a:pt x="206" y="160"/>
                    <a:pt x="217" y="171"/>
                    <a:pt x="217" y="184"/>
                  </a:cubicBezTo>
                  <a:cubicBezTo>
                    <a:pt x="217" y="184"/>
                    <a:pt x="217" y="184"/>
                    <a:pt x="217" y="184"/>
                  </a:cubicBezTo>
                  <a:cubicBezTo>
                    <a:pt x="217" y="198"/>
                    <a:pt x="206" y="208"/>
                    <a:pt x="193" y="208"/>
                  </a:cubicBezTo>
                  <a:cubicBezTo>
                    <a:pt x="179" y="208"/>
                    <a:pt x="169" y="198"/>
                    <a:pt x="169" y="184"/>
                  </a:cubicBezTo>
                  <a:moveTo>
                    <a:pt x="73" y="184"/>
                  </a:moveTo>
                  <a:cubicBezTo>
                    <a:pt x="73" y="171"/>
                    <a:pt x="83" y="160"/>
                    <a:pt x="97" y="160"/>
                  </a:cubicBezTo>
                  <a:cubicBezTo>
                    <a:pt x="110" y="160"/>
                    <a:pt x="121" y="171"/>
                    <a:pt x="121" y="184"/>
                  </a:cubicBezTo>
                  <a:cubicBezTo>
                    <a:pt x="121" y="184"/>
                    <a:pt x="121" y="184"/>
                    <a:pt x="121" y="184"/>
                  </a:cubicBezTo>
                  <a:cubicBezTo>
                    <a:pt x="121" y="198"/>
                    <a:pt x="110" y="208"/>
                    <a:pt x="97" y="208"/>
                  </a:cubicBezTo>
                  <a:cubicBezTo>
                    <a:pt x="83" y="208"/>
                    <a:pt x="73" y="198"/>
                    <a:pt x="73" y="184"/>
                  </a:cubicBezTo>
                  <a:moveTo>
                    <a:pt x="649" y="280"/>
                  </a:moveTo>
                  <a:cubicBezTo>
                    <a:pt x="649" y="267"/>
                    <a:pt x="660" y="256"/>
                    <a:pt x="673" y="256"/>
                  </a:cubicBezTo>
                  <a:cubicBezTo>
                    <a:pt x="686" y="256"/>
                    <a:pt x="697" y="267"/>
                    <a:pt x="697" y="280"/>
                  </a:cubicBezTo>
                  <a:cubicBezTo>
                    <a:pt x="697" y="280"/>
                    <a:pt x="697" y="280"/>
                    <a:pt x="697" y="280"/>
                  </a:cubicBezTo>
                  <a:cubicBezTo>
                    <a:pt x="697" y="294"/>
                    <a:pt x="686" y="304"/>
                    <a:pt x="673" y="304"/>
                  </a:cubicBezTo>
                  <a:cubicBezTo>
                    <a:pt x="660" y="304"/>
                    <a:pt x="649" y="294"/>
                    <a:pt x="649" y="280"/>
                  </a:cubicBezTo>
                  <a:moveTo>
                    <a:pt x="553" y="280"/>
                  </a:moveTo>
                  <a:cubicBezTo>
                    <a:pt x="553" y="267"/>
                    <a:pt x="564" y="256"/>
                    <a:pt x="577" y="256"/>
                  </a:cubicBezTo>
                  <a:cubicBezTo>
                    <a:pt x="590" y="256"/>
                    <a:pt x="601" y="267"/>
                    <a:pt x="601" y="280"/>
                  </a:cubicBezTo>
                  <a:cubicBezTo>
                    <a:pt x="601" y="280"/>
                    <a:pt x="601" y="280"/>
                    <a:pt x="601" y="280"/>
                  </a:cubicBezTo>
                  <a:cubicBezTo>
                    <a:pt x="601" y="294"/>
                    <a:pt x="590" y="304"/>
                    <a:pt x="577" y="304"/>
                  </a:cubicBezTo>
                  <a:cubicBezTo>
                    <a:pt x="564" y="304"/>
                    <a:pt x="553" y="294"/>
                    <a:pt x="553" y="280"/>
                  </a:cubicBezTo>
                  <a:moveTo>
                    <a:pt x="457" y="280"/>
                  </a:moveTo>
                  <a:cubicBezTo>
                    <a:pt x="457" y="267"/>
                    <a:pt x="468" y="256"/>
                    <a:pt x="481" y="256"/>
                  </a:cubicBezTo>
                  <a:cubicBezTo>
                    <a:pt x="494" y="256"/>
                    <a:pt x="505" y="267"/>
                    <a:pt x="505" y="280"/>
                  </a:cubicBezTo>
                  <a:cubicBezTo>
                    <a:pt x="505" y="280"/>
                    <a:pt x="505" y="280"/>
                    <a:pt x="505" y="280"/>
                  </a:cubicBezTo>
                  <a:cubicBezTo>
                    <a:pt x="505" y="294"/>
                    <a:pt x="494" y="304"/>
                    <a:pt x="481" y="304"/>
                  </a:cubicBezTo>
                  <a:cubicBezTo>
                    <a:pt x="468" y="304"/>
                    <a:pt x="457" y="294"/>
                    <a:pt x="457" y="280"/>
                  </a:cubicBezTo>
                  <a:moveTo>
                    <a:pt x="361" y="280"/>
                  </a:moveTo>
                  <a:cubicBezTo>
                    <a:pt x="361" y="267"/>
                    <a:pt x="372" y="256"/>
                    <a:pt x="385" y="256"/>
                  </a:cubicBezTo>
                  <a:cubicBezTo>
                    <a:pt x="398" y="256"/>
                    <a:pt x="409" y="267"/>
                    <a:pt x="409" y="280"/>
                  </a:cubicBezTo>
                  <a:cubicBezTo>
                    <a:pt x="409" y="280"/>
                    <a:pt x="409" y="280"/>
                    <a:pt x="409" y="280"/>
                  </a:cubicBezTo>
                  <a:cubicBezTo>
                    <a:pt x="409" y="294"/>
                    <a:pt x="398" y="304"/>
                    <a:pt x="385" y="304"/>
                  </a:cubicBezTo>
                  <a:cubicBezTo>
                    <a:pt x="372" y="304"/>
                    <a:pt x="361" y="294"/>
                    <a:pt x="361" y="280"/>
                  </a:cubicBezTo>
                  <a:moveTo>
                    <a:pt x="265" y="280"/>
                  </a:moveTo>
                  <a:cubicBezTo>
                    <a:pt x="265" y="267"/>
                    <a:pt x="275" y="256"/>
                    <a:pt x="289" y="256"/>
                  </a:cubicBezTo>
                  <a:cubicBezTo>
                    <a:pt x="302" y="256"/>
                    <a:pt x="313" y="267"/>
                    <a:pt x="313" y="280"/>
                  </a:cubicBezTo>
                  <a:cubicBezTo>
                    <a:pt x="313" y="280"/>
                    <a:pt x="313" y="280"/>
                    <a:pt x="313" y="280"/>
                  </a:cubicBezTo>
                  <a:cubicBezTo>
                    <a:pt x="313" y="294"/>
                    <a:pt x="302" y="304"/>
                    <a:pt x="289" y="304"/>
                  </a:cubicBezTo>
                  <a:cubicBezTo>
                    <a:pt x="275" y="304"/>
                    <a:pt x="265" y="294"/>
                    <a:pt x="265" y="280"/>
                  </a:cubicBezTo>
                  <a:moveTo>
                    <a:pt x="169" y="280"/>
                  </a:moveTo>
                  <a:cubicBezTo>
                    <a:pt x="169" y="267"/>
                    <a:pt x="179" y="256"/>
                    <a:pt x="193" y="256"/>
                  </a:cubicBezTo>
                  <a:cubicBezTo>
                    <a:pt x="206" y="256"/>
                    <a:pt x="217" y="267"/>
                    <a:pt x="217" y="280"/>
                  </a:cubicBezTo>
                  <a:cubicBezTo>
                    <a:pt x="217" y="280"/>
                    <a:pt x="217" y="280"/>
                    <a:pt x="217" y="280"/>
                  </a:cubicBezTo>
                  <a:cubicBezTo>
                    <a:pt x="217" y="294"/>
                    <a:pt x="206" y="304"/>
                    <a:pt x="193" y="304"/>
                  </a:cubicBezTo>
                  <a:cubicBezTo>
                    <a:pt x="179" y="304"/>
                    <a:pt x="169" y="294"/>
                    <a:pt x="169" y="280"/>
                  </a:cubicBezTo>
                  <a:moveTo>
                    <a:pt x="73" y="280"/>
                  </a:moveTo>
                  <a:cubicBezTo>
                    <a:pt x="73" y="267"/>
                    <a:pt x="83" y="256"/>
                    <a:pt x="97" y="256"/>
                  </a:cubicBezTo>
                  <a:cubicBezTo>
                    <a:pt x="110" y="256"/>
                    <a:pt x="121" y="267"/>
                    <a:pt x="121" y="280"/>
                  </a:cubicBezTo>
                  <a:cubicBezTo>
                    <a:pt x="121" y="280"/>
                    <a:pt x="121" y="280"/>
                    <a:pt x="121" y="280"/>
                  </a:cubicBezTo>
                  <a:cubicBezTo>
                    <a:pt x="121" y="294"/>
                    <a:pt x="110" y="304"/>
                    <a:pt x="97" y="304"/>
                  </a:cubicBezTo>
                  <a:cubicBezTo>
                    <a:pt x="83" y="304"/>
                    <a:pt x="73" y="294"/>
                    <a:pt x="73" y="280"/>
                  </a:cubicBezTo>
                  <a:moveTo>
                    <a:pt x="649" y="377"/>
                  </a:moveTo>
                  <a:cubicBezTo>
                    <a:pt x="649" y="363"/>
                    <a:pt x="660" y="353"/>
                    <a:pt x="673" y="353"/>
                  </a:cubicBezTo>
                  <a:cubicBezTo>
                    <a:pt x="686" y="353"/>
                    <a:pt x="697" y="363"/>
                    <a:pt x="697" y="377"/>
                  </a:cubicBezTo>
                  <a:cubicBezTo>
                    <a:pt x="697" y="377"/>
                    <a:pt x="697" y="377"/>
                    <a:pt x="697" y="377"/>
                  </a:cubicBezTo>
                  <a:cubicBezTo>
                    <a:pt x="697" y="390"/>
                    <a:pt x="686" y="401"/>
                    <a:pt x="673" y="401"/>
                  </a:cubicBezTo>
                  <a:cubicBezTo>
                    <a:pt x="660" y="401"/>
                    <a:pt x="649" y="390"/>
                    <a:pt x="649" y="377"/>
                  </a:cubicBezTo>
                  <a:moveTo>
                    <a:pt x="553" y="377"/>
                  </a:moveTo>
                  <a:cubicBezTo>
                    <a:pt x="553" y="363"/>
                    <a:pt x="564" y="353"/>
                    <a:pt x="577" y="353"/>
                  </a:cubicBezTo>
                  <a:cubicBezTo>
                    <a:pt x="590" y="353"/>
                    <a:pt x="601" y="363"/>
                    <a:pt x="601" y="377"/>
                  </a:cubicBezTo>
                  <a:cubicBezTo>
                    <a:pt x="601" y="377"/>
                    <a:pt x="601" y="377"/>
                    <a:pt x="601" y="377"/>
                  </a:cubicBezTo>
                  <a:cubicBezTo>
                    <a:pt x="601" y="390"/>
                    <a:pt x="590" y="401"/>
                    <a:pt x="577" y="401"/>
                  </a:cubicBezTo>
                  <a:cubicBezTo>
                    <a:pt x="564" y="401"/>
                    <a:pt x="553" y="390"/>
                    <a:pt x="553" y="377"/>
                  </a:cubicBezTo>
                  <a:moveTo>
                    <a:pt x="457" y="377"/>
                  </a:moveTo>
                  <a:cubicBezTo>
                    <a:pt x="457" y="363"/>
                    <a:pt x="468" y="353"/>
                    <a:pt x="481" y="353"/>
                  </a:cubicBezTo>
                  <a:cubicBezTo>
                    <a:pt x="494" y="353"/>
                    <a:pt x="505" y="363"/>
                    <a:pt x="505" y="377"/>
                  </a:cubicBezTo>
                  <a:cubicBezTo>
                    <a:pt x="505" y="377"/>
                    <a:pt x="505" y="377"/>
                    <a:pt x="505" y="377"/>
                  </a:cubicBezTo>
                  <a:cubicBezTo>
                    <a:pt x="505" y="390"/>
                    <a:pt x="494" y="401"/>
                    <a:pt x="481" y="401"/>
                  </a:cubicBezTo>
                  <a:cubicBezTo>
                    <a:pt x="468" y="401"/>
                    <a:pt x="457" y="390"/>
                    <a:pt x="457" y="377"/>
                  </a:cubicBezTo>
                  <a:moveTo>
                    <a:pt x="361" y="377"/>
                  </a:moveTo>
                  <a:cubicBezTo>
                    <a:pt x="361" y="363"/>
                    <a:pt x="372" y="353"/>
                    <a:pt x="385" y="353"/>
                  </a:cubicBezTo>
                  <a:cubicBezTo>
                    <a:pt x="398" y="353"/>
                    <a:pt x="409" y="363"/>
                    <a:pt x="409" y="377"/>
                  </a:cubicBezTo>
                  <a:cubicBezTo>
                    <a:pt x="409" y="377"/>
                    <a:pt x="409" y="377"/>
                    <a:pt x="409" y="377"/>
                  </a:cubicBezTo>
                  <a:cubicBezTo>
                    <a:pt x="409" y="390"/>
                    <a:pt x="398" y="401"/>
                    <a:pt x="385" y="401"/>
                  </a:cubicBezTo>
                  <a:cubicBezTo>
                    <a:pt x="372" y="401"/>
                    <a:pt x="361" y="390"/>
                    <a:pt x="361" y="377"/>
                  </a:cubicBezTo>
                  <a:moveTo>
                    <a:pt x="265" y="377"/>
                  </a:moveTo>
                  <a:cubicBezTo>
                    <a:pt x="265" y="363"/>
                    <a:pt x="275" y="353"/>
                    <a:pt x="289" y="353"/>
                  </a:cubicBezTo>
                  <a:cubicBezTo>
                    <a:pt x="302" y="353"/>
                    <a:pt x="313" y="363"/>
                    <a:pt x="313" y="377"/>
                  </a:cubicBezTo>
                  <a:cubicBezTo>
                    <a:pt x="313" y="377"/>
                    <a:pt x="313" y="377"/>
                    <a:pt x="313" y="377"/>
                  </a:cubicBezTo>
                  <a:cubicBezTo>
                    <a:pt x="313" y="390"/>
                    <a:pt x="302" y="401"/>
                    <a:pt x="289" y="401"/>
                  </a:cubicBezTo>
                  <a:cubicBezTo>
                    <a:pt x="275" y="401"/>
                    <a:pt x="265" y="390"/>
                    <a:pt x="265" y="377"/>
                  </a:cubicBezTo>
                  <a:moveTo>
                    <a:pt x="169" y="377"/>
                  </a:moveTo>
                  <a:cubicBezTo>
                    <a:pt x="169" y="363"/>
                    <a:pt x="179" y="353"/>
                    <a:pt x="193" y="353"/>
                  </a:cubicBezTo>
                  <a:cubicBezTo>
                    <a:pt x="206" y="353"/>
                    <a:pt x="217" y="363"/>
                    <a:pt x="217" y="377"/>
                  </a:cubicBezTo>
                  <a:cubicBezTo>
                    <a:pt x="217" y="377"/>
                    <a:pt x="217" y="377"/>
                    <a:pt x="217" y="377"/>
                  </a:cubicBezTo>
                  <a:cubicBezTo>
                    <a:pt x="217" y="390"/>
                    <a:pt x="206" y="401"/>
                    <a:pt x="193" y="401"/>
                  </a:cubicBezTo>
                  <a:cubicBezTo>
                    <a:pt x="179" y="401"/>
                    <a:pt x="169" y="390"/>
                    <a:pt x="169" y="377"/>
                  </a:cubicBezTo>
                  <a:moveTo>
                    <a:pt x="73" y="377"/>
                  </a:moveTo>
                  <a:cubicBezTo>
                    <a:pt x="73" y="363"/>
                    <a:pt x="83" y="353"/>
                    <a:pt x="97" y="353"/>
                  </a:cubicBezTo>
                  <a:cubicBezTo>
                    <a:pt x="110" y="353"/>
                    <a:pt x="121" y="363"/>
                    <a:pt x="121" y="377"/>
                  </a:cubicBezTo>
                  <a:cubicBezTo>
                    <a:pt x="121" y="377"/>
                    <a:pt x="121" y="377"/>
                    <a:pt x="121" y="377"/>
                  </a:cubicBezTo>
                  <a:cubicBezTo>
                    <a:pt x="121" y="390"/>
                    <a:pt x="110" y="401"/>
                    <a:pt x="97" y="401"/>
                  </a:cubicBezTo>
                  <a:cubicBezTo>
                    <a:pt x="83" y="401"/>
                    <a:pt x="73" y="390"/>
                    <a:pt x="73" y="377"/>
                  </a:cubicBezTo>
                  <a:moveTo>
                    <a:pt x="649" y="473"/>
                  </a:moveTo>
                  <a:cubicBezTo>
                    <a:pt x="649" y="459"/>
                    <a:pt x="660" y="449"/>
                    <a:pt x="673" y="449"/>
                  </a:cubicBezTo>
                  <a:cubicBezTo>
                    <a:pt x="686" y="449"/>
                    <a:pt x="697" y="459"/>
                    <a:pt x="697" y="473"/>
                  </a:cubicBezTo>
                  <a:cubicBezTo>
                    <a:pt x="697" y="473"/>
                    <a:pt x="697" y="473"/>
                    <a:pt x="697" y="473"/>
                  </a:cubicBezTo>
                  <a:cubicBezTo>
                    <a:pt x="697" y="486"/>
                    <a:pt x="686" y="497"/>
                    <a:pt x="673" y="497"/>
                  </a:cubicBezTo>
                  <a:cubicBezTo>
                    <a:pt x="660" y="497"/>
                    <a:pt x="649" y="486"/>
                    <a:pt x="649" y="473"/>
                  </a:cubicBezTo>
                  <a:moveTo>
                    <a:pt x="553" y="473"/>
                  </a:moveTo>
                  <a:cubicBezTo>
                    <a:pt x="553" y="459"/>
                    <a:pt x="564" y="449"/>
                    <a:pt x="577" y="449"/>
                  </a:cubicBezTo>
                  <a:cubicBezTo>
                    <a:pt x="590" y="449"/>
                    <a:pt x="601" y="459"/>
                    <a:pt x="601" y="473"/>
                  </a:cubicBezTo>
                  <a:cubicBezTo>
                    <a:pt x="601" y="473"/>
                    <a:pt x="601" y="473"/>
                    <a:pt x="601" y="473"/>
                  </a:cubicBezTo>
                  <a:cubicBezTo>
                    <a:pt x="601" y="486"/>
                    <a:pt x="590" y="497"/>
                    <a:pt x="577" y="497"/>
                  </a:cubicBezTo>
                  <a:cubicBezTo>
                    <a:pt x="564" y="497"/>
                    <a:pt x="553" y="486"/>
                    <a:pt x="553" y="473"/>
                  </a:cubicBezTo>
                  <a:moveTo>
                    <a:pt x="457" y="473"/>
                  </a:moveTo>
                  <a:cubicBezTo>
                    <a:pt x="457" y="459"/>
                    <a:pt x="468" y="449"/>
                    <a:pt x="481" y="449"/>
                  </a:cubicBezTo>
                  <a:cubicBezTo>
                    <a:pt x="494" y="449"/>
                    <a:pt x="505" y="459"/>
                    <a:pt x="505" y="473"/>
                  </a:cubicBezTo>
                  <a:cubicBezTo>
                    <a:pt x="505" y="473"/>
                    <a:pt x="505" y="473"/>
                    <a:pt x="505" y="473"/>
                  </a:cubicBezTo>
                  <a:cubicBezTo>
                    <a:pt x="505" y="486"/>
                    <a:pt x="494" y="497"/>
                    <a:pt x="481" y="497"/>
                  </a:cubicBezTo>
                  <a:cubicBezTo>
                    <a:pt x="468" y="497"/>
                    <a:pt x="457" y="486"/>
                    <a:pt x="457" y="473"/>
                  </a:cubicBezTo>
                  <a:moveTo>
                    <a:pt x="361" y="473"/>
                  </a:moveTo>
                  <a:cubicBezTo>
                    <a:pt x="361" y="459"/>
                    <a:pt x="372" y="449"/>
                    <a:pt x="385" y="449"/>
                  </a:cubicBezTo>
                  <a:cubicBezTo>
                    <a:pt x="398" y="449"/>
                    <a:pt x="409" y="459"/>
                    <a:pt x="409" y="473"/>
                  </a:cubicBezTo>
                  <a:cubicBezTo>
                    <a:pt x="409" y="473"/>
                    <a:pt x="409" y="473"/>
                    <a:pt x="409" y="473"/>
                  </a:cubicBezTo>
                  <a:cubicBezTo>
                    <a:pt x="409" y="486"/>
                    <a:pt x="398" y="497"/>
                    <a:pt x="385" y="497"/>
                  </a:cubicBezTo>
                  <a:cubicBezTo>
                    <a:pt x="372" y="497"/>
                    <a:pt x="361" y="486"/>
                    <a:pt x="361" y="473"/>
                  </a:cubicBezTo>
                  <a:moveTo>
                    <a:pt x="265" y="473"/>
                  </a:moveTo>
                  <a:cubicBezTo>
                    <a:pt x="265" y="459"/>
                    <a:pt x="275" y="449"/>
                    <a:pt x="289" y="449"/>
                  </a:cubicBezTo>
                  <a:cubicBezTo>
                    <a:pt x="302" y="449"/>
                    <a:pt x="313" y="459"/>
                    <a:pt x="313" y="473"/>
                  </a:cubicBezTo>
                  <a:cubicBezTo>
                    <a:pt x="313" y="473"/>
                    <a:pt x="313" y="473"/>
                    <a:pt x="313" y="473"/>
                  </a:cubicBezTo>
                  <a:cubicBezTo>
                    <a:pt x="313" y="486"/>
                    <a:pt x="302" y="497"/>
                    <a:pt x="289" y="497"/>
                  </a:cubicBezTo>
                  <a:cubicBezTo>
                    <a:pt x="275" y="497"/>
                    <a:pt x="265" y="486"/>
                    <a:pt x="265" y="473"/>
                  </a:cubicBezTo>
                  <a:moveTo>
                    <a:pt x="169" y="473"/>
                  </a:moveTo>
                  <a:cubicBezTo>
                    <a:pt x="169" y="459"/>
                    <a:pt x="179" y="449"/>
                    <a:pt x="193" y="449"/>
                  </a:cubicBezTo>
                  <a:cubicBezTo>
                    <a:pt x="206" y="449"/>
                    <a:pt x="217" y="459"/>
                    <a:pt x="217" y="473"/>
                  </a:cubicBezTo>
                  <a:cubicBezTo>
                    <a:pt x="217" y="473"/>
                    <a:pt x="217" y="473"/>
                    <a:pt x="217" y="473"/>
                  </a:cubicBezTo>
                  <a:cubicBezTo>
                    <a:pt x="217" y="486"/>
                    <a:pt x="206" y="497"/>
                    <a:pt x="193" y="497"/>
                  </a:cubicBezTo>
                  <a:cubicBezTo>
                    <a:pt x="179" y="497"/>
                    <a:pt x="169" y="486"/>
                    <a:pt x="169" y="473"/>
                  </a:cubicBezTo>
                  <a:moveTo>
                    <a:pt x="73" y="473"/>
                  </a:moveTo>
                  <a:cubicBezTo>
                    <a:pt x="73" y="459"/>
                    <a:pt x="83" y="449"/>
                    <a:pt x="97" y="449"/>
                  </a:cubicBezTo>
                  <a:cubicBezTo>
                    <a:pt x="110" y="449"/>
                    <a:pt x="121" y="459"/>
                    <a:pt x="121" y="473"/>
                  </a:cubicBezTo>
                  <a:cubicBezTo>
                    <a:pt x="121" y="473"/>
                    <a:pt x="121" y="473"/>
                    <a:pt x="121" y="473"/>
                  </a:cubicBezTo>
                  <a:cubicBezTo>
                    <a:pt x="121" y="486"/>
                    <a:pt x="110" y="497"/>
                    <a:pt x="97" y="497"/>
                  </a:cubicBezTo>
                  <a:cubicBezTo>
                    <a:pt x="83" y="497"/>
                    <a:pt x="73" y="486"/>
                    <a:pt x="73" y="473"/>
                  </a:cubicBezTo>
                  <a:moveTo>
                    <a:pt x="649" y="569"/>
                  </a:moveTo>
                  <a:cubicBezTo>
                    <a:pt x="649" y="556"/>
                    <a:pt x="660" y="545"/>
                    <a:pt x="673" y="545"/>
                  </a:cubicBezTo>
                  <a:cubicBezTo>
                    <a:pt x="686" y="545"/>
                    <a:pt x="697" y="556"/>
                    <a:pt x="697" y="569"/>
                  </a:cubicBezTo>
                  <a:cubicBezTo>
                    <a:pt x="697" y="569"/>
                    <a:pt x="697" y="569"/>
                    <a:pt x="697" y="569"/>
                  </a:cubicBezTo>
                  <a:cubicBezTo>
                    <a:pt x="697" y="582"/>
                    <a:pt x="686" y="593"/>
                    <a:pt x="673" y="593"/>
                  </a:cubicBezTo>
                  <a:cubicBezTo>
                    <a:pt x="660" y="593"/>
                    <a:pt x="649" y="582"/>
                    <a:pt x="649" y="569"/>
                  </a:cubicBezTo>
                  <a:moveTo>
                    <a:pt x="553" y="569"/>
                  </a:moveTo>
                  <a:cubicBezTo>
                    <a:pt x="553" y="556"/>
                    <a:pt x="564" y="545"/>
                    <a:pt x="577" y="545"/>
                  </a:cubicBezTo>
                  <a:cubicBezTo>
                    <a:pt x="590" y="545"/>
                    <a:pt x="601" y="556"/>
                    <a:pt x="601" y="569"/>
                  </a:cubicBezTo>
                  <a:cubicBezTo>
                    <a:pt x="601" y="569"/>
                    <a:pt x="601" y="569"/>
                    <a:pt x="601" y="569"/>
                  </a:cubicBezTo>
                  <a:cubicBezTo>
                    <a:pt x="601" y="582"/>
                    <a:pt x="590" y="593"/>
                    <a:pt x="577" y="593"/>
                  </a:cubicBezTo>
                  <a:cubicBezTo>
                    <a:pt x="564" y="593"/>
                    <a:pt x="553" y="582"/>
                    <a:pt x="553" y="569"/>
                  </a:cubicBezTo>
                  <a:moveTo>
                    <a:pt x="457" y="569"/>
                  </a:moveTo>
                  <a:cubicBezTo>
                    <a:pt x="457" y="556"/>
                    <a:pt x="468" y="545"/>
                    <a:pt x="481" y="545"/>
                  </a:cubicBezTo>
                  <a:cubicBezTo>
                    <a:pt x="494" y="545"/>
                    <a:pt x="505" y="556"/>
                    <a:pt x="505" y="569"/>
                  </a:cubicBezTo>
                  <a:cubicBezTo>
                    <a:pt x="505" y="569"/>
                    <a:pt x="505" y="569"/>
                    <a:pt x="505" y="569"/>
                  </a:cubicBezTo>
                  <a:cubicBezTo>
                    <a:pt x="505" y="582"/>
                    <a:pt x="494" y="593"/>
                    <a:pt x="481" y="593"/>
                  </a:cubicBezTo>
                  <a:cubicBezTo>
                    <a:pt x="468" y="593"/>
                    <a:pt x="457" y="582"/>
                    <a:pt x="457" y="569"/>
                  </a:cubicBezTo>
                  <a:moveTo>
                    <a:pt x="361" y="569"/>
                  </a:moveTo>
                  <a:cubicBezTo>
                    <a:pt x="361" y="556"/>
                    <a:pt x="372" y="545"/>
                    <a:pt x="385" y="545"/>
                  </a:cubicBezTo>
                  <a:cubicBezTo>
                    <a:pt x="398" y="545"/>
                    <a:pt x="409" y="556"/>
                    <a:pt x="409" y="569"/>
                  </a:cubicBezTo>
                  <a:cubicBezTo>
                    <a:pt x="409" y="569"/>
                    <a:pt x="409" y="569"/>
                    <a:pt x="409" y="569"/>
                  </a:cubicBezTo>
                  <a:cubicBezTo>
                    <a:pt x="409" y="582"/>
                    <a:pt x="398" y="593"/>
                    <a:pt x="385" y="593"/>
                  </a:cubicBezTo>
                  <a:cubicBezTo>
                    <a:pt x="372" y="593"/>
                    <a:pt x="361" y="582"/>
                    <a:pt x="361" y="569"/>
                  </a:cubicBezTo>
                  <a:moveTo>
                    <a:pt x="265" y="569"/>
                  </a:moveTo>
                  <a:cubicBezTo>
                    <a:pt x="265" y="556"/>
                    <a:pt x="275" y="545"/>
                    <a:pt x="289" y="545"/>
                  </a:cubicBezTo>
                  <a:cubicBezTo>
                    <a:pt x="302" y="545"/>
                    <a:pt x="313" y="556"/>
                    <a:pt x="313" y="569"/>
                  </a:cubicBezTo>
                  <a:cubicBezTo>
                    <a:pt x="313" y="569"/>
                    <a:pt x="313" y="569"/>
                    <a:pt x="313" y="569"/>
                  </a:cubicBezTo>
                  <a:cubicBezTo>
                    <a:pt x="313" y="582"/>
                    <a:pt x="302" y="593"/>
                    <a:pt x="289" y="593"/>
                  </a:cubicBezTo>
                  <a:cubicBezTo>
                    <a:pt x="275" y="593"/>
                    <a:pt x="265" y="582"/>
                    <a:pt x="265" y="569"/>
                  </a:cubicBezTo>
                  <a:moveTo>
                    <a:pt x="169" y="569"/>
                  </a:moveTo>
                  <a:cubicBezTo>
                    <a:pt x="169" y="556"/>
                    <a:pt x="179" y="545"/>
                    <a:pt x="193" y="545"/>
                  </a:cubicBezTo>
                  <a:cubicBezTo>
                    <a:pt x="206" y="545"/>
                    <a:pt x="217" y="556"/>
                    <a:pt x="217" y="569"/>
                  </a:cubicBezTo>
                  <a:cubicBezTo>
                    <a:pt x="217" y="569"/>
                    <a:pt x="217" y="569"/>
                    <a:pt x="217" y="569"/>
                  </a:cubicBezTo>
                  <a:cubicBezTo>
                    <a:pt x="217" y="582"/>
                    <a:pt x="206" y="593"/>
                    <a:pt x="193" y="593"/>
                  </a:cubicBezTo>
                  <a:cubicBezTo>
                    <a:pt x="179" y="593"/>
                    <a:pt x="169" y="582"/>
                    <a:pt x="169" y="569"/>
                  </a:cubicBezTo>
                  <a:moveTo>
                    <a:pt x="73" y="569"/>
                  </a:moveTo>
                  <a:cubicBezTo>
                    <a:pt x="73" y="556"/>
                    <a:pt x="83" y="545"/>
                    <a:pt x="97" y="545"/>
                  </a:cubicBezTo>
                  <a:cubicBezTo>
                    <a:pt x="110" y="545"/>
                    <a:pt x="121" y="556"/>
                    <a:pt x="121" y="569"/>
                  </a:cubicBezTo>
                  <a:cubicBezTo>
                    <a:pt x="121" y="569"/>
                    <a:pt x="121" y="569"/>
                    <a:pt x="121" y="569"/>
                  </a:cubicBezTo>
                  <a:cubicBezTo>
                    <a:pt x="121" y="582"/>
                    <a:pt x="110" y="593"/>
                    <a:pt x="97" y="593"/>
                  </a:cubicBezTo>
                  <a:cubicBezTo>
                    <a:pt x="83" y="593"/>
                    <a:pt x="73" y="582"/>
                    <a:pt x="73" y="569"/>
                  </a:cubicBezTo>
                  <a:moveTo>
                    <a:pt x="649" y="665"/>
                  </a:moveTo>
                  <a:cubicBezTo>
                    <a:pt x="649" y="652"/>
                    <a:pt x="660" y="641"/>
                    <a:pt x="673" y="641"/>
                  </a:cubicBezTo>
                  <a:cubicBezTo>
                    <a:pt x="686" y="641"/>
                    <a:pt x="697" y="652"/>
                    <a:pt x="697" y="665"/>
                  </a:cubicBezTo>
                  <a:cubicBezTo>
                    <a:pt x="697" y="665"/>
                    <a:pt x="697" y="665"/>
                    <a:pt x="697" y="665"/>
                  </a:cubicBezTo>
                  <a:cubicBezTo>
                    <a:pt x="697" y="678"/>
                    <a:pt x="686" y="689"/>
                    <a:pt x="673" y="689"/>
                  </a:cubicBezTo>
                  <a:cubicBezTo>
                    <a:pt x="660" y="689"/>
                    <a:pt x="649" y="678"/>
                    <a:pt x="649" y="665"/>
                  </a:cubicBezTo>
                  <a:moveTo>
                    <a:pt x="553" y="665"/>
                  </a:moveTo>
                  <a:cubicBezTo>
                    <a:pt x="553" y="652"/>
                    <a:pt x="564" y="641"/>
                    <a:pt x="577" y="641"/>
                  </a:cubicBezTo>
                  <a:cubicBezTo>
                    <a:pt x="590" y="641"/>
                    <a:pt x="601" y="652"/>
                    <a:pt x="601" y="665"/>
                  </a:cubicBezTo>
                  <a:cubicBezTo>
                    <a:pt x="601" y="665"/>
                    <a:pt x="601" y="665"/>
                    <a:pt x="601" y="665"/>
                  </a:cubicBezTo>
                  <a:cubicBezTo>
                    <a:pt x="601" y="678"/>
                    <a:pt x="590" y="689"/>
                    <a:pt x="577" y="689"/>
                  </a:cubicBezTo>
                  <a:cubicBezTo>
                    <a:pt x="564" y="689"/>
                    <a:pt x="553" y="678"/>
                    <a:pt x="553" y="665"/>
                  </a:cubicBezTo>
                  <a:moveTo>
                    <a:pt x="457" y="665"/>
                  </a:moveTo>
                  <a:cubicBezTo>
                    <a:pt x="457" y="652"/>
                    <a:pt x="468" y="641"/>
                    <a:pt x="481" y="641"/>
                  </a:cubicBezTo>
                  <a:cubicBezTo>
                    <a:pt x="494" y="641"/>
                    <a:pt x="505" y="652"/>
                    <a:pt x="505" y="665"/>
                  </a:cubicBezTo>
                  <a:cubicBezTo>
                    <a:pt x="505" y="665"/>
                    <a:pt x="505" y="665"/>
                    <a:pt x="505" y="665"/>
                  </a:cubicBezTo>
                  <a:cubicBezTo>
                    <a:pt x="505" y="678"/>
                    <a:pt x="494" y="689"/>
                    <a:pt x="481" y="689"/>
                  </a:cubicBezTo>
                  <a:cubicBezTo>
                    <a:pt x="468" y="689"/>
                    <a:pt x="457" y="678"/>
                    <a:pt x="457" y="665"/>
                  </a:cubicBezTo>
                  <a:moveTo>
                    <a:pt x="361" y="665"/>
                  </a:moveTo>
                  <a:cubicBezTo>
                    <a:pt x="361" y="652"/>
                    <a:pt x="372" y="641"/>
                    <a:pt x="385" y="641"/>
                  </a:cubicBezTo>
                  <a:cubicBezTo>
                    <a:pt x="398" y="641"/>
                    <a:pt x="409" y="652"/>
                    <a:pt x="409" y="665"/>
                  </a:cubicBezTo>
                  <a:cubicBezTo>
                    <a:pt x="409" y="665"/>
                    <a:pt x="409" y="665"/>
                    <a:pt x="409" y="665"/>
                  </a:cubicBezTo>
                  <a:cubicBezTo>
                    <a:pt x="409" y="678"/>
                    <a:pt x="398" y="689"/>
                    <a:pt x="385" y="689"/>
                  </a:cubicBezTo>
                  <a:cubicBezTo>
                    <a:pt x="372" y="689"/>
                    <a:pt x="361" y="678"/>
                    <a:pt x="361" y="665"/>
                  </a:cubicBezTo>
                  <a:moveTo>
                    <a:pt x="265" y="665"/>
                  </a:moveTo>
                  <a:cubicBezTo>
                    <a:pt x="265" y="652"/>
                    <a:pt x="275" y="641"/>
                    <a:pt x="289" y="641"/>
                  </a:cubicBezTo>
                  <a:cubicBezTo>
                    <a:pt x="302" y="641"/>
                    <a:pt x="313" y="652"/>
                    <a:pt x="313" y="665"/>
                  </a:cubicBezTo>
                  <a:cubicBezTo>
                    <a:pt x="313" y="665"/>
                    <a:pt x="313" y="665"/>
                    <a:pt x="313" y="665"/>
                  </a:cubicBezTo>
                  <a:cubicBezTo>
                    <a:pt x="313" y="678"/>
                    <a:pt x="302" y="689"/>
                    <a:pt x="289" y="689"/>
                  </a:cubicBezTo>
                  <a:cubicBezTo>
                    <a:pt x="275" y="689"/>
                    <a:pt x="265" y="678"/>
                    <a:pt x="265" y="665"/>
                  </a:cubicBezTo>
                  <a:moveTo>
                    <a:pt x="169" y="665"/>
                  </a:moveTo>
                  <a:cubicBezTo>
                    <a:pt x="169" y="652"/>
                    <a:pt x="179" y="641"/>
                    <a:pt x="193" y="641"/>
                  </a:cubicBezTo>
                  <a:cubicBezTo>
                    <a:pt x="206" y="641"/>
                    <a:pt x="217" y="652"/>
                    <a:pt x="217" y="665"/>
                  </a:cubicBezTo>
                  <a:cubicBezTo>
                    <a:pt x="217" y="665"/>
                    <a:pt x="217" y="665"/>
                    <a:pt x="217" y="665"/>
                  </a:cubicBezTo>
                  <a:cubicBezTo>
                    <a:pt x="217" y="678"/>
                    <a:pt x="206" y="689"/>
                    <a:pt x="193" y="689"/>
                  </a:cubicBezTo>
                  <a:cubicBezTo>
                    <a:pt x="179" y="689"/>
                    <a:pt x="169" y="678"/>
                    <a:pt x="169" y="665"/>
                  </a:cubicBezTo>
                  <a:moveTo>
                    <a:pt x="73" y="665"/>
                  </a:moveTo>
                  <a:cubicBezTo>
                    <a:pt x="73" y="652"/>
                    <a:pt x="83" y="641"/>
                    <a:pt x="97" y="641"/>
                  </a:cubicBezTo>
                  <a:cubicBezTo>
                    <a:pt x="110" y="641"/>
                    <a:pt x="121" y="652"/>
                    <a:pt x="121" y="665"/>
                  </a:cubicBezTo>
                  <a:cubicBezTo>
                    <a:pt x="121" y="665"/>
                    <a:pt x="121" y="665"/>
                    <a:pt x="121" y="665"/>
                  </a:cubicBezTo>
                  <a:cubicBezTo>
                    <a:pt x="121" y="678"/>
                    <a:pt x="110" y="689"/>
                    <a:pt x="97" y="689"/>
                  </a:cubicBezTo>
                  <a:cubicBezTo>
                    <a:pt x="83" y="689"/>
                    <a:pt x="73" y="678"/>
                    <a:pt x="73" y="665"/>
                  </a:cubicBezTo>
                </a:path>
              </a:pathLst>
            </a:custGeom>
            <a:noFill/>
            <a:ln w="3175" cap="rnd">
              <a:solidFill>
                <a:srgbClr val="B01C2E"/>
              </a:solidFill>
              <a:prstDash val="solid"/>
              <a:round/>
              <a:headEnd/>
              <a:tailEnd/>
            </a:ln>
          </p:spPr>
          <p:txBody>
            <a:bodyPr/>
            <a:lstStyle/>
            <a:p>
              <a:endParaRPr lang="en-US"/>
            </a:p>
          </p:txBody>
        </p:sp>
        <p:sp>
          <p:nvSpPr>
            <p:cNvPr id="329945" name="Freeform 217"/>
            <p:cNvSpPr>
              <a:spLocks noEditPoints="1"/>
            </p:cNvSpPr>
            <p:nvPr/>
          </p:nvSpPr>
          <p:spPr bwMode="auto">
            <a:xfrm>
              <a:off x="3869" y="2438"/>
              <a:ext cx="213" cy="213"/>
            </a:xfrm>
            <a:custGeom>
              <a:avLst/>
              <a:gdLst/>
              <a:ahLst/>
              <a:cxnLst>
                <a:cxn ang="0">
                  <a:pos x="0" y="769"/>
                </a:cxn>
                <a:cxn ang="0">
                  <a:pos x="673" y="112"/>
                </a:cxn>
                <a:cxn ang="0">
                  <a:pos x="601" y="88"/>
                </a:cxn>
                <a:cxn ang="0">
                  <a:pos x="504" y="88"/>
                </a:cxn>
                <a:cxn ang="0">
                  <a:pos x="384" y="64"/>
                </a:cxn>
                <a:cxn ang="0">
                  <a:pos x="264" y="88"/>
                </a:cxn>
                <a:cxn ang="0">
                  <a:pos x="264" y="88"/>
                </a:cxn>
                <a:cxn ang="0">
                  <a:pos x="192" y="112"/>
                </a:cxn>
                <a:cxn ang="0">
                  <a:pos x="120" y="88"/>
                </a:cxn>
                <a:cxn ang="0">
                  <a:pos x="697" y="184"/>
                </a:cxn>
                <a:cxn ang="0">
                  <a:pos x="577" y="160"/>
                </a:cxn>
                <a:cxn ang="0">
                  <a:pos x="456" y="184"/>
                </a:cxn>
                <a:cxn ang="0">
                  <a:pos x="456" y="184"/>
                </a:cxn>
                <a:cxn ang="0">
                  <a:pos x="384" y="208"/>
                </a:cxn>
                <a:cxn ang="0">
                  <a:pos x="312" y="184"/>
                </a:cxn>
                <a:cxn ang="0">
                  <a:pos x="216" y="184"/>
                </a:cxn>
                <a:cxn ang="0">
                  <a:pos x="96" y="160"/>
                </a:cxn>
                <a:cxn ang="0">
                  <a:pos x="649" y="280"/>
                </a:cxn>
                <a:cxn ang="0">
                  <a:pos x="649" y="280"/>
                </a:cxn>
                <a:cxn ang="0">
                  <a:pos x="577" y="304"/>
                </a:cxn>
                <a:cxn ang="0">
                  <a:pos x="504" y="280"/>
                </a:cxn>
                <a:cxn ang="0">
                  <a:pos x="408" y="280"/>
                </a:cxn>
                <a:cxn ang="0">
                  <a:pos x="288" y="256"/>
                </a:cxn>
                <a:cxn ang="0">
                  <a:pos x="168" y="280"/>
                </a:cxn>
                <a:cxn ang="0">
                  <a:pos x="168" y="280"/>
                </a:cxn>
                <a:cxn ang="0">
                  <a:pos x="96" y="304"/>
                </a:cxn>
                <a:cxn ang="0">
                  <a:pos x="697" y="377"/>
                </a:cxn>
                <a:cxn ang="0">
                  <a:pos x="601" y="377"/>
                </a:cxn>
                <a:cxn ang="0">
                  <a:pos x="480" y="353"/>
                </a:cxn>
                <a:cxn ang="0">
                  <a:pos x="360" y="377"/>
                </a:cxn>
                <a:cxn ang="0">
                  <a:pos x="360" y="377"/>
                </a:cxn>
                <a:cxn ang="0">
                  <a:pos x="288" y="401"/>
                </a:cxn>
                <a:cxn ang="0">
                  <a:pos x="216" y="377"/>
                </a:cxn>
                <a:cxn ang="0">
                  <a:pos x="120" y="377"/>
                </a:cxn>
                <a:cxn ang="0">
                  <a:pos x="673" y="449"/>
                </a:cxn>
                <a:cxn ang="0">
                  <a:pos x="553" y="473"/>
                </a:cxn>
                <a:cxn ang="0">
                  <a:pos x="553" y="473"/>
                </a:cxn>
                <a:cxn ang="0">
                  <a:pos x="480" y="497"/>
                </a:cxn>
                <a:cxn ang="0">
                  <a:pos x="408" y="473"/>
                </a:cxn>
                <a:cxn ang="0">
                  <a:pos x="312" y="473"/>
                </a:cxn>
                <a:cxn ang="0">
                  <a:pos x="192" y="449"/>
                </a:cxn>
                <a:cxn ang="0">
                  <a:pos x="72" y="473"/>
                </a:cxn>
                <a:cxn ang="0">
                  <a:pos x="72" y="473"/>
                </a:cxn>
                <a:cxn ang="0">
                  <a:pos x="673" y="593"/>
                </a:cxn>
                <a:cxn ang="0">
                  <a:pos x="601" y="569"/>
                </a:cxn>
                <a:cxn ang="0">
                  <a:pos x="504" y="569"/>
                </a:cxn>
                <a:cxn ang="0">
                  <a:pos x="384" y="545"/>
                </a:cxn>
                <a:cxn ang="0">
                  <a:pos x="264" y="569"/>
                </a:cxn>
                <a:cxn ang="0">
                  <a:pos x="264" y="569"/>
                </a:cxn>
                <a:cxn ang="0">
                  <a:pos x="192" y="593"/>
                </a:cxn>
                <a:cxn ang="0">
                  <a:pos x="120" y="569"/>
                </a:cxn>
                <a:cxn ang="0">
                  <a:pos x="697" y="665"/>
                </a:cxn>
                <a:cxn ang="0">
                  <a:pos x="577" y="641"/>
                </a:cxn>
                <a:cxn ang="0">
                  <a:pos x="456" y="665"/>
                </a:cxn>
                <a:cxn ang="0">
                  <a:pos x="456" y="665"/>
                </a:cxn>
                <a:cxn ang="0">
                  <a:pos x="384" y="689"/>
                </a:cxn>
                <a:cxn ang="0">
                  <a:pos x="312"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59" y="64"/>
                    <a:pt x="673" y="64"/>
                  </a:cubicBezTo>
                  <a:cubicBezTo>
                    <a:pt x="686" y="64"/>
                    <a:pt x="697" y="75"/>
                    <a:pt x="697" y="88"/>
                  </a:cubicBezTo>
                  <a:cubicBezTo>
                    <a:pt x="697" y="88"/>
                    <a:pt x="697" y="88"/>
                    <a:pt x="697" y="88"/>
                  </a:cubicBezTo>
                  <a:cubicBezTo>
                    <a:pt x="697" y="101"/>
                    <a:pt x="686" y="112"/>
                    <a:pt x="673" y="112"/>
                  </a:cubicBezTo>
                  <a:cubicBezTo>
                    <a:pt x="659" y="112"/>
                    <a:pt x="649" y="101"/>
                    <a:pt x="649" y="88"/>
                  </a:cubicBezTo>
                  <a:moveTo>
                    <a:pt x="553" y="88"/>
                  </a:moveTo>
                  <a:cubicBezTo>
                    <a:pt x="553" y="75"/>
                    <a:pt x="563" y="64"/>
                    <a:pt x="577" y="64"/>
                  </a:cubicBezTo>
                  <a:cubicBezTo>
                    <a:pt x="590" y="64"/>
                    <a:pt x="601" y="75"/>
                    <a:pt x="601" y="88"/>
                  </a:cubicBezTo>
                  <a:cubicBezTo>
                    <a:pt x="601" y="88"/>
                    <a:pt x="601" y="88"/>
                    <a:pt x="601" y="88"/>
                  </a:cubicBezTo>
                  <a:cubicBezTo>
                    <a:pt x="601" y="101"/>
                    <a:pt x="590" y="112"/>
                    <a:pt x="577" y="112"/>
                  </a:cubicBezTo>
                  <a:cubicBezTo>
                    <a:pt x="563" y="112"/>
                    <a:pt x="553" y="101"/>
                    <a:pt x="553" y="88"/>
                  </a:cubicBezTo>
                  <a:moveTo>
                    <a:pt x="456" y="88"/>
                  </a:moveTo>
                  <a:cubicBezTo>
                    <a:pt x="456" y="75"/>
                    <a:pt x="467" y="64"/>
                    <a:pt x="480" y="64"/>
                  </a:cubicBezTo>
                  <a:cubicBezTo>
                    <a:pt x="494" y="64"/>
                    <a:pt x="504" y="75"/>
                    <a:pt x="504" y="88"/>
                  </a:cubicBezTo>
                  <a:cubicBezTo>
                    <a:pt x="504" y="88"/>
                    <a:pt x="504" y="88"/>
                    <a:pt x="504" y="88"/>
                  </a:cubicBezTo>
                  <a:cubicBezTo>
                    <a:pt x="504" y="101"/>
                    <a:pt x="494" y="112"/>
                    <a:pt x="480" y="112"/>
                  </a:cubicBezTo>
                  <a:cubicBezTo>
                    <a:pt x="467" y="112"/>
                    <a:pt x="456" y="101"/>
                    <a:pt x="456" y="88"/>
                  </a:cubicBezTo>
                  <a:moveTo>
                    <a:pt x="360" y="88"/>
                  </a:moveTo>
                  <a:cubicBezTo>
                    <a:pt x="360" y="75"/>
                    <a:pt x="371" y="64"/>
                    <a:pt x="384" y="64"/>
                  </a:cubicBezTo>
                  <a:cubicBezTo>
                    <a:pt x="398" y="64"/>
                    <a:pt x="408" y="75"/>
                    <a:pt x="408" y="88"/>
                  </a:cubicBezTo>
                  <a:cubicBezTo>
                    <a:pt x="408" y="88"/>
                    <a:pt x="408" y="88"/>
                    <a:pt x="408" y="88"/>
                  </a:cubicBezTo>
                  <a:cubicBezTo>
                    <a:pt x="408" y="101"/>
                    <a:pt x="398" y="112"/>
                    <a:pt x="384" y="112"/>
                  </a:cubicBezTo>
                  <a:cubicBezTo>
                    <a:pt x="371" y="112"/>
                    <a:pt x="360" y="101"/>
                    <a:pt x="360" y="88"/>
                  </a:cubicBezTo>
                  <a:moveTo>
                    <a:pt x="264" y="88"/>
                  </a:moveTo>
                  <a:cubicBezTo>
                    <a:pt x="264" y="75"/>
                    <a:pt x="275" y="64"/>
                    <a:pt x="288" y="64"/>
                  </a:cubicBezTo>
                  <a:cubicBezTo>
                    <a:pt x="302" y="64"/>
                    <a:pt x="312" y="75"/>
                    <a:pt x="312" y="88"/>
                  </a:cubicBezTo>
                  <a:cubicBezTo>
                    <a:pt x="312" y="88"/>
                    <a:pt x="312" y="88"/>
                    <a:pt x="312" y="88"/>
                  </a:cubicBezTo>
                  <a:cubicBezTo>
                    <a:pt x="312" y="101"/>
                    <a:pt x="302" y="112"/>
                    <a:pt x="288" y="112"/>
                  </a:cubicBezTo>
                  <a:cubicBezTo>
                    <a:pt x="275" y="112"/>
                    <a:pt x="264" y="101"/>
                    <a:pt x="264" y="88"/>
                  </a:cubicBezTo>
                  <a:moveTo>
                    <a:pt x="168" y="88"/>
                  </a:moveTo>
                  <a:cubicBezTo>
                    <a:pt x="168" y="75"/>
                    <a:pt x="179" y="64"/>
                    <a:pt x="192" y="64"/>
                  </a:cubicBezTo>
                  <a:cubicBezTo>
                    <a:pt x="205" y="64"/>
                    <a:pt x="216" y="75"/>
                    <a:pt x="216" y="88"/>
                  </a:cubicBezTo>
                  <a:cubicBezTo>
                    <a:pt x="216" y="88"/>
                    <a:pt x="216" y="88"/>
                    <a:pt x="216" y="88"/>
                  </a:cubicBezTo>
                  <a:cubicBezTo>
                    <a:pt x="216" y="101"/>
                    <a:pt x="205" y="112"/>
                    <a:pt x="192" y="112"/>
                  </a:cubicBezTo>
                  <a:cubicBezTo>
                    <a:pt x="179" y="112"/>
                    <a:pt x="168" y="101"/>
                    <a:pt x="168" y="88"/>
                  </a:cubicBezTo>
                  <a:moveTo>
                    <a:pt x="72" y="88"/>
                  </a:moveTo>
                  <a:cubicBezTo>
                    <a:pt x="72" y="75"/>
                    <a:pt x="83" y="64"/>
                    <a:pt x="96" y="64"/>
                  </a:cubicBezTo>
                  <a:cubicBezTo>
                    <a:pt x="109" y="64"/>
                    <a:pt x="120" y="75"/>
                    <a:pt x="120" y="88"/>
                  </a:cubicBezTo>
                  <a:cubicBezTo>
                    <a:pt x="120" y="88"/>
                    <a:pt x="120" y="88"/>
                    <a:pt x="120" y="88"/>
                  </a:cubicBezTo>
                  <a:cubicBezTo>
                    <a:pt x="120" y="101"/>
                    <a:pt x="109" y="112"/>
                    <a:pt x="96" y="112"/>
                  </a:cubicBezTo>
                  <a:cubicBezTo>
                    <a:pt x="83" y="112"/>
                    <a:pt x="72" y="101"/>
                    <a:pt x="72" y="88"/>
                  </a:cubicBezTo>
                  <a:moveTo>
                    <a:pt x="649" y="184"/>
                  </a:moveTo>
                  <a:cubicBezTo>
                    <a:pt x="649" y="171"/>
                    <a:pt x="659" y="160"/>
                    <a:pt x="673" y="160"/>
                  </a:cubicBezTo>
                  <a:cubicBezTo>
                    <a:pt x="686" y="160"/>
                    <a:pt x="697" y="171"/>
                    <a:pt x="697" y="184"/>
                  </a:cubicBezTo>
                  <a:cubicBezTo>
                    <a:pt x="697" y="184"/>
                    <a:pt x="697" y="184"/>
                    <a:pt x="697" y="184"/>
                  </a:cubicBezTo>
                  <a:cubicBezTo>
                    <a:pt x="697" y="198"/>
                    <a:pt x="686" y="208"/>
                    <a:pt x="673" y="208"/>
                  </a:cubicBezTo>
                  <a:cubicBezTo>
                    <a:pt x="659" y="208"/>
                    <a:pt x="649" y="198"/>
                    <a:pt x="649" y="184"/>
                  </a:cubicBezTo>
                  <a:moveTo>
                    <a:pt x="553" y="184"/>
                  </a:moveTo>
                  <a:cubicBezTo>
                    <a:pt x="553" y="171"/>
                    <a:pt x="563" y="160"/>
                    <a:pt x="577" y="160"/>
                  </a:cubicBezTo>
                  <a:cubicBezTo>
                    <a:pt x="590" y="160"/>
                    <a:pt x="601" y="171"/>
                    <a:pt x="601" y="184"/>
                  </a:cubicBezTo>
                  <a:cubicBezTo>
                    <a:pt x="601" y="184"/>
                    <a:pt x="601" y="184"/>
                    <a:pt x="601" y="184"/>
                  </a:cubicBezTo>
                  <a:cubicBezTo>
                    <a:pt x="601" y="198"/>
                    <a:pt x="590" y="208"/>
                    <a:pt x="577" y="208"/>
                  </a:cubicBezTo>
                  <a:cubicBezTo>
                    <a:pt x="563" y="208"/>
                    <a:pt x="553" y="198"/>
                    <a:pt x="553" y="184"/>
                  </a:cubicBezTo>
                  <a:moveTo>
                    <a:pt x="456" y="184"/>
                  </a:moveTo>
                  <a:cubicBezTo>
                    <a:pt x="456" y="171"/>
                    <a:pt x="467" y="160"/>
                    <a:pt x="480" y="160"/>
                  </a:cubicBezTo>
                  <a:cubicBezTo>
                    <a:pt x="494" y="160"/>
                    <a:pt x="504" y="171"/>
                    <a:pt x="504" y="184"/>
                  </a:cubicBezTo>
                  <a:cubicBezTo>
                    <a:pt x="504" y="184"/>
                    <a:pt x="504" y="184"/>
                    <a:pt x="504" y="184"/>
                  </a:cubicBezTo>
                  <a:cubicBezTo>
                    <a:pt x="504" y="198"/>
                    <a:pt x="494" y="208"/>
                    <a:pt x="480" y="208"/>
                  </a:cubicBezTo>
                  <a:cubicBezTo>
                    <a:pt x="467" y="208"/>
                    <a:pt x="456" y="198"/>
                    <a:pt x="456" y="184"/>
                  </a:cubicBezTo>
                  <a:moveTo>
                    <a:pt x="360" y="184"/>
                  </a:moveTo>
                  <a:cubicBezTo>
                    <a:pt x="360" y="171"/>
                    <a:pt x="371" y="160"/>
                    <a:pt x="384" y="160"/>
                  </a:cubicBezTo>
                  <a:cubicBezTo>
                    <a:pt x="398" y="160"/>
                    <a:pt x="408" y="171"/>
                    <a:pt x="408" y="184"/>
                  </a:cubicBezTo>
                  <a:cubicBezTo>
                    <a:pt x="408" y="184"/>
                    <a:pt x="408" y="184"/>
                    <a:pt x="408" y="184"/>
                  </a:cubicBezTo>
                  <a:cubicBezTo>
                    <a:pt x="408" y="198"/>
                    <a:pt x="398" y="208"/>
                    <a:pt x="384" y="208"/>
                  </a:cubicBezTo>
                  <a:cubicBezTo>
                    <a:pt x="371" y="208"/>
                    <a:pt x="360" y="198"/>
                    <a:pt x="360" y="184"/>
                  </a:cubicBezTo>
                  <a:moveTo>
                    <a:pt x="264" y="184"/>
                  </a:moveTo>
                  <a:cubicBezTo>
                    <a:pt x="264" y="171"/>
                    <a:pt x="275" y="160"/>
                    <a:pt x="288" y="160"/>
                  </a:cubicBezTo>
                  <a:cubicBezTo>
                    <a:pt x="302" y="160"/>
                    <a:pt x="312" y="171"/>
                    <a:pt x="312" y="184"/>
                  </a:cubicBezTo>
                  <a:cubicBezTo>
                    <a:pt x="312" y="184"/>
                    <a:pt x="312" y="184"/>
                    <a:pt x="312" y="184"/>
                  </a:cubicBezTo>
                  <a:cubicBezTo>
                    <a:pt x="312" y="198"/>
                    <a:pt x="302" y="208"/>
                    <a:pt x="288" y="208"/>
                  </a:cubicBezTo>
                  <a:cubicBezTo>
                    <a:pt x="275" y="208"/>
                    <a:pt x="264" y="198"/>
                    <a:pt x="264" y="184"/>
                  </a:cubicBezTo>
                  <a:moveTo>
                    <a:pt x="168" y="184"/>
                  </a:moveTo>
                  <a:cubicBezTo>
                    <a:pt x="168" y="171"/>
                    <a:pt x="179" y="160"/>
                    <a:pt x="192" y="160"/>
                  </a:cubicBezTo>
                  <a:cubicBezTo>
                    <a:pt x="205" y="160"/>
                    <a:pt x="216" y="171"/>
                    <a:pt x="216" y="184"/>
                  </a:cubicBezTo>
                  <a:cubicBezTo>
                    <a:pt x="216" y="184"/>
                    <a:pt x="216" y="184"/>
                    <a:pt x="216" y="184"/>
                  </a:cubicBezTo>
                  <a:cubicBezTo>
                    <a:pt x="216" y="198"/>
                    <a:pt x="205" y="208"/>
                    <a:pt x="192" y="208"/>
                  </a:cubicBezTo>
                  <a:cubicBezTo>
                    <a:pt x="179" y="208"/>
                    <a:pt x="168" y="198"/>
                    <a:pt x="168" y="184"/>
                  </a:cubicBezTo>
                  <a:moveTo>
                    <a:pt x="72" y="184"/>
                  </a:moveTo>
                  <a:cubicBezTo>
                    <a:pt x="72" y="171"/>
                    <a:pt x="83" y="160"/>
                    <a:pt x="96" y="160"/>
                  </a:cubicBezTo>
                  <a:cubicBezTo>
                    <a:pt x="109" y="160"/>
                    <a:pt x="120" y="171"/>
                    <a:pt x="120" y="184"/>
                  </a:cubicBezTo>
                  <a:cubicBezTo>
                    <a:pt x="120" y="184"/>
                    <a:pt x="120" y="184"/>
                    <a:pt x="120" y="184"/>
                  </a:cubicBezTo>
                  <a:cubicBezTo>
                    <a:pt x="120" y="198"/>
                    <a:pt x="109" y="208"/>
                    <a:pt x="96" y="208"/>
                  </a:cubicBezTo>
                  <a:cubicBezTo>
                    <a:pt x="83" y="208"/>
                    <a:pt x="72" y="198"/>
                    <a:pt x="72" y="184"/>
                  </a:cubicBezTo>
                  <a:moveTo>
                    <a:pt x="649" y="280"/>
                  </a:moveTo>
                  <a:cubicBezTo>
                    <a:pt x="649" y="267"/>
                    <a:pt x="659" y="256"/>
                    <a:pt x="673" y="256"/>
                  </a:cubicBezTo>
                  <a:cubicBezTo>
                    <a:pt x="686" y="256"/>
                    <a:pt x="697" y="267"/>
                    <a:pt x="697" y="280"/>
                  </a:cubicBezTo>
                  <a:cubicBezTo>
                    <a:pt x="697" y="280"/>
                    <a:pt x="697" y="280"/>
                    <a:pt x="697" y="280"/>
                  </a:cubicBezTo>
                  <a:cubicBezTo>
                    <a:pt x="697" y="294"/>
                    <a:pt x="686" y="304"/>
                    <a:pt x="673" y="304"/>
                  </a:cubicBezTo>
                  <a:cubicBezTo>
                    <a:pt x="659" y="304"/>
                    <a:pt x="649" y="294"/>
                    <a:pt x="649" y="280"/>
                  </a:cubicBezTo>
                  <a:moveTo>
                    <a:pt x="553" y="280"/>
                  </a:moveTo>
                  <a:cubicBezTo>
                    <a:pt x="553" y="267"/>
                    <a:pt x="563" y="256"/>
                    <a:pt x="577" y="256"/>
                  </a:cubicBezTo>
                  <a:cubicBezTo>
                    <a:pt x="590" y="256"/>
                    <a:pt x="601" y="267"/>
                    <a:pt x="601" y="280"/>
                  </a:cubicBezTo>
                  <a:cubicBezTo>
                    <a:pt x="601" y="280"/>
                    <a:pt x="601" y="280"/>
                    <a:pt x="601" y="280"/>
                  </a:cubicBezTo>
                  <a:cubicBezTo>
                    <a:pt x="601" y="294"/>
                    <a:pt x="590" y="304"/>
                    <a:pt x="577" y="304"/>
                  </a:cubicBezTo>
                  <a:cubicBezTo>
                    <a:pt x="563" y="304"/>
                    <a:pt x="553" y="294"/>
                    <a:pt x="553" y="280"/>
                  </a:cubicBezTo>
                  <a:moveTo>
                    <a:pt x="456" y="280"/>
                  </a:moveTo>
                  <a:cubicBezTo>
                    <a:pt x="456" y="267"/>
                    <a:pt x="467" y="256"/>
                    <a:pt x="480" y="256"/>
                  </a:cubicBezTo>
                  <a:cubicBezTo>
                    <a:pt x="494" y="256"/>
                    <a:pt x="504" y="267"/>
                    <a:pt x="504" y="280"/>
                  </a:cubicBezTo>
                  <a:cubicBezTo>
                    <a:pt x="504" y="280"/>
                    <a:pt x="504" y="280"/>
                    <a:pt x="504" y="280"/>
                  </a:cubicBezTo>
                  <a:cubicBezTo>
                    <a:pt x="504" y="294"/>
                    <a:pt x="494" y="304"/>
                    <a:pt x="480" y="304"/>
                  </a:cubicBezTo>
                  <a:cubicBezTo>
                    <a:pt x="467" y="304"/>
                    <a:pt x="456" y="294"/>
                    <a:pt x="456" y="280"/>
                  </a:cubicBezTo>
                  <a:moveTo>
                    <a:pt x="360" y="280"/>
                  </a:moveTo>
                  <a:cubicBezTo>
                    <a:pt x="360" y="267"/>
                    <a:pt x="371" y="256"/>
                    <a:pt x="384" y="256"/>
                  </a:cubicBezTo>
                  <a:cubicBezTo>
                    <a:pt x="398" y="256"/>
                    <a:pt x="408" y="267"/>
                    <a:pt x="408" y="280"/>
                  </a:cubicBezTo>
                  <a:cubicBezTo>
                    <a:pt x="408" y="280"/>
                    <a:pt x="408" y="280"/>
                    <a:pt x="408" y="280"/>
                  </a:cubicBezTo>
                  <a:cubicBezTo>
                    <a:pt x="408" y="294"/>
                    <a:pt x="398" y="304"/>
                    <a:pt x="384" y="304"/>
                  </a:cubicBezTo>
                  <a:cubicBezTo>
                    <a:pt x="371" y="304"/>
                    <a:pt x="360" y="294"/>
                    <a:pt x="360" y="280"/>
                  </a:cubicBezTo>
                  <a:moveTo>
                    <a:pt x="264" y="280"/>
                  </a:moveTo>
                  <a:cubicBezTo>
                    <a:pt x="264" y="267"/>
                    <a:pt x="275" y="256"/>
                    <a:pt x="288" y="256"/>
                  </a:cubicBezTo>
                  <a:cubicBezTo>
                    <a:pt x="302" y="256"/>
                    <a:pt x="312" y="267"/>
                    <a:pt x="312" y="280"/>
                  </a:cubicBezTo>
                  <a:cubicBezTo>
                    <a:pt x="312" y="280"/>
                    <a:pt x="312" y="280"/>
                    <a:pt x="312" y="280"/>
                  </a:cubicBezTo>
                  <a:cubicBezTo>
                    <a:pt x="312" y="294"/>
                    <a:pt x="302" y="304"/>
                    <a:pt x="288" y="304"/>
                  </a:cubicBezTo>
                  <a:cubicBezTo>
                    <a:pt x="275" y="304"/>
                    <a:pt x="264" y="294"/>
                    <a:pt x="264" y="280"/>
                  </a:cubicBezTo>
                  <a:moveTo>
                    <a:pt x="168" y="280"/>
                  </a:moveTo>
                  <a:cubicBezTo>
                    <a:pt x="168" y="267"/>
                    <a:pt x="179" y="256"/>
                    <a:pt x="192" y="256"/>
                  </a:cubicBezTo>
                  <a:cubicBezTo>
                    <a:pt x="205" y="256"/>
                    <a:pt x="216" y="267"/>
                    <a:pt x="216" y="280"/>
                  </a:cubicBezTo>
                  <a:cubicBezTo>
                    <a:pt x="216" y="280"/>
                    <a:pt x="216" y="280"/>
                    <a:pt x="216" y="280"/>
                  </a:cubicBezTo>
                  <a:cubicBezTo>
                    <a:pt x="216" y="294"/>
                    <a:pt x="205" y="304"/>
                    <a:pt x="192" y="304"/>
                  </a:cubicBezTo>
                  <a:cubicBezTo>
                    <a:pt x="179" y="304"/>
                    <a:pt x="168" y="294"/>
                    <a:pt x="168" y="280"/>
                  </a:cubicBezTo>
                  <a:moveTo>
                    <a:pt x="72" y="280"/>
                  </a:moveTo>
                  <a:cubicBezTo>
                    <a:pt x="72" y="267"/>
                    <a:pt x="83" y="256"/>
                    <a:pt x="96" y="256"/>
                  </a:cubicBezTo>
                  <a:cubicBezTo>
                    <a:pt x="109" y="256"/>
                    <a:pt x="120" y="267"/>
                    <a:pt x="120" y="280"/>
                  </a:cubicBezTo>
                  <a:cubicBezTo>
                    <a:pt x="120" y="280"/>
                    <a:pt x="120" y="280"/>
                    <a:pt x="120" y="280"/>
                  </a:cubicBezTo>
                  <a:cubicBezTo>
                    <a:pt x="120" y="294"/>
                    <a:pt x="109" y="304"/>
                    <a:pt x="96" y="304"/>
                  </a:cubicBezTo>
                  <a:cubicBezTo>
                    <a:pt x="83" y="304"/>
                    <a:pt x="72" y="294"/>
                    <a:pt x="72" y="280"/>
                  </a:cubicBezTo>
                  <a:moveTo>
                    <a:pt x="649" y="377"/>
                  </a:moveTo>
                  <a:cubicBezTo>
                    <a:pt x="649" y="363"/>
                    <a:pt x="659" y="353"/>
                    <a:pt x="673" y="353"/>
                  </a:cubicBezTo>
                  <a:cubicBezTo>
                    <a:pt x="686" y="353"/>
                    <a:pt x="697" y="363"/>
                    <a:pt x="697" y="377"/>
                  </a:cubicBezTo>
                  <a:cubicBezTo>
                    <a:pt x="697" y="377"/>
                    <a:pt x="697" y="377"/>
                    <a:pt x="697" y="377"/>
                  </a:cubicBezTo>
                  <a:cubicBezTo>
                    <a:pt x="697" y="390"/>
                    <a:pt x="686" y="401"/>
                    <a:pt x="673" y="401"/>
                  </a:cubicBezTo>
                  <a:cubicBezTo>
                    <a:pt x="659" y="401"/>
                    <a:pt x="649" y="390"/>
                    <a:pt x="649" y="377"/>
                  </a:cubicBezTo>
                  <a:moveTo>
                    <a:pt x="553" y="377"/>
                  </a:moveTo>
                  <a:cubicBezTo>
                    <a:pt x="553" y="363"/>
                    <a:pt x="563" y="353"/>
                    <a:pt x="577" y="353"/>
                  </a:cubicBezTo>
                  <a:cubicBezTo>
                    <a:pt x="590" y="353"/>
                    <a:pt x="601" y="363"/>
                    <a:pt x="601" y="377"/>
                  </a:cubicBezTo>
                  <a:cubicBezTo>
                    <a:pt x="601" y="377"/>
                    <a:pt x="601" y="377"/>
                    <a:pt x="601" y="377"/>
                  </a:cubicBezTo>
                  <a:cubicBezTo>
                    <a:pt x="601" y="390"/>
                    <a:pt x="590" y="401"/>
                    <a:pt x="577" y="401"/>
                  </a:cubicBezTo>
                  <a:cubicBezTo>
                    <a:pt x="563" y="401"/>
                    <a:pt x="553" y="390"/>
                    <a:pt x="553" y="377"/>
                  </a:cubicBezTo>
                  <a:moveTo>
                    <a:pt x="456" y="377"/>
                  </a:moveTo>
                  <a:cubicBezTo>
                    <a:pt x="456" y="363"/>
                    <a:pt x="467" y="353"/>
                    <a:pt x="480" y="353"/>
                  </a:cubicBezTo>
                  <a:cubicBezTo>
                    <a:pt x="494" y="353"/>
                    <a:pt x="504" y="363"/>
                    <a:pt x="504" y="377"/>
                  </a:cubicBezTo>
                  <a:cubicBezTo>
                    <a:pt x="504" y="377"/>
                    <a:pt x="504" y="377"/>
                    <a:pt x="504" y="377"/>
                  </a:cubicBezTo>
                  <a:cubicBezTo>
                    <a:pt x="504" y="390"/>
                    <a:pt x="494" y="401"/>
                    <a:pt x="480" y="401"/>
                  </a:cubicBezTo>
                  <a:cubicBezTo>
                    <a:pt x="467" y="401"/>
                    <a:pt x="456" y="390"/>
                    <a:pt x="456" y="377"/>
                  </a:cubicBezTo>
                  <a:moveTo>
                    <a:pt x="360" y="377"/>
                  </a:moveTo>
                  <a:cubicBezTo>
                    <a:pt x="360" y="363"/>
                    <a:pt x="371" y="353"/>
                    <a:pt x="384" y="353"/>
                  </a:cubicBezTo>
                  <a:cubicBezTo>
                    <a:pt x="398" y="353"/>
                    <a:pt x="408" y="363"/>
                    <a:pt x="408" y="377"/>
                  </a:cubicBezTo>
                  <a:cubicBezTo>
                    <a:pt x="408" y="377"/>
                    <a:pt x="408" y="377"/>
                    <a:pt x="408" y="377"/>
                  </a:cubicBezTo>
                  <a:cubicBezTo>
                    <a:pt x="408" y="390"/>
                    <a:pt x="398" y="401"/>
                    <a:pt x="384" y="401"/>
                  </a:cubicBezTo>
                  <a:cubicBezTo>
                    <a:pt x="371" y="401"/>
                    <a:pt x="360" y="390"/>
                    <a:pt x="360" y="377"/>
                  </a:cubicBezTo>
                  <a:moveTo>
                    <a:pt x="264" y="377"/>
                  </a:moveTo>
                  <a:cubicBezTo>
                    <a:pt x="264" y="363"/>
                    <a:pt x="275" y="353"/>
                    <a:pt x="288" y="353"/>
                  </a:cubicBezTo>
                  <a:cubicBezTo>
                    <a:pt x="302" y="353"/>
                    <a:pt x="312" y="363"/>
                    <a:pt x="312" y="377"/>
                  </a:cubicBezTo>
                  <a:cubicBezTo>
                    <a:pt x="312" y="377"/>
                    <a:pt x="312" y="377"/>
                    <a:pt x="312" y="377"/>
                  </a:cubicBezTo>
                  <a:cubicBezTo>
                    <a:pt x="312" y="390"/>
                    <a:pt x="302" y="401"/>
                    <a:pt x="288" y="401"/>
                  </a:cubicBezTo>
                  <a:cubicBezTo>
                    <a:pt x="275" y="401"/>
                    <a:pt x="264" y="390"/>
                    <a:pt x="264" y="377"/>
                  </a:cubicBezTo>
                  <a:moveTo>
                    <a:pt x="168" y="377"/>
                  </a:moveTo>
                  <a:cubicBezTo>
                    <a:pt x="168" y="363"/>
                    <a:pt x="179" y="353"/>
                    <a:pt x="192" y="353"/>
                  </a:cubicBezTo>
                  <a:cubicBezTo>
                    <a:pt x="205" y="353"/>
                    <a:pt x="216" y="363"/>
                    <a:pt x="216" y="377"/>
                  </a:cubicBezTo>
                  <a:cubicBezTo>
                    <a:pt x="216" y="377"/>
                    <a:pt x="216" y="377"/>
                    <a:pt x="216" y="377"/>
                  </a:cubicBezTo>
                  <a:cubicBezTo>
                    <a:pt x="216" y="390"/>
                    <a:pt x="205" y="401"/>
                    <a:pt x="192" y="401"/>
                  </a:cubicBezTo>
                  <a:cubicBezTo>
                    <a:pt x="179" y="401"/>
                    <a:pt x="168" y="390"/>
                    <a:pt x="168" y="377"/>
                  </a:cubicBezTo>
                  <a:moveTo>
                    <a:pt x="72" y="377"/>
                  </a:moveTo>
                  <a:cubicBezTo>
                    <a:pt x="72" y="363"/>
                    <a:pt x="83" y="353"/>
                    <a:pt x="96" y="353"/>
                  </a:cubicBezTo>
                  <a:cubicBezTo>
                    <a:pt x="109" y="353"/>
                    <a:pt x="120" y="363"/>
                    <a:pt x="120" y="377"/>
                  </a:cubicBezTo>
                  <a:cubicBezTo>
                    <a:pt x="120" y="377"/>
                    <a:pt x="120" y="377"/>
                    <a:pt x="120" y="377"/>
                  </a:cubicBezTo>
                  <a:cubicBezTo>
                    <a:pt x="120" y="390"/>
                    <a:pt x="109" y="401"/>
                    <a:pt x="96" y="401"/>
                  </a:cubicBezTo>
                  <a:cubicBezTo>
                    <a:pt x="83" y="401"/>
                    <a:pt x="72" y="390"/>
                    <a:pt x="72" y="377"/>
                  </a:cubicBezTo>
                  <a:moveTo>
                    <a:pt x="649" y="473"/>
                  </a:moveTo>
                  <a:cubicBezTo>
                    <a:pt x="649" y="459"/>
                    <a:pt x="659" y="449"/>
                    <a:pt x="673" y="449"/>
                  </a:cubicBezTo>
                  <a:cubicBezTo>
                    <a:pt x="686" y="449"/>
                    <a:pt x="697" y="459"/>
                    <a:pt x="697" y="473"/>
                  </a:cubicBezTo>
                  <a:cubicBezTo>
                    <a:pt x="697" y="473"/>
                    <a:pt x="697" y="473"/>
                    <a:pt x="697" y="473"/>
                  </a:cubicBezTo>
                  <a:cubicBezTo>
                    <a:pt x="697" y="486"/>
                    <a:pt x="686" y="497"/>
                    <a:pt x="673" y="497"/>
                  </a:cubicBezTo>
                  <a:cubicBezTo>
                    <a:pt x="659" y="497"/>
                    <a:pt x="649" y="486"/>
                    <a:pt x="649" y="473"/>
                  </a:cubicBezTo>
                  <a:moveTo>
                    <a:pt x="553" y="473"/>
                  </a:moveTo>
                  <a:cubicBezTo>
                    <a:pt x="553" y="459"/>
                    <a:pt x="563" y="449"/>
                    <a:pt x="577" y="449"/>
                  </a:cubicBezTo>
                  <a:cubicBezTo>
                    <a:pt x="590" y="449"/>
                    <a:pt x="601" y="459"/>
                    <a:pt x="601" y="473"/>
                  </a:cubicBezTo>
                  <a:cubicBezTo>
                    <a:pt x="601" y="473"/>
                    <a:pt x="601" y="473"/>
                    <a:pt x="601" y="473"/>
                  </a:cubicBezTo>
                  <a:cubicBezTo>
                    <a:pt x="601" y="486"/>
                    <a:pt x="590" y="497"/>
                    <a:pt x="577" y="497"/>
                  </a:cubicBezTo>
                  <a:cubicBezTo>
                    <a:pt x="563" y="497"/>
                    <a:pt x="553" y="486"/>
                    <a:pt x="553" y="473"/>
                  </a:cubicBezTo>
                  <a:moveTo>
                    <a:pt x="456" y="473"/>
                  </a:moveTo>
                  <a:cubicBezTo>
                    <a:pt x="456" y="459"/>
                    <a:pt x="467" y="449"/>
                    <a:pt x="480" y="449"/>
                  </a:cubicBezTo>
                  <a:cubicBezTo>
                    <a:pt x="494" y="449"/>
                    <a:pt x="504" y="459"/>
                    <a:pt x="504" y="473"/>
                  </a:cubicBezTo>
                  <a:cubicBezTo>
                    <a:pt x="504" y="473"/>
                    <a:pt x="504" y="473"/>
                    <a:pt x="504" y="473"/>
                  </a:cubicBezTo>
                  <a:cubicBezTo>
                    <a:pt x="504" y="486"/>
                    <a:pt x="494" y="497"/>
                    <a:pt x="480" y="497"/>
                  </a:cubicBezTo>
                  <a:cubicBezTo>
                    <a:pt x="467" y="497"/>
                    <a:pt x="456" y="486"/>
                    <a:pt x="456" y="473"/>
                  </a:cubicBezTo>
                  <a:moveTo>
                    <a:pt x="360" y="473"/>
                  </a:moveTo>
                  <a:cubicBezTo>
                    <a:pt x="360" y="459"/>
                    <a:pt x="371" y="449"/>
                    <a:pt x="384" y="449"/>
                  </a:cubicBezTo>
                  <a:cubicBezTo>
                    <a:pt x="398" y="449"/>
                    <a:pt x="408" y="459"/>
                    <a:pt x="408" y="473"/>
                  </a:cubicBezTo>
                  <a:cubicBezTo>
                    <a:pt x="408" y="473"/>
                    <a:pt x="408" y="473"/>
                    <a:pt x="408" y="473"/>
                  </a:cubicBezTo>
                  <a:cubicBezTo>
                    <a:pt x="408" y="486"/>
                    <a:pt x="398" y="497"/>
                    <a:pt x="384" y="497"/>
                  </a:cubicBezTo>
                  <a:cubicBezTo>
                    <a:pt x="371" y="497"/>
                    <a:pt x="360" y="486"/>
                    <a:pt x="360" y="473"/>
                  </a:cubicBezTo>
                  <a:moveTo>
                    <a:pt x="264" y="473"/>
                  </a:moveTo>
                  <a:cubicBezTo>
                    <a:pt x="264" y="459"/>
                    <a:pt x="275" y="449"/>
                    <a:pt x="288" y="449"/>
                  </a:cubicBezTo>
                  <a:cubicBezTo>
                    <a:pt x="302" y="449"/>
                    <a:pt x="312" y="459"/>
                    <a:pt x="312" y="473"/>
                  </a:cubicBezTo>
                  <a:cubicBezTo>
                    <a:pt x="312" y="473"/>
                    <a:pt x="312" y="473"/>
                    <a:pt x="312" y="473"/>
                  </a:cubicBezTo>
                  <a:cubicBezTo>
                    <a:pt x="312" y="486"/>
                    <a:pt x="302" y="497"/>
                    <a:pt x="288" y="497"/>
                  </a:cubicBezTo>
                  <a:cubicBezTo>
                    <a:pt x="275" y="497"/>
                    <a:pt x="264" y="486"/>
                    <a:pt x="264" y="473"/>
                  </a:cubicBezTo>
                  <a:moveTo>
                    <a:pt x="168" y="473"/>
                  </a:moveTo>
                  <a:cubicBezTo>
                    <a:pt x="168" y="459"/>
                    <a:pt x="179" y="449"/>
                    <a:pt x="192" y="449"/>
                  </a:cubicBezTo>
                  <a:cubicBezTo>
                    <a:pt x="205" y="449"/>
                    <a:pt x="216" y="459"/>
                    <a:pt x="216" y="473"/>
                  </a:cubicBezTo>
                  <a:cubicBezTo>
                    <a:pt x="216" y="473"/>
                    <a:pt x="216" y="473"/>
                    <a:pt x="216" y="473"/>
                  </a:cubicBezTo>
                  <a:cubicBezTo>
                    <a:pt x="216" y="486"/>
                    <a:pt x="205" y="497"/>
                    <a:pt x="192" y="497"/>
                  </a:cubicBezTo>
                  <a:cubicBezTo>
                    <a:pt x="179" y="497"/>
                    <a:pt x="168" y="486"/>
                    <a:pt x="168" y="473"/>
                  </a:cubicBezTo>
                  <a:moveTo>
                    <a:pt x="72" y="473"/>
                  </a:moveTo>
                  <a:cubicBezTo>
                    <a:pt x="72" y="459"/>
                    <a:pt x="83" y="449"/>
                    <a:pt x="96" y="449"/>
                  </a:cubicBezTo>
                  <a:cubicBezTo>
                    <a:pt x="109" y="449"/>
                    <a:pt x="120" y="459"/>
                    <a:pt x="120" y="473"/>
                  </a:cubicBezTo>
                  <a:cubicBezTo>
                    <a:pt x="120" y="473"/>
                    <a:pt x="120" y="473"/>
                    <a:pt x="120" y="473"/>
                  </a:cubicBezTo>
                  <a:cubicBezTo>
                    <a:pt x="120" y="486"/>
                    <a:pt x="109" y="497"/>
                    <a:pt x="96" y="497"/>
                  </a:cubicBezTo>
                  <a:cubicBezTo>
                    <a:pt x="83" y="497"/>
                    <a:pt x="72" y="486"/>
                    <a:pt x="72" y="473"/>
                  </a:cubicBezTo>
                  <a:moveTo>
                    <a:pt x="649" y="569"/>
                  </a:moveTo>
                  <a:cubicBezTo>
                    <a:pt x="649" y="556"/>
                    <a:pt x="659" y="545"/>
                    <a:pt x="673" y="545"/>
                  </a:cubicBezTo>
                  <a:cubicBezTo>
                    <a:pt x="686" y="545"/>
                    <a:pt x="697" y="556"/>
                    <a:pt x="697" y="569"/>
                  </a:cubicBezTo>
                  <a:cubicBezTo>
                    <a:pt x="697" y="569"/>
                    <a:pt x="697" y="569"/>
                    <a:pt x="697" y="569"/>
                  </a:cubicBezTo>
                  <a:cubicBezTo>
                    <a:pt x="697" y="582"/>
                    <a:pt x="686" y="593"/>
                    <a:pt x="673" y="593"/>
                  </a:cubicBezTo>
                  <a:cubicBezTo>
                    <a:pt x="659" y="593"/>
                    <a:pt x="649" y="582"/>
                    <a:pt x="649" y="569"/>
                  </a:cubicBezTo>
                  <a:moveTo>
                    <a:pt x="553" y="569"/>
                  </a:moveTo>
                  <a:cubicBezTo>
                    <a:pt x="553" y="556"/>
                    <a:pt x="563" y="545"/>
                    <a:pt x="577" y="545"/>
                  </a:cubicBezTo>
                  <a:cubicBezTo>
                    <a:pt x="590" y="545"/>
                    <a:pt x="601" y="556"/>
                    <a:pt x="601" y="569"/>
                  </a:cubicBezTo>
                  <a:cubicBezTo>
                    <a:pt x="601" y="569"/>
                    <a:pt x="601" y="569"/>
                    <a:pt x="601" y="569"/>
                  </a:cubicBezTo>
                  <a:cubicBezTo>
                    <a:pt x="601" y="582"/>
                    <a:pt x="590" y="593"/>
                    <a:pt x="577" y="593"/>
                  </a:cubicBezTo>
                  <a:cubicBezTo>
                    <a:pt x="563" y="593"/>
                    <a:pt x="553" y="582"/>
                    <a:pt x="553" y="569"/>
                  </a:cubicBezTo>
                  <a:moveTo>
                    <a:pt x="456" y="569"/>
                  </a:moveTo>
                  <a:cubicBezTo>
                    <a:pt x="456" y="556"/>
                    <a:pt x="467" y="545"/>
                    <a:pt x="480" y="545"/>
                  </a:cubicBezTo>
                  <a:cubicBezTo>
                    <a:pt x="494" y="545"/>
                    <a:pt x="504" y="556"/>
                    <a:pt x="504" y="569"/>
                  </a:cubicBezTo>
                  <a:cubicBezTo>
                    <a:pt x="504" y="569"/>
                    <a:pt x="504" y="569"/>
                    <a:pt x="504" y="569"/>
                  </a:cubicBezTo>
                  <a:cubicBezTo>
                    <a:pt x="504" y="582"/>
                    <a:pt x="494" y="593"/>
                    <a:pt x="480" y="593"/>
                  </a:cubicBezTo>
                  <a:cubicBezTo>
                    <a:pt x="467" y="593"/>
                    <a:pt x="456" y="582"/>
                    <a:pt x="456" y="569"/>
                  </a:cubicBezTo>
                  <a:moveTo>
                    <a:pt x="360" y="569"/>
                  </a:moveTo>
                  <a:cubicBezTo>
                    <a:pt x="360" y="556"/>
                    <a:pt x="371" y="545"/>
                    <a:pt x="384" y="545"/>
                  </a:cubicBezTo>
                  <a:cubicBezTo>
                    <a:pt x="398" y="545"/>
                    <a:pt x="408" y="556"/>
                    <a:pt x="408" y="569"/>
                  </a:cubicBezTo>
                  <a:cubicBezTo>
                    <a:pt x="408" y="569"/>
                    <a:pt x="408" y="569"/>
                    <a:pt x="408" y="569"/>
                  </a:cubicBezTo>
                  <a:cubicBezTo>
                    <a:pt x="408" y="582"/>
                    <a:pt x="398" y="593"/>
                    <a:pt x="384" y="593"/>
                  </a:cubicBezTo>
                  <a:cubicBezTo>
                    <a:pt x="371" y="593"/>
                    <a:pt x="360" y="582"/>
                    <a:pt x="360" y="569"/>
                  </a:cubicBezTo>
                  <a:moveTo>
                    <a:pt x="264" y="569"/>
                  </a:moveTo>
                  <a:cubicBezTo>
                    <a:pt x="264" y="556"/>
                    <a:pt x="275" y="545"/>
                    <a:pt x="288" y="545"/>
                  </a:cubicBezTo>
                  <a:cubicBezTo>
                    <a:pt x="302" y="545"/>
                    <a:pt x="312" y="556"/>
                    <a:pt x="312" y="569"/>
                  </a:cubicBezTo>
                  <a:cubicBezTo>
                    <a:pt x="312" y="569"/>
                    <a:pt x="312" y="569"/>
                    <a:pt x="312" y="569"/>
                  </a:cubicBezTo>
                  <a:cubicBezTo>
                    <a:pt x="312" y="582"/>
                    <a:pt x="302" y="593"/>
                    <a:pt x="288" y="593"/>
                  </a:cubicBezTo>
                  <a:cubicBezTo>
                    <a:pt x="275" y="593"/>
                    <a:pt x="264" y="582"/>
                    <a:pt x="264" y="569"/>
                  </a:cubicBezTo>
                  <a:moveTo>
                    <a:pt x="168" y="569"/>
                  </a:moveTo>
                  <a:cubicBezTo>
                    <a:pt x="168" y="556"/>
                    <a:pt x="179" y="545"/>
                    <a:pt x="192" y="545"/>
                  </a:cubicBezTo>
                  <a:cubicBezTo>
                    <a:pt x="205" y="545"/>
                    <a:pt x="216" y="556"/>
                    <a:pt x="216" y="569"/>
                  </a:cubicBezTo>
                  <a:cubicBezTo>
                    <a:pt x="216" y="569"/>
                    <a:pt x="216" y="569"/>
                    <a:pt x="216" y="569"/>
                  </a:cubicBezTo>
                  <a:cubicBezTo>
                    <a:pt x="216" y="582"/>
                    <a:pt x="205" y="593"/>
                    <a:pt x="192" y="593"/>
                  </a:cubicBezTo>
                  <a:cubicBezTo>
                    <a:pt x="179" y="593"/>
                    <a:pt x="168" y="582"/>
                    <a:pt x="168" y="569"/>
                  </a:cubicBezTo>
                  <a:moveTo>
                    <a:pt x="72" y="569"/>
                  </a:moveTo>
                  <a:cubicBezTo>
                    <a:pt x="72" y="556"/>
                    <a:pt x="83" y="545"/>
                    <a:pt x="96" y="545"/>
                  </a:cubicBezTo>
                  <a:cubicBezTo>
                    <a:pt x="109" y="545"/>
                    <a:pt x="120" y="556"/>
                    <a:pt x="120" y="569"/>
                  </a:cubicBezTo>
                  <a:cubicBezTo>
                    <a:pt x="120" y="569"/>
                    <a:pt x="120" y="569"/>
                    <a:pt x="120" y="569"/>
                  </a:cubicBezTo>
                  <a:cubicBezTo>
                    <a:pt x="120" y="582"/>
                    <a:pt x="109" y="593"/>
                    <a:pt x="96" y="593"/>
                  </a:cubicBezTo>
                  <a:cubicBezTo>
                    <a:pt x="83" y="593"/>
                    <a:pt x="72" y="582"/>
                    <a:pt x="72" y="569"/>
                  </a:cubicBezTo>
                  <a:moveTo>
                    <a:pt x="649" y="665"/>
                  </a:moveTo>
                  <a:cubicBezTo>
                    <a:pt x="649" y="652"/>
                    <a:pt x="659" y="641"/>
                    <a:pt x="673" y="641"/>
                  </a:cubicBezTo>
                  <a:cubicBezTo>
                    <a:pt x="686" y="641"/>
                    <a:pt x="697" y="652"/>
                    <a:pt x="697" y="665"/>
                  </a:cubicBezTo>
                  <a:cubicBezTo>
                    <a:pt x="697" y="665"/>
                    <a:pt x="697" y="665"/>
                    <a:pt x="697" y="665"/>
                  </a:cubicBezTo>
                  <a:cubicBezTo>
                    <a:pt x="697" y="678"/>
                    <a:pt x="686" y="689"/>
                    <a:pt x="673" y="689"/>
                  </a:cubicBezTo>
                  <a:cubicBezTo>
                    <a:pt x="659" y="689"/>
                    <a:pt x="649" y="678"/>
                    <a:pt x="649" y="665"/>
                  </a:cubicBezTo>
                  <a:moveTo>
                    <a:pt x="553" y="665"/>
                  </a:moveTo>
                  <a:cubicBezTo>
                    <a:pt x="553" y="652"/>
                    <a:pt x="563" y="641"/>
                    <a:pt x="577" y="641"/>
                  </a:cubicBezTo>
                  <a:cubicBezTo>
                    <a:pt x="590" y="641"/>
                    <a:pt x="601" y="652"/>
                    <a:pt x="601" y="665"/>
                  </a:cubicBezTo>
                  <a:cubicBezTo>
                    <a:pt x="601" y="665"/>
                    <a:pt x="601" y="665"/>
                    <a:pt x="601" y="665"/>
                  </a:cubicBezTo>
                  <a:cubicBezTo>
                    <a:pt x="601" y="678"/>
                    <a:pt x="590" y="689"/>
                    <a:pt x="577" y="689"/>
                  </a:cubicBezTo>
                  <a:cubicBezTo>
                    <a:pt x="563" y="689"/>
                    <a:pt x="553" y="678"/>
                    <a:pt x="553" y="665"/>
                  </a:cubicBezTo>
                  <a:moveTo>
                    <a:pt x="456" y="665"/>
                  </a:moveTo>
                  <a:cubicBezTo>
                    <a:pt x="456" y="652"/>
                    <a:pt x="467" y="641"/>
                    <a:pt x="480" y="641"/>
                  </a:cubicBezTo>
                  <a:cubicBezTo>
                    <a:pt x="494" y="641"/>
                    <a:pt x="504" y="652"/>
                    <a:pt x="504" y="665"/>
                  </a:cubicBezTo>
                  <a:cubicBezTo>
                    <a:pt x="504" y="665"/>
                    <a:pt x="504" y="665"/>
                    <a:pt x="504" y="665"/>
                  </a:cubicBezTo>
                  <a:cubicBezTo>
                    <a:pt x="504" y="678"/>
                    <a:pt x="494" y="689"/>
                    <a:pt x="480" y="689"/>
                  </a:cubicBezTo>
                  <a:cubicBezTo>
                    <a:pt x="467" y="689"/>
                    <a:pt x="456" y="678"/>
                    <a:pt x="456" y="665"/>
                  </a:cubicBezTo>
                  <a:moveTo>
                    <a:pt x="360" y="665"/>
                  </a:moveTo>
                  <a:cubicBezTo>
                    <a:pt x="360" y="652"/>
                    <a:pt x="371" y="641"/>
                    <a:pt x="384" y="641"/>
                  </a:cubicBezTo>
                  <a:cubicBezTo>
                    <a:pt x="398" y="641"/>
                    <a:pt x="408" y="652"/>
                    <a:pt x="408" y="665"/>
                  </a:cubicBezTo>
                  <a:cubicBezTo>
                    <a:pt x="408" y="665"/>
                    <a:pt x="408" y="665"/>
                    <a:pt x="408" y="665"/>
                  </a:cubicBezTo>
                  <a:cubicBezTo>
                    <a:pt x="408" y="678"/>
                    <a:pt x="398" y="689"/>
                    <a:pt x="384" y="689"/>
                  </a:cubicBezTo>
                  <a:cubicBezTo>
                    <a:pt x="371" y="689"/>
                    <a:pt x="360" y="678"/>
                    <a:pt x="360" y="665"/>
                  </a:cubicBezTo>
                  <a:moveTo>
                    <a:pt x="264" y="665"/>
                  </a:moveTo>
                  <a:cubicBezTo>
                    <a:pt x="264" y="652"/>
                    <a:pt x="275" y="641"/>
                    <a:pt x="288" y="641"/>
                  </a:cubicBezTo>
                  <a:cubicBezTo>
                    <a:pt x="302" y="641"/>
                    <a:pt x="312" y="652"/>
                    <a:pt x="312" y="665"/>
                  </a:cubicBezTo>
                  <a:cubicBezTo>
                    <a:pt x="312" y="665"/>
                    <a:pt x="312" y="665"/>
                    <a:pt x="312" y="665"/>
                  </a:cubicBezTo>
                  <a:cubicBezTo>
                    <a:pt x="312" y="678"/>
                    <a:pt x="302" y="689"/>
                    <a:pt x="288" y="689"/>
                  </a:cubicBezTo>
                  <a:cubicBezTo>
                    <a:pt x="275" y="689"/>
                    <a:pt x="264" y="678"/>
                    <a:pt x="264" y="665"/>
                  </a:cubicBezTo>
                  <a:moveTo>
                    <a:pt x="168" y="665"/>
                  </a:moveTo>
                  <a:cubicBezTo>
                    <a:pt x="168" y="652"/>
                    <a:pt x="179" y="641"/>
                    <a:pt x="192" y="641"/>
                  </a:cubicBezTo>
                  <a:cubicBezTo>
                    <a:pt x="205" y="641"/>
                    <a:pt x="216" y="652"/>
                    <a:pt x="216" y="665"/>
                  </a:cubicBezTo>
                  <a:cubicBezTo>
                    <a:pt x="216" y="665"/>
                    <a:pt x="216" y="665"/>
                    <a:pt x="216" y="665"/>
                  </a:cubicBezTo>
                  <a:cubicBezTo>
                    <a:pt x="216" y="678"/>
                    <a:pt x="205" y="689"/>
                    <a:pt x="192" y="689"/>
                  </a:cubicBezTo>
                  <a:cubicBezTo>
                    <a:pt x="179" y="689"/>
                    <a:pt x="168" y="678"/>
                    <a:pt x="168" y="665"/>
                  </a:cubicBezTo>
                  <a:moveTo>
                    <a:pt x="72" y="665"/>
                  </a:moveTo>
                  <a:cubicBezTo>
                    <a:pt x="72" y="652"/>
                    <a:pt x="83" y="641"/>
                    <a:pt x="96" y="641"/>
                  </a:cubicBezTo>
                  <a:cubicBezTo>
                    <a:pt x="109" y="641"/>
                    <a:pt x="120" y="652"/>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46" name="Freeform 218"/>
            <p:cNvSpPr>
              <a:spLocks noEditPoints="1"/>
            </p:cNvSpPr>
            <p:nvPr/>
          </p:nvSpPr>
          <p:spPr bwMode="auto">
            <a:xfrm>
              <a:off x="3656" y="2651"/>
              <a:ext cx="213" cy="212"/>
            </a:xfrm>
            <a:custGeom>
              <a:avLst/>
              <a:gdLst/>
              <a:ahLst/>
              <a:cxnLst>
                <a:cxn ang="0">
                  <a:pos x="0" y="769"/>
                </a:cxn>
                <a:cxn ang="0">
                  <a:pos x="673" y="112"/>
                </a:cxn>
                <a:cxn ang="0">
                  <a:pos x="601" y="88"/>
                </a:cxn>
                <a:cxn ang="0">
                  <a:pos x="505" y="88"/>
                </a:cxn>
                <a:cxn ang="0">
                  <a:pos x="385" y="64"/>
                </a:cxn>
                <a:cxn ang="0">
                  <a:pos x="265" y="88"/>
                </a:cxn>
                <a:cxn ang="0">
                  <a:pos x="265" y="88"/>
                </a:cxn>
                <a:cxn ang="0">
                  <a:pos x="193" y="112"/>
                </a:cxn>
                <a:cxn ang="0">
                  <a:pos x="121" y="88"/>
                </a:cxn>
                <a:cxn ang="0">
                  <a:pos x="697" y="184"/>
                </a:cxn>
                <a:cxn ang="0">
                  <a:pos x="577" y="160"/>
                </a:cxn>
                <a:cxn ang="0">
                  <a:pos x="457" y="184"/>
                </a:cxn>
                <a:cxn ang="0">
                  <a:pos x="457" y="184"/>
                </a:cxn>
                <a:cxn ang="0">
                  <a:pos x="385" y="209"/>
                </a:cxn>
                <a:cxn ang="0">
                  <a:pos x="313" y="184"/>
                </a:cxn>
                <a:cxn ang="0">
                  <a:pos x="217" y="184"/>
                </a:cxn>
                <a:cxn ang="0">
                  <a:pos x="97" y="160"/>
                </a:cxn>
                <a:cxn ang="0">
                  <a:pos x="649" y="281"/>
                </a:cxn>
                <a:cxn ang="0">
                  <a:pos x="649" y="281"/>
                </a:cxn>
                <a:cxn ang="0">
                  <a:pos x="577" y="305"/>
                </a:cxn>
                <a:cxn ang="0">
                  <a:pos x="505" y="281"/>
                </a:cxn>
                <a:cxn ang="0">
                  <a:pos x="409" y="281"/>
                </a:cxn>
                <a:cxn ang="0">
                  <a:pos x="289" y="257"/>
                </a:cxn>
                <a:cxn ang="0">
                  <a:pos x="169" y="281"/>
                </a:cxn>
                <a:cxn ang="0">
                  <a:pos x="169" y="281"/>
                </a:cxn>
                <a:cxn ang="0">
                  <a:pos x="97" y="305"/>
                </a:cxn>
                <a:cxn ang="0">
                  <a:pos x="697" y="377"/>
                </a:cxn>
                <a:cxn ang="0">
                  <a:pos x="601" y="377"/>
                </a:cxn>
                <a:cxn ang="0">
                  <a:pos x="481" y="353"/>
                </a:cxn>
                <a:cxn ang="0">
                  <a:pos x="361" y="377"/>
                </a:cxn>
                <a:cxn ang="0">
                  <a:pos x="361" y="377"/>
                </a:cxn>
                <a:cxn ang="0">
                  <a:pos x="289" y="401"/>
                </a:cxn>
                <a:cxn ang="0">
                  <a:pos x="217" y="377"/>
                </a:cxn>
                <a:cxn ang="0">
                  <a:pos x="121" y="377"/>
                </a:cxn>
                <a:cxn ang="0">
                  <a:pos x="673" y="449"/>
                </a:cxn>
                <a:cxn ang="0">
                  <a:pos x="553" y="473"/>
                </a:cxn>
                <a:cxn ang="0">
                  <a:pos x="553" y="473"/>
                </a:cxn>
                <a:cxn ang="0">
                  <a:pos x="481" y="497"/>
                </a:cxn>
                <a:cxn ang="0">
                  <a:pos x="409" y="473"/>
                </a:cxn>
                <a:cxn ang="0">
                  <a:pos x="313" y="473"/>
                </a:cxn>
                <a:cxn ang="0">
                  <a:pos x="193" y="449"/>
                </a:cxn>
                <a:cxn ang="0">
                  <a:pos x="73" y="473"/>
                </a:cxn>
                <a:cxn ang="0">
                  <a:pos x="73" y="473"/>
                </a:cxn>
                <a:cxn ang="0">
                  <a:pos x="673" y="593"/>
                </a:cxn>
                <a:cxn ang="0">
                  <a:pos x="601" y="569"/>
                </a:cxn>
                <a:cxn ang="0">
                  <a:pos x="505" y="569"/>
                </a:cxn>
                <a:cxn ang="0">
                  <a:pos x="385" y="545"/>
                </a:cxn>
                <a:cxn ang="0">
                  <a:pos x="265" y="569"/>
                </a:cxn>
                <a:cxn ang="0">
                  <a:pos x="265" y="569"/>
                </a:cxn>
                <a:cxn ang="0">
                  <a:pos x="193" y="593"/>
                </a:cxn>
                <a:cxn ang="0">
                  <a:pos x="121" y="569"/>
                </a:cxn>
                <a:cxn ang="0">
                  <a:pos x="697" y="665"/>
                </a:cxn>
                <a:cxn ang="0">
                  <a:pos x="577" y="641"/>
                </a:cxn>
                <a:cxn ang="0">
                  <a:pos x="457" y="665"/>
                </a:cxn>
                <a:cxn ang="0">
                  <a:pos x="457" y="665"/>
                </a:cxn>
                <a:cxn ang="0">
                  <a:pos x="385" y="689"/>
                </a:cxn>
                <a:cxn ang="0">
                  <a:pos x="313" y="665"/>
                </a:cxn>
                <a:cxn ang="0">
                  <a:pos x="217" y="665"/>
                </a:cxn>
                <a:cxn ang="0">
                  <a:pos x="97"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2"/>
                    <a:pt x="686" y="112"/>
                    <a:pt x="673" y="112"/>
                  </a:cubicBezTo>
                  <a:cubicBezTo>
                    <a:pt x="660" y="112"/>
                    <a:pt x="649" y="102"/>
                    <a:pt x="649" y="88"/>
                  </a:cubicBezTo>
                  <a:moveTo>
                    <a:pt x="553" y="88"/>
                  </a:moveTo>
                  <a:cubicBezTo>
                    <a:pt x="553" y="75"/>
                    <a:pt x="564" y="64"/>
                    <a:pt x="577" y="64"/>
                  </a:cubicBezTo>
                  <a:cubicBezTo>
                    <a:pt x="590" y="64"/>
                    <a:pt x="601" y="75"/>
                    <a:pt x="601" y="88"/>
                  </a:cubicBezTo>
                  <a:cubicBezTo>
                    <a:pt x="601" y="88"/>
                    <a:pt x="601" y="88"/>
                    <a:pt x="601" y="88"/>
                  </a:cubicBezTo>
                  <a:cubicBezTo>
                    <a:pt x="601" y="102"/>
                    <a:pt x="590" y="112"/>
                    <a:pt x="577" y="112"/>
                  </a:cubicBezTo>
                  <a:cubicBezTo>
                    <a:pt x="564" y="112"/>
                    <a:pt x="553" y="102"/>
                    <a:pt x="553" y="88"/>
                  </a:cubicBezTo>
                  <a:moveTo>
                    <a:pt x="457" y="88"/>
                  </a:moveTo>
                  <a:cubicBezTo>
                    <a:pt x="457" y="75"/>
                    <a:pt x="468" y="64"/>
                    <a:pt x="481" y="64"/>
                  </a:cubicBezTo>
                  <a:cubicBezTo>
                    <a:pt x="494" y="64"/>
                    <a:pt x="505" y="75"/>
                    <a:pt x="505" y="88"/>
                  </a:cubicBezTo>
                  <a:cubicBezTo>
                    <a:pt x="505" y="88"/>
                    <a:pt x="505" y="88"/>
                    <a:pt x="505" y="88"/>
                  </a:cubicBezTo>
                  <a:cubicBezTo>
                    <a:pt x="505" y="102"/>
                    <a:pt x="494" y="112"/>
                    <a:pt x="481" y="112"/>
                  </a:cubicBezTo>
                  <a:cubicBezTo>
                    <a:pt x="468" y="112"/>
                    <a:pt x="457" y="102"/>
                    <a:pt x="457" y="88"/>
                  </a:cubicBezTo>
                  <a:moveTo>
                    <a:pt x="361" y="88"/>
                  </a:moveTo>
                  <a:cubicBezTo>
                    <a:pt x="361" y="75"/>
                    <a:pt x="372" y="64"/>
                    <a:pt x="385" y="64"/>
                  </a:cubicBezTo>
                  <a:cubicBezTo>
                    <a:pt x="398" y="64"/>
                    <a:pt x="409" y="75"/>
                    <a:pt x="409" y="88"/>
                  </a:cubicBezTo>
                  <a:cubicBezTo>
                    <a:pt x="409" y="88"/>
                    <a:pt x="409" y="88"/>
                    <a:pt x="409" y="88"/>
                  </a:cubicBezTo>
                  <a:cubicBezTo>
                    <a:pt x="409" y="102"/>
                    <a:pt x="398" y="112"/>
                    <a:pt x="385" y="112"/>
                  </a:cubicBezTo>
                  <a:cubicBezTo>
                    <a:pt x="372" y="112"/>
                    <a:pt x="361" y="102"/>
                    <a:pt x="361" y="88"/>
                  </a:cubicBezTo>
                  <a:moveTo>
                    <a:pt x="265" y="88"/>
                  </a:moveTo>
                  <a:cubicBezTo>
                    <a:pt x="265" y="75"/>
                    <a:pt x="275" y="64"/>
                    <a:pt x="289" y="64"/>
                  </a:cubicBezTo>
                  <a:cubicBezTo>
                    <a:pt x="302" y="64"/>
                    <a:pt x="313" y="75"/>
                    <a:pt x="313" y="88"/>
                  </a:cubicBezTo>
                  <a:cubicBezTo>
                    <a:pt x="313" y="88"/>
                    <a:pt x="313" y="88"/>
                    <a:pt x="313" y="88"/>
                  </a:cubicBezTo>
                  <a:cubicBezTo>
                    <a:pt x="313" y="102"/>
                    <a:pt x="302" y="112"/>
                    <a:pt x="289" y="112"/>
                  </a:cubicBezTo>
                  <a:cubicBezTo>
                    <a:pt x="275" y="112"/>
                    <a:pt x="265" y="102"/>
                    <a:pt x="265" y="88"/>
                  </a:cubicBezTo>
                  <a:moveTo>
                    <a:pt x="169" y="88"/>
                  </a:moveTo>
                  <a:cubicBezTo>
                    <a:pt x="169" y="75"/>
                    <a:pt x="179" y="64"/>
                    <a:pt x="193" y="64"/>
                  </a:cubicBezTo>
                  <a:cubicBezTo>
                    <a:pt x="206" y="64"/>
                    <a:pt x="217" y="75"/>
                    <a:pt x="217" y="88"/>
                  </a:cubicBezTo>
                  <a:cubicBezTo>
                    <a:pt x="217" y="88"/>
                    <a:pt x="217" y="88"/>
                    <a:pt x="217" y="88"/>
                  </a:cubicBezTo>
                  <a:cubicBezTo>
                    <a:pt x="217" y="102"/>
                    <a:pt x="206" y="112"/>
                    <a:pt x="193" y="112"/>
                  </a:cubicBezTo>
                  <a:cubicBezTo>
                    <a:pt x="179" y="112"/>
                    <a:pt x="169" y="102"/>
                    <a:pt x="169" y="88"/>
                  </a:cubicBezTo>
                  <a:moveTo>
                    <a:pt x="73" y="88"/>
                  </a:moveTo>
                  <a:cubicBezTo>
                    <a:pt x="73" y="75"/>
                    <a:pt x="83" y="64"/>
                    <a:pt x="97" y="64"/>
                  </a:cubicBezTo>
                  <a:cubicBezTo>
                    <a:pt x="110" y="64"/>
                    <a:pt x="121" y="75"/>
                    <a:pt x="121" y="88"/>
                  </a:cubicBezTo>
                  <a:cubicBezTo>
                    <a:pt x="121" y="88"/>
                    <a:pt x="121" y="88"/>
                    <a:pt x="121" y="88"/>
                  </a:cubicBezTo>
                  <a:cubicBezTo>
                    <a:pt x="121" y="102"/>
                    <a:pt x="110" y="112"/>
                    <a:pt x="97" y="112"/>
                  </a:cubicBezTo>
                  <a:cubicBezTo>
                    <a:pt x="83" y="112"/>
                    <a:pt x="73" y="102"/>
                    <a:pt x="73" y="88"/>
                  </a:cubicBezTo>
                  <a:moveTo>
                    <a:pt x="649" y="184"/>
                  </a:moveTo>
                  <a:cubicBezTo>
                    <a:pt x="649" y="171"/>
                    <a:pt x="660" y="160"/>
                    <a:pt x="673" y="160"/>
                  </a:cubicBezTo>
                  <a:cubicBezTo>
                    <a:pt x="686" y="160"/>
                    <a:pt x="697" y="171"/>
                    <a:pt x="697" y="184"/>
                  </a:cubicBezTo>
                  <a:cubicBezTo>
                    <a:pt x="697" y="184"/>
                    <a:pt x="697" y="184"/>
                    <a:pt x="697" y="184"/>
                  </a:cubicBezTo>
                  <a:cubicBezTo>
                    <a:pt x="697" y="198"/>
                    <a:pt x="686" y="209"/>
                    <a:pt x="673" y="209"/>
                  </a:cubicBezTo>
                  <a:cubicBezTo>
                    <a:pt x="660" y="209"/>
                    <a:pt x="649" y="198"/>
                    <a:pt x="649" y="184"/>
                  </a:cubicBezTo>
                  <a:moveTo>
                    <a:pt x="553" y="184"/>
                  </a:moveTo>
                  <a:cubicBezTo>
                    <a:pt x="553" y="171"/>
                    <a:pt x="564" y="160"/>
                    <a:pt x="577" y="160"/>
                  </a:cubicBezTo>
                  <a:cubicBezTo>
                    <a:pt x="590" y="160"/>
                    <a:pt x="601" y="171"/>
                    <a:pt x="601" y="184"/>
                  </a:cubicBezTo>
                  <a:cubicBezTo>
                    <a:pt x="601" y="184"/>
                    <a:pt x="601" y="184"/>
                    <a:pt x="601" y="184"/>
                  </a:cubicBezTo>
                  <a:cubicBezTo>
                    <a:pt x="601" y="198"/>
                    <a:pt x="590" y="209"/>
                    <a:pt x="577" y="209"/>
                  </a:cubicBezTo>
                  <a:cubicBezTo>
                    <a:pt x="564" y="209"/>
                    <a:pt x="553" y="198"/>
                    <a:pt x="553" y="184"/>
                  </a:cubicBezTo>
                  <a:moveTo>
                    <a:pt x="457" y="184"/>
                  </a:moveTo>
                  <a:cubicBezTo>
                    <a:pt x="457" y="171"/>
                    <a:pt x="468" y="160"/>
                    <a:pt x="481" y="160"/>
                  </a:cubicBezTo>
                  <a:cubicBezTo>
                    <a:pt x="494" y="160"/>
                    <a:pt x="505" y="171"/>
                    <a:pt x="505" y="184"/>
                  </a:cubicBezTo>
                  <a:cubicBezTo>
                    <a:pt x="505" y="184"/>
                    <a:pt x="505" y="184"/>
                    <a:pt x="505" y="184"/>
                  </a:cubicBezTo>
                  <a:cubicBezTo>
                    <a:pt x="505" y="198"/>
                    <a:pt x="494" y="209"/>
                    <a:pt x="481" y="209"/>
                  </a:cubicBezTo>
                  <a:cubicBezTo>
                    <a:pt x="468" y="209"/>
                    <a:pt x="457" y="198"/>
                    <a:pt x="457" y="184"/>
                  </a:cubicBezTo>
                  <a:moveTo>
                    <a:pt x="361" y="184"/>
                  </a:moveTo>
                  <a:cubicBezTo>
                    <a:pt x="361" y="171"/>
                    <a:pt x="372" y="160"/>
                    <a:pt x="385" y="160"/>
                  </a:cubicBezTo>
                  <a:cubicBezTo>
                    <a:pt x="398" y="160"/>
                    <a:pt x="409" y="171"/>
                    <a:pt x="409" y="184"/>
                  </a:cubicBezTo>
                  <a:cubicBezTo>
                    <a:pt x="409" y="184"/>
                    <a:pt x="409" y="184"/>
                    <a:pt x="409" y="184"/>
                  </a:cubicBezTo>
                  <a:cubicBezTo>
                    <a:pt x="409" y="198"/>
                    <a:pt x="398" y="209"/>
                    <a:pt x="385" y="209"/>
                  </a:cubicBezTo>
                  <a:cubicBezTo>
                    <a:pt x="372" y="209"/>
                    <a:pt x="361" y="198"/>
                    <a:pt x="361" y="184"/>
                  </a:cubicBezTo>
                  <a:moveTo>
                    <a:pt x="265" y="184"/>
                  </a:moveTo>
                  <a:cubicBezTo>
                    <a:pt x="265" y="171"/>
                    <a:pt x="275" y="160"/>
                    <a:pt x="289" y="160"/>
                  </a:cubicBezTo>
                  <a:cubicBezTo>
                    <a:pt x="302" y="160"/>
                    <a:pt x="313" y="171"/>
                    <a:pt x="313" y="184"/>
                  </a:cubicBezTo>
                  <a:cubicBezTo>
                    <a:pt x="313" y="184"/>
                    <a:pt x="313" y="184"/>
                    <a:pt x="313" y="184"/>
                  </a:cubicBezTo>
                  <a:cubicBezTo>
                    <a:pt x="313" y="198"/>
                    <a:pt x="302" y="209"/>
                    <a:pt x="289" y="209"/>
                  </a:cubicBezTo>
                  <a:cubicBezTo>
                    <a:pt x="275" y="209"/>
                    <a:pt x="265" y="198"/>
                    <a:pt x="265" y="184"/>
                  </a:cubicBezTo>
                  <a:moveTo>
                    <a:pt x="169" y="184"/>
                  </a:moveTo>
                  <a:cubicBezTo>
                    <a:pt x="169" y="171"/>
                    <a:pt x="179" y="160"/>
                    <a:pt x="193" y="160"/>
                  </a:cubicBezTo>
                  <a:cubicBezTo>
                    <a:pt x="206" y="160"/>
                    <a:pt x="217" y="171"/>
                    <a:pt x="217" y="184"/>
                  </a:cubicBezTo>
                  <a:cubicBezTo>
                    <a:pt x="217" y="184"/>
                    <a:pt x="217" y="184"/>
                    <a:pt x="217" y="184"/>
                  </a:cubicBezTo>
                  <a:cubicBezTo>
                    <a:pt x="217" y="198"/>
                    <a:pt x="206" y="209"/>
                    <a:pt x="193" y="209"/>
                  </a:cubicBezTo>
                  <a:cubicBezTo>
                    <a:pt x="179" y="209"/>
                    <a:pt x="169" y="198"/>
                    <a:pt x="169" y="184"/>
                  </a:cubicBezTo>
                  <a:moveTo>
                    <a:pt x="73" y="184"/>
                  </a:moveTo>
                  <a:cubicBezTo>
                    <a:pt x="73" y="171"/>
                    <a:pt x="83" y="160"/>
                    <a:pt x="97" y="160"/>
                  </a:cubicBezTo>
                  <a:cubicBezTo>
                    <a:pt x="110" y="160"/>
                    <a:pt x="121" y="171"/>
                    <a:pt x="121" y="184"/>
                  </a:cubicBezTo>
                  <a:cubicBezTo>
                    <a:pt x="121" y="184"/>
                    <a:pt x="121" y="184"/>
                    <a:pt x="121" y="184"/>
                  </a:cubicBezTo>
                  <a:cubicBezTo>
                    <a:pt x="121" y="198"/>
                    <a:pt x="110" y="209"/>
                    <a:pt x="97" y="209"/>
                  </a:cubicBezTo>
                  <a:cubicBezTo>
                    <a:pt x="83" y="209"/>
                    <a:pt x="73" y="198"/>
                    <a:pt x="73" y="184"/>
                  </a:cubicBezTo>
                  <a:moveTo>
                    <a:pt x="649" y="281"/>
                  </a:moveTo>
                  <a:cubicBezTo>
                    <a:pt x="649" y="267"/>
                    <a:pt x="660" y="257"/>
                    <a:pt x="673" y="257"/>
                  </a:cubicBezTo>
                  <a:cubicBezTo>
                    <a:pt x="686" y="257"/>
                    <a:pt x="697" y="267"/>
                    <a:pt x="697" y="281"/>
                  </a:cubicBezTo>
                  <a:cubicBezTo>
                    <a:pt x="697" y="281"/>
                    <a:pt x="697" y="281"/>
                    <a:pt x="697" y="281"/>
                  </a:cubicBezTo>
                  <a:cubicBezTo>
                    <a:pt x="697" y="294"/>
                    <a:pt x="686" y="305"/>
                    <a:pt x="673" y="305"/>
                  </a:cubicBezTo>
                  <a:cubicBezTo>
                    <a:pt x="660" y="305"/>
                    <a:pt x="649" y="294"/>
                    <a:pt x="649" y="281"/>
                  </a:cubicBezTo>
                  <a:moveTo>
                    <a:pt x="553" y="281"/>
                  </a:moveTo>
                  <a:cubicBezTo>
                    <a:pt x="553" y="267"/>
                    <a:pt x="564" y="257"/>
                    <a:pt x="577" y="257"/>
                  </a:cubicBezTo>
                  <a:cubicBezTo>
                    <a:pt x="590" y="257"/>
                    <a:pt x="601" y="267"/>
                    <a:pt x="601" y="281"/>
                  </a:cubicBezTo>
                  <a:cubicBezTo>
                    <a:pt x="601" y="281"/>
                    <a:pt x="601" y="281"/>
                    <a:pt x="601" y="281"/>
                  </a:cubicBezTo>
                  <a:cubicBezTo>
                    <a:pt x="601" y="294"/>
                    <a:pt x="590" y="305"/>
                    <a:pt x="577" y="305"/>
                  </a:cubicBezTo>
                  <a:cubicBezTo>
                    <a:pt x="564" y="305"/>
                    <a:pt x="553" y="294"/>
                    <a:pt x="553" y="281"/>
                  </a:cubicBezTo>
                  <a:moveTo>
                    <a:pt x="457" y="281"/>
                  </a:moveTo>
                  <a:cubicBezTo>
                    <a:pt x="457" y="267"/>
                    <a:pt x="468" y="257"/>
                    <a:pt x="481" y="257"/>
                  </a:cubicBezTo>
                  <a:cubicBezTo>
                    <a:pt x="494" y="257"/>
                    <a:pt x="505" y="267"/>
                    <a:pt x="505" y="281"/>
                  </a:cubicBezTo>
                  <a:cubicBezTo>
                    <a:pt x="505" y="281"/>
                    <a:pt x="505" y="281"/>
                    <a:pt x="505" y="281"/>
                  </a:cubicBezTo>
                  <a:cubicBezTo>
                    <a:pt x="505" y="294"/>
                    <a:pt x="494" y="305"/>
                    <a:pt x="481" y="305"/>
                  </a:cubicBezTo>
                  <a:cubicBezTo>
                    <a:pt x="468" y="305"/>
                    <a:pt x="457" y="294"/>
                    <a:pt x="457" y="281"/>
                  </a:cubicBezTo>
                  <a:moveTo>
                    <a:pt x="361" y="281"/>
                  </a:moveTo>
                  <a:cubicBezTo>
                    <a:pt x="361" y="267"/>
                    <a:pt x="372" y="257"/>
                    <a:pt x="385" y="257"/>
                  </a:cubicBezTo>
                  <a:cubicBezTo>
                    <a:pt x="398" y="257"/>
                    <a:pt x="409" y="267"/>
                    <a:pt x="409" y="281"/>
                  </a:cubicBezTo>
                  <a:cubicBezTo>
                    <a:pt x="409" y="281"/>
                    <a:pt x="409" y="281"/>
                    <a:pt x="409" y="281"/>
                  </a:cubicBezTo>
                  <a:cubicBezTo>
                    <a:pt x="409" y="294"/>
                    <a:pt x="398" y="305"/>
                    <a:pt x="385" y="305"/>
                  </a:cubicBezTo>
                  <a:cubicBezTo>
                    <a:pt x="372" y="305"/>
                    <a:pt x="361" y="294"/>
                    <a:pt x="361" y="281"/>
                  </a:cubicBezTo>
                  <a:moveTo>
                    <a:pt x="265" y="281"/>
                  </a:moveTo>
                  <a:cubicBezTo>
                    <a:pt x="265" y="267"/>
                    <a:pt x="275" y="257"/>
                    <a:pt x="289" y="257"/>
                  </a:cubicBezTo>
                  <a:cubicBezTo>
                    <a:pt x="302" y="257"/>
                    <a:pt x="313" y="267"/>
                    <a:pt x="313" y="281"/>
                  </a:cubicBezTo>
                  <a:cubicBezTo>
                    <a:pt x="313" y="281"/>
                    <a:pt x="313" y="281"/>
                    <a:pt x="313" y="281"/>
                  </a:cubicBezTo>
                  <a:cubicBezTo>
                    <a:pt x="313" y="294"/>
                    <a:pt x="302" y="305"/>
                    <a:pt x="289" y="305"/>
                  </a:cubicBezTo>
                  <a:cubicBezTo>
                    <a:pt x="275" y="305"/>
                    <a:pt x="265" y="294"/>
                    <a:pt x="265" y="281"/>
                  </a:cubicBezTo>
                  <a:moveTo>
                    <a:pt x="169" y="281"/>
                  </a:moveTo>
                  <a:cubicBezTo>
                    <a:pt x="169" y="267"/>
                    <a:pt x="179" y="257"/>
                    <a:pt x="193" y="257"/>
                  </a:cubicBezTo>
                  <a:cubicBezTo>
                    <a:pt x="206" y="257"/>
                    <a:pt x="217" y="267"/>
                    <a:pt x="217" y="281"/>
                  </a:cubicBezTo>
                  <a:cubicBezTo>
                    <a:pt x="217" y="281"/>
                    <a:pt x="217" y="281"/>
                    <a:pt x="217" y="281"/>
                  </a:cubicBezTo>
                  <a:cubicBezTo>
                    <a:pt x="217" y="294"/>
                    <a:pt x="206" y="305"/>
                    <a:pt x="193" y="305"/>
                  </a:cubicBezTo>
                  <a:cubicBezTo>
                    <a:pt x="179" y="305"/>
                    <a:pt x="169" y="294"/>
                    <a:pt x="169" y="281"/>
                  </a:cubicBezTo>
                  <a:moveTo>
                    <a:pt x="73" y="281"/>
                  </a:moveTo>
                  <a:cubicBezTo>
                    <a:pt x="73" y="267"/>
                    <a:pt x="83" y="257"/>
                    <a:pt x="97" y="257"/>
                  </a:cubicBezTo>
                  <a:cubicBezTo>
                    <a:pt x="110" y="257"/>
                    <a:pt x="121" y="267"/>
                    <a:pt x="121" y="281"/>
                  </a:cubicBezTo>
                  <a:cubicBezTo>
                    <a:pt x="121" y="281"/>
                    <a:pt x="121" y="281"/>
                    <a:pt x="121" y="281"/>
                  </a:cubicBezTo>
                  <a:cubicBezTo>
                    <a:pt x="121" y="294"/>
                    <a:pt x="110" y="305"/>
                    <a:pt x="97" y="305"/>
                  </a:cubicBezTo>
                  <a:cubicBezTo>
                    <a:pt x="83" y="305"/>
                    <a:pt x="73" y="294"/>
                    <a:pt x="73" y="281"/>
                  </a:cubicBezTo>
                  <a:moveTo>
                    <a:pt x="649" y="377"/>
                  </a:moveTo>
                  <a:cubicBezTo>
                    <a:pt x="649" y="364"/>
                    <a:pt x="660" y="353"/>
                    <a:pt x="673" y="353"/>
                  </a:cubicBezTo>
                  <a:cubicBezTo>
                    <a:pt x="686" y="353"/>
                    <a:pt x="697" y="364"/>
                    <a:pt x="697" y="377"/>
                  </a:cubicBezTo>
                  <a:cubicBezTo>
                    <a:pt x="697" y="377"/>
                    <a:pt x="697" y="377"/>
                    <a:pt x="697" y="377"/>
                  </a:cubicBezTo>
                  <a:cubicBezTo>
                    <a:pt x="697" y="390"/>
                    <a:pt x="686" y="401"/>
                    <a:pt x="673" y="401"/>
                  </a:cubicBezTo>
                  <a:cubicBezTo>
                    <a:pt x="660" y="401"/>
                    <a:pt x="649" y="390"/>
                    <a:pt x="649" y="377"/>
                  </a:cubicBezTo>
                  <a:moveTo>
                    <a:pt x="553" y="377"/>
                  </a:moveTo>
                  <a:cubicBezTo>
                    <a:pt x="553" y="364"/>
                    <a:pt x="564" y="353"/>
                    <a:pt x="577" y="353"/>
                  </a:cubicBezTo>
                  <a:cubicBezTo>
                    <a:pt x="590" y="353"/>
                    <a:pt x="601" y="364"/>
                    <a:pt x="601" y="377"/>
                  </a:cubicBezTo>
                  <a:cubicBezTo>
                    <a:pt x="601" y="377"/>
                    <a:pt x="601" y="377"/>
                    <a:pt x="601" y="377"/>
                  </a:cubicBezTo>
                  <a:cubicBezTo>
                    <a:pt x="601" y="390"/>
                    <a:pt x="590" y="401"/>
                    <a:pt x="577" y="401"/>
                  </a:cubicBezTo>
                  <a:cubicBezTo>
                    <a:pt x="564" y="401"/>
                    <a:pt x="553" y="390"/>
                    <a:pt x="553" y="377"/>
                  </a:cubicBezTo>
                  <a:moveTo>
                    <a:pt x="457" y="377"/>
                  </a:moveTo>
                  <a:cubicBezTo>
                    <a:pt x="457" y="364"/>
                    <a:pt x="468" y="353"/>
                    <a:pt x="481" y="353"/>
                  </a:cubicBezTo>
                  <a:cubicBezTo>
                    <a:pt x="494" y="353"/>
                    <a:pt x="505" y="364"/>
                    <a:pt x="505" y="377"/>
                  </a:cubicBezTo>
                  <a:cubicBezTo>
                    <a:pt x="505" y="377"/>
                    <a:pt x="505" y="377"/>
                    <a:pt x="505" y="377"/>
                  </a:cubicBezTo>
                  <a:cubicBezTo>
                    <a:pt x="505" y="390"/>
                    <a:pt x="494" y="401"/>
                    <a:pt x="481" y="401"/>
                  </a:cubicBezTo>
                  <a:cubicBezTo>
                    <a:pt x="468" y="401"/>
                    <a:pt x="457" y="390"/>
                    <a:pt x="457" y="377"/>
                  </a:cubicBezTo>
                  <a:moveTo>
                    <a:pt x="361" y="377"/>
                  </a:moveTo>
                  <a:cubicBezTo>
                    <a:pt x="361" y="364"/>
                    <a:pt x="372" y="353"/>
                    <a:pt x="385" y="353"/>
                  </a:cubicBezTo>
                  <a:cubicBezTo>
                    <a:pt x="398" y="353"/>
                    <a:pt x="409" y="364"/>
                    <a:pt x="409" y="377"/>
                  </a:cubicBezTo>
                  <a:cubicBezTo>
                    <a:pt x="409" y="377"/>
                    <a:pt x="409" y="377"/>
                    <a:pt x="409" y="377"/>
                  </a:cubicBezTo>
                  <a:cubicBezTo>
                    <a:pt x="409" y="390"/>
                    <a:pt x="398" y="401"/>
                    <a:pt x="385" y="401"/>
                  </a:cubicBezTo>
                  <a:cubicBezTo>
                    <a:pt x="372" y="401"/>
                    <a:pt x="361" y="390"/>
                    <a:pt x="361" y="377"/>
                  </a:cubicBezTo>
                  <a:moveTo>
                    <a:pt x="265" y="377"/>
                  </a:moveTo>
                  <a:cubicBezTo>
                    <a:pt x="265" y="364"/>
                    <a:pt x="275" y="353"/>
                    <a:pt x="289" y="353"/>
                  </a:cubicBezTo>
                  <a:cubicBezTo>
                    <a:pt x="302" y="353"/>
                    <a:pt x="313" y="364"/>
                    <a:pt x="313" y="377"/>
                  </a:cubicBezTo>
                  <a:cubicBezTo>
                    <a:pt x="313" y="377"/>
                    <a:pt x="313" y="377"/>
                    <a:pt x="313" y="377"/>
                  </a:cubicBezTo>
                  <a:cubicBezTo>
                    <a:pt x="313" y="390"/>
                    <a:pt x="302" y="401"/>
                    <a:pt x="289" y="401"/>
                  </a:cubicBezTo>
                  <a:cubicBezTo>
                    <a:pt x="275" y="401"/>
                    <a:pt x="265" y="390"/>
                    <a:pt x="265" y="377"/>
                  </a:cubicBezTo>
                  <a:moveTo>
                    <a:pt x="169" y="377"/>
                  </a:moveTo>
                  <a:cubicBezTo>
                    <a:pt x="169" y="364"/>
                    <a:pt x="179" y="353"/>
                    <a:pt x="193" y="353"/>
                  </a:cubicBezTo>
                  <a:cubicBezTo>
                    <a:pt x="206" y="353"/>
                    <a:pt x="217" y="364"/>
                    <a:pt x="217" y="377"/>
                  </a:cubicBezTo>
                  <a:cubicBezTo>
                    <a:pt x="217" y="377"/>
                    <a:pt x="217" y="377"/>
                    <a:pt x="217" y="377"/>
                  </a:cubicBezTo>
                  <a:cubicBezTo>
                    <a:pt x="217" y="390"/>
                    <a:pt x="206" y="401"/>
                    <a:pt x="193" y="401"/>
                  </a:cubicBezTo>
                  <a:cubicBezTo>
                    <a:pt x="179" y="401"/>
                    <a:pt x="169" y="390"/>
                    <a:pt x="169" y="377"/>
                  </a:cubicBezTo>
                  <a:moveTo>
                    <a:pt x="73" y="377"/>
                  </a:moveTo>
                  <a:cubicBezTo>
                    <a:pt x="73" y="364"/>
                    <a:pt x="83" y="353"/>
                    <a:pt x="97" y="353"/>
                  </a:cubicBezTo>
                  <a:cubicBezTo>
                    <a:pt x="110" y="353"/>
                    <a:pt x="121" y="364"/>
                    <a:pt x="121" y="377"/>
                  </a:cubicBezTo>
                  <a:cubicBezTo>
                    <a:pt x="121" y="377"/>
                    <a:pt x="121" y="377"/>
                    <a:pt x="121" y="377"/>
                  </a:cubicBezTo>
                  <a:cubicBezTo>
                    <a:pt x="121" y="390"/>
                    <a:pt x="110" y="401"/>
                    <a:pt x="97" y="401"/>
                  </a:cubicBezTo>
                  <a:cubicBezTo>
                    <a:pt x="83" y="401"/>
                    <a:pt x="73" y="390"/>
                    <a:pt x="73" y="377"/>
                  </a:cubicBezTo>
                  <a:moveTo>
                    <a:pt x="649" y="473"/>
                  </a:moveTo>
                  <a:cubicBezTo>
                    <a:pt x="649" y="460"/>
                    <a:pt x="660" y="449"/>
                    <a:pt x="673" y="449"/>
                  </a:cubicBezTo>
                  <a:cubicBezTo>
                    <a:pt x="686" y="449"/>
                    <a:pt x="697" y="460"/>
                    <a:pt x="697" y="473"/>
                  </a:cubicBezTo>
                  <a:cubicBezTo>
                    <a:pt x="697" y="473"/>
                    <a:pt x="697" y="473"/>
                    <a:pt x="697" y="473"/>
                  </a:cubicBezTo>
                  <a:cubicBezTo>
                    <a:pt x="697" y="486"/>
                    <a:pt x="686" y="497"/>
                    <a:pt x="673" y="497"/>
                  </a:cubicBezTo>
                  <a:cubicBezTo>
                    <a:pt x="660" y="497"/>
                    <a:pt x="649" y="486"/>
                    <a:pt x="649" y="473"/>
                  </a:cubicBezTo>
                  <a:moveTo>
                    <a:pt x="553" y="473"/>
                  </a:moveTo>
                  <a:cubicBezTo>
                    <a:pt x="553" y="460"/>
                    <a:pt x="564" y="449"/>
                    <a:pt x="577" y="449"/>
                  </a:cubicBezTo>
                  <a:cubicBezTo>
                    <a:pt x="590" y="449"/>
                    <a:pt x="601" y="460"/>
                    <a:pt x="601" y="473"/>
                  </a:cubicBezTo>
                  <a:cubicBezTo>
                    <a:pt x="601" y="473"/>
                    <a:pt x="601" y="473"/>
                    <a:pt x="601" y="473"/>
                  </a:cubicBezTo>
                  <a:cubicBezTo>
                    <a:pt x="601" y="486"/>
                    <a:pt x="590" y="497"/>
                    <a:pt x="577" y="497"/>
                  </a:cubicBezTo>
                  <a:cubicBezTo>
                    <a:pt x="564" y="497"/>
                    <a:pt x="553" y="486"/>
                    <a:pt x="553" y="473"/>
                  </a:cubicBezTo>
                  <a:moveTo>
                    <a:pt x="457" y="473"/>
                  </a:moveTo>
                  <a:cubicBezTo>
                    <a:pt x="457" y="460"/>
                    <a:pt x="468" y="449"/>
                    <a:pt x="481" y="449"/>
                  </a:cubicBezTo>
                  <a:cubicBezTo>
                    <a:pt x="494" y="449"/>
                    <a:pt x="505" y="460"/>
                    <a:pt x="505" y="473"/>
                  </a:cubicBezTo>
                  <a:cubicBezTo>
                    <a:pt x="505" y="473"/>
                    <a:pt x="505" y="473"/>
                    <a:pt x="505" y="473"/>
                  </a:cubicBezTo>
                  <a:cubicBezTo>
                    <a:pt x="505" y="486"/>
                    <a:pt x="494" y="497"/>
                    <a:pt x="481" y="497"/>
                  </a:cubicBezTo>
                  <a:cubicBezTo>
                    <a:pt x="468" y="497"/>
                    <a:pt x="457" y="486"/>
                    <a:pt x="457" y="473"/>
                  </a:cubicBezTo>
                  <a:moveTo>
                    <a:pt x="361" y="473"/>
                  </a:moveTo>
                  <a:cubicBezTo>
                    <a:pt x="361" y="460"/>
                    <a:pt x="372" y="449"/>
                    <a:pt x="385" y="449"/>
                  </a:cubicBezTo>
                  <a:cubicBezTo>
                    <a:pt x="398" y="449"/>
                    <a:pt x="409" y="460"/>
                    <a:pt x="409" y="473"/>
                  </a:cubicBezTo>
                  <a:cubicBezTo>
                    <a:pt x="409" y="473"/>
                    <a:pt x="409" y="473"/>
                    <a:pt x="409" y="473"/>
                  </a:cubicBezTo>
                  <a:cubicBezTo>
                    <a:pt x="409" y="486"/>
                    <a:pt x="398" y="497"/>
                    <a:pt x="385" y="497"/>
                  </a:cubicBezTo>
                  <a:cubicBezTo>
                    <a:pt x="372" y="497"/>
                    <a:pt x="361" y="486"/>
                    <a:pt x="361" y="473"/>
                  </a:cubicBezTo>
                  <a:moveTo>
                    <a:pt x="265" y="473"/>
                  </a:moveTo>
                  <a:cubicBezTo>
                    <a:pt x="265" y="460"/>
                    <a:pt x="275" y="449"/>
                    <a:pt x="289" y="449"/>
                  </a:cubicBezTo>
                  <a:cubicBezTo>
                    <a:pt x="302" y="449"/>
                    <a:pt x="313" y="460"/>
                    <a:pt x="313" y="473"/>
                  </a:cubicBezTo>
                  <a:cubicBezTo>
                    <a:pt x="313" y="473"/>
                    <a:pt x="313" y="473"/>
                    <a:pt x="313" y="473"/>
                  </a:cubicBezTo>
                  <a:cubicBezTo>
                    <a:pt x="313" y="486"/>
                    <a:pt x="302" y="497"/>
                    <a:pt x="289" y="497"/>
                  </a:cubicBezTo>
                  <a:cubicBezTo>
                    <a:pt x="275" y="497"/>
                    <a:pt x="265" y="486"/>
                    <a:pt x="265" y="473"/>
                  </a:cubicBezTo>
                  <a:moveTo>
                    <a:pt x="169" y="473"/>
                  </a:moveTo>
                  <a:cubicBezTo>
                    <a:pt x="169" y="460"/>
                    <a:pt x="179" y="449"/>
                    <a:pt x="193" y="449"/>
                  </a:cubicBezTo>
                  <a:cubicBezTo>
                    <a:pt x="206" y="449"/>
                    <a:pt x="217" y="460"/>
                    <a:pt x="217" y="473"/>
                  </a:cubicBezTo>
                  <a:cubicBezTo>
                    <a:pt x="217" y="473"/>
                    <a:pt x="217" y="473"/>
                    <a:pt x="217" y="473"/>
                  </a:cubicBezTo>
                  <a:cubicBezTo>
                    <a:pt x="217" y="486"/>
                    <a:pt x="206" y="497"/>
                    <a:pt x="193" y="497"/>
                  </a:cubicBezTo>
                  <a:cubicBezTo>
                    <a:pt x="179" y="497"/>
                    <a:pt x="169" y="486"/>
                    <a:pt x="169" y="473"/>
                  </a:cubicBezTo>
                  <a:moveTo>
                    <a:pt x="73" y="473"/>
                  </a:moveTo>
                  <a:cubicBezTo>
                    <a:pt x="73" y="460"/>
                    <a:pt x="83" y="449"/>
                    <a:pt x="97" y="449"/>
                  </a:cubicBezTo>
                  <a:cubicBezTo>
                    <a:pt x="110" y="449"/>
                    <a:pt x="121" y="460"/>
                    <a:pt x="121" y="473"/>
                  </a:cubicBezTo>
                  <a:cubicBezTo>
                    <a:pt x="121" y="473"/>
                    <a:pt x="121" y="473"/>
                    <a:pt x="121" y="473"/>
                  </a:cubicBezTo>
                  <a:cubicBezTo>
                    <a:pt x="121" y="486"/>
                    <a:pt x="110" y="497"/>
                    <a:pt x="97" y="497"/>
                  </a:cubicBezTo>
                  <a:cubicBezTo>
                    <a:pt x="83" y="497"/>
                    <a:pt x="73" y="486"/>
                    <a:pt x="73" y="473"/>
                  </a:cubicBezTo>
                  <a:moveTo>
                    <a:pt x="649" y="569"/>
                  </a:moveTo>
                  <a:cubicBezTo>
                    <a:pt x="649" y="556"/>
                    <a:pt x="660" y="545"/>
                    <a:pt x="673" y="545"/>
                  </a:cubicBezTo>
                  <a:cubicBezTo>
                    <a:pt x="686" y="545"/>
                    <a:pt x="697" y="556"/>
                    <a:pt x="697" y="569"/>
                  </a:cubicBezTo>
                  <a:cubicBezTo>
                    <a:pt x="697" y="569"/>
                    <a:pt x="697" y="569"/>
                    <a:pt x="697" y="569"/>
                  </a:cubicBezTo>
                  <a:cubicBezTo>
                    <a:pt x="697" y="582"/>
                    <a:pt x="686" y="593"/>
                    <a:pt x="673" y="593"/>
                  </a:cubicBezTo>
                  <a:cubicBezTo>
                    <a:pt x="660" y="593"/>
                    <a:pt x="649" y="582"/>
                    <a:pt x="649" y="569"/>
                  </a:cubicBezTo>
                  <a:moveTo>
                    <a:pt x="553" y="569"/>
                  </a:moveTo>
                  <a:cubicBezTo>
                    <a:pt x="553" y="556"/>
                    <a:pt x="564" y="545"/>
                    <a:pt x="577" y="545"/>
                  </a:cubicBezTo>
                  <a:cubicBezTo>
                    <a:pt x="590" y="545"/>
                    <a:pt x="601" y="556"/>
                    <a:pt x="601" y="569"/>
                  </a:cubicBezTo>
                  <a:cubicBezTo>
                    <a:pt x="601" y="569"/>
                    <a:pt x="601" y="569"/>
                    <a:pt x="601" y="569"/>
                  </a:cubicBezTo>
                  <a:cubicBezTo>
                    <a:pt x="601" y="582"/>
                    <a:pt x="590" y="593"/>
                    <a:pt x="577" y="593"/>
                  </a:cubicBezTo>
                  <a:cubicBezTo>
                    <a:pt x="564" y="593"/>
                    <a:pt x="553" y="582"/>
                    <a:pt x="553" y="569"/>
                  </a:cubicBezTo>
                  <a:moveTo>
                    <a:pt x="457" y="569"/>
                  </a:moveTo>
                  <a:cubicBezTo>
                    <a:pt x="457" y="556"/>
                    <a:pt x="468" y="545"/>
                    <a:pt x="481" y="545"/>
                  </a:cubicBezTo>
                  <a:cubicBezTo>
                    <a:pt x="494" y="545"/>
                    <a:pt x="505" y="556"/>
                    <a:pt x="505" y="569"/>
                  </a:cubicBezTo>
                  <a:cubicBezTo>
                    <a:pt x="505" y="569"/>
                    <a:pt x="505" y="569"/>
                    <a:pt x="505" y="569"/>
                  </a:cubicBezTo>
                  <a:cubicBezTo>
                    <a:pt x="505" y="582"/>
                    <a:pt x="494" y="593"/>
                    <a:pt x="481" y="593"/>
                  </a:cubicBezTo>
                  <a:cubicBezTo>
                    <a:pt x="468" y="593"/>
                    <a:pt x="457" y="582"/>
                    <a:pt x="457" y="569"/>
                  </a:cubicBezTo>
                  <a:moveTo>
                    <a:pt x="361" y="569"/>
                  </a:moveTo>
                  <a:cubicBezTo>
                    <a:pt x="361" y="556"/>
                    <a:pt x="372" y="545"/>
                    <a:pt x="385" y="545"/>
                  </a:cubicBezTo>
                  <a:cubicBezTo>
                    <a:pt x="398" y="545"/>
                    <a:pt x="409" y="556"/>
                    <a:pt x="409" y="569"/>
                  </a:cubicBezTo>
                  <a:cubicBezTo>
                    <a:pt x="409" y="569"/>
                    <a:pt x="409" y="569"/>
                    <a:pt x="409" y="569"/>
                  </a:cubicBezTo>
                  <a:cubicBezTo>
                    <a:pt x="409" y="582"/>
                    <a:pt x="398" y="593"/>
                    <a:pt x="385" y="593"/>
                  </a:cubicBezTo>
                  <a:cubicBezTo>
                    <a:pt x="372" y="593"/>
                    <a:pt x="361" y="582"/>
                    <a:pt x="361" y="569"/>
                  </a:cubicBezTo>
                  <a:moveTo>
                    <a:pt x="265" y="569"/>
                  </a:moveTo>
                  <a:cubicBezTo>
                    <a:pt x="265" y="556"/>
                    <a:pt x="275" y="545"/>
                    <a:pt x="289" y="545"/>
                  </a:cubicBezTo>
                  <a:cubicBezTo>
                    <a:pt x="302" y="545"/>
                    <a:pt x="313" y="556"/>
                    <a:pt x="313" y="569"/>
                  </a:cubicBezTo>
                  <a:cubicBezTo>
                    <a:pt x="313" y="569"/>
                    <a:pt x="313" y="569"/>
                    <a:pt x="313" y="569"/>
                  </a:cubicBezTo>
                  <a:cubicBezTo>
                    <a:pt x="313" y="582"/>
                    <a:pt x="302" y="593"/>
                    <a:pt x="289" y="593"/>
                  </a:cubicBezTo>
                  <a:cubicBezTo>
                    <a:pt x="275" y="593"/>
                    <a:pt x="265" y="582"/>
                    <a:pt x="265" y="569"/>
                  </a:cubicBezTo>
                  <a:moveTo>
                    <a:pt x="169" y="569"/>
                  </a:moveTo>
                  <a:cubicBezTo>
                    <a:pt x="169" y="556"/>
                    <a:pt x="179" y="545"/>
                    <a:pt x="193" y="545"/>
                  </a:cubicBezTo>
                  <a:cubicBezTo>
                    <a:pt x="206" y="545"/>
                    <a:pt x="217" y="556"/>
                    <a:pt x="217" y="569"/>
                  </a:cubicBezTo>
                  <a:cubicBezTo>
                    <a:pt x="217" y="569"/>
                    <a:pt x="217" y="569"/>
                    <a:pt x="217" y="569"/>
                  </a:cubicBezTo>
                  <a:cubicBezTo>
                    <a:pt x="217" y="582"/>
                    <a:pt x="206" y="593"/>
                    <a:pt x="193" y="593"/>
                  </a:cubicBezTo>
                  <a:cubicBezTo>
                    <a:pt x="179" y="593"/>
                    <a:pt x="169" y="582"/>
                    <a:pt x="169" y="569"/>
                  </a:cubicBezTo>
                  <a:moveTo>
                    <a:pt x="73" y="569"/>
                  </a:moveTo>
                  <a:cubicBezTo>
                    <a:pt x="73" y="556"/>
                    <a:pt x="83" y="545"/>
                    <a:pt x="97" y="545"/>
                  </a:cubicBezTo>
                  <a:cubicBezTo>
                    <a:pt x="110" y="545"/>
                    <a:pt x="121" y="556"/>
                    <a:pt x="121" y="569"/>
                  </a:cubicBezTo>
                  <a:cubicBezTo>
                    <a:pt x="121" y="569"/>
                    <a:pt x="121" y="569"/>
                    <a:pt x="121" y="569"/>
                  </a:cubicBezTo>
                  <a:cubicBezTo>
                    <a:pt x="121" y="582"/>
                    <a:pt x="110" y="593"/>
                    <a:pt x="97" y="593"/>
                  </a:cubicBezTo>
                  <a:cubicBezTo>
                    <a:pt x="83" y="593"/>
                    <a:pt x="73" y="582"/>
                    <a:pt x="73" y="569"/>
                  </a:cubicBezTo>
                  <a:moveTo>
                    <a:pt x="649" y="665"/>
                  </a:moveTo>
                  <a:cubicBezTo>
                    <a:pt x="649" y="652"/>
                    <a:pt x="660" y="641"/>
                    <a:pt x="673" y="641"/>
                  </a:cubicBezTo>
                  <a:cubicBezTo>
                    <a:pt x="686" y="641"/>
                    <a:pt x="697" y="652"/>
                    <a:pt x="697" y="665"/>
                  </a:cubicBezTo>
                  <a:cubicBezTo>
                    <a:pt x="697" y="665"/>
                    <a:pt x="697" y="665"/>
                    <a:pt x="697" y="665"/>
                  </a:cubicBezTo>
                  <a:cubicBezTo>
                    <a:pt x="697" y="679"/>
                    <a:pt x="686" y="689"/>
                    <a:pt x="673" y="689"/>
                  </a:cubicBezTo>
                  <a:cubicBezTo>
                    <a:pt x="660" y="689"/>
                    <a:pt x="649" y="679"/>
                    <a:pt x="649" y="665"/>
                  </a:cubicBezTo>
                  <a:moveTo>
                    <a:pt x="553" y="665"/>
                  </a:moveTo>
                  <a:cubicBezTo>
                    <a:pt x="553" y="652"/>
                    <a:pt x="564" y="641"/>
                    <a:pt x="577" y="641"/>
                  </a:cubicBezTo>
                  <a:cubicBezTo>
                    <a:pt x="590" y="641"/>
                    <a:pt x="601" y="652"/>
                    <a:pt x="601" y="665"/>
                  </a:cubicBezTo>
                  <a:cubicBezTo>
                    <a:pt x="601" y="665"/>
                    <a:pt x="601" y="665"/>
                    <a:pt x="601" y="665"/>
                  </a:cubicBezTo>
                  <a:cubicBezTo>
                    <a:pt x="601" y="679"/>
                    <a:pt x="590" y="689"/>
                    <a:pt x="577" y="689"/>
                  </a:cubicBezTo>
                  <a:cubicBezTo>
                    <a:pt x="564" y="689"/>
                    <a:pt x="553" y="679"/>
                    <a:pt x="553" y="665"/>
                  </a:cubicBezTo>
                  <a:moveTo>
                    <a:pt x="457" y="665"/>
                  </a:moveTo>
                  <a:cubicBezTo>
                    <a:pt x="457" y="652"/>
                    <a:pt x="468" y="641"/>
                    <a:pt x="481" y="641"/>
                  </a:cubicBezTo>
                  <a:cubicBezTo>
                    <a:pt x="494" y="641"/>
                    <a:pt x="505" y="652"/>
                    <a:pt x="505" y="665"/>
                  </a:cubicBezTo>
                  <a:cubicBezTo>
                    <a:pt x="505" y="665"/>
                    <a:pt x="505" y="665"/>
                    <a:pt x="505" y="665"/>
                  </a:cubicBezTo>
                  <a:cubicBezTo>
                    <a:pt x="505" y="679"/>
                    <a:pt x="494" y="689"/>
                    <a:pt x="481" y="689"/>
                  </a:cubicBezTo>
                  <a:cubicBezTo>
                    <a:pt x="468" y="689"/>
                    <a:pt x="457" y="679"/>
                    <a:pt x="457" y="665"/>
                  </a:cubicBezTo>
                  <a:moveTo>
                    <a:pt x="361" y="665"/>
                  </a:moveTo>
                  <a:cubicBezTo>
                    <a:pt x="361" y="652"/>
                    <a:pt x="372" y="641"/>
                    <a:pt x="385" y="641"/>
                  </a:cubicBezTo>
                  <a:cubicBezTo>
                    <a:pt x="398" y="641"/>
                    <a:pt x="409" y="652"/>
                    <a:pt x="409" y="665"/>
                  </a:cubicBezTo>
                  <a:cubicBezTo>
                    <a:pt x="409" y="665"/>
                    <a:pt x="409" y="665"/>
                    <a:pt x="409" y="665"/>
                  </a:cubicBezTo>
                  <a:cubicBezTo>
                    <a:pt x="409" y="679"/>
                    <a:pt x="398" y="689"/>
                    <a:pt x="385" y="689"/>
                  </a:cubicBezTo>
                  <a:cubicBezTo>
                    <a:pt x="372" y="689"/>
                    <a:pt x="361" y="679"/>
                    <a:pt x="361" y="665"/>
                  </a:cubicBezTo>
                  <a:moveTo>
                    <a:pt x="265" y="665"/>
                  </a:moveTo>
                  <a:cubicBezTo>
                    <a:pt x="265" y="652"/>
                    <a:pt x="275" y="641"/>
                    <a:pt x="289" y="641"/>
                  </a:cubicBezTo>
                  <a:cubicBezTo>
                    <a:pt x="302" y="641"/>
                    <a:pt x="313" y="652"/>
                    <a:pt x="313" y="665"/>
                  </a:cubicBezTo>
                  <a:cubicBezTo>
                    <a:pt x="313" y="665"/>
                    <a:pt x="313" y="665"/>
                    <a:pt x="313" y="665"/>
                  </a:cubicBezTo>
                  <a:cubicBezTo>
                    <a:pt x="313" y="679"/>
                    <a:pt x="302" y="689"/>
                    <a:pt x="289" y="689"/>
                  </a:cubicBezTo>
                  <a:cubicBezTo>
                    <a:pt x="275" y="689"/>
                    <a:pt x="265" y="679"/>
                    <a:pt x="265" y="665"/>
                  </a:cubicBezTo>
                  <a:moveTo>
                    <a:pt x="169" y="665"/>
                  </a:moveTo>
                  <a:cubicBezTo>
                    <a:pt x="169" y="652"/>
                    <a:pt x="179" y="641"/>
                    <a:pt x="193" y="641"/>
                  </a:cubicBezTo>
                  <a:cubicBezTo>
                    <a:pt x="206" y="641"/>
                    <a:pt x="217" y="652"/>
                    <a:pt x="217" y="665"/>
                  </a:cubicBezTo>
                  <a:cubicBezTo>
                    <a:pt x="217" y="665"/>
                    <a:pt x="217" y="665"/>
                    <a:pt x="217" y="665"/>
                  </a:cubicBezTo>
                  <a:cubicBezTo>
                    <a:pt x="217" y="679"/>
                    <a:pt x="206" y="689"/>
                    <a:pt x="193" y="689"/>
                  </a:cubicBezTo>
                  <a:cubicBezTo>
                    <a:pt x="179" y="689"/>
                    <a:pt x="169" y="679"/>
                    <a:pt x="169" y="665"/>
                  </a:cubicBezTo>
                  <a:moveTo>
                    <a:pt x="73" y="665"/>
                  </a:moveTo>
                  <a:cubicBezTo>
                    <a:pt x="73" y="652"/>
                    <a:pt x="83" y="641"/>
                    <a:pt x="97" y="641"/>
                  </a:cubicBezTo>
                  <a:cubicBezTo>
                    <a:pt x="110" y="641"/>
                    <a:pt x="121" y="652"/>
                    <a:pt x="121" y="665"/>
                  </a:cubicBezTo>
                  <a:cubicBezTo>
                    <a:pt x="121" y="665"/>
                    <a:pt x="121" y="665"/>
                    <a:pt x="121" y="665"/>
                  </a:cubicBezTo>
                  <a:cubicBezTo>
                    <a:pt x="121" y="679"/>
                    <a:pt x="110" y="689"/>
                    <a:pt x="97" y="689"/>
                  </a:cubicBezTo>
                  <a:cubicBezTo>
                    <a:pt x="83" y="689"/>
                    <a:pt x="73" y="679"/>
                    <a:pt x="73" y="665"/>
                  </a:cubicBezTo>
                </a:path>
              </a:pathLst>
            </a:custGeom>
            <a:noFill/>
            <a:ln w="3175" cap="rnd">
              <a:solidFill>
                <a:srgbClr val="B01C2E"/>
              </a:solidFill>
              <a:prstDash val="solid"/>
              <a:round/>
              <a:headEnd/>
              <a:tailEnd/>
            </a:ln>
          </p:spPr>
          <p:txBody>
            <a:bodyPr/>
            <a:lstStyle/>
            <a:p>
              <a:endParaRPr lang="en-US"/>
            </a:p>
          </p:txBody>
        </p:sp>
        <p:sp>
          <p:nvSpPr>
            <p:cNvPr id="329947" name="Freeform 219"/>
            <p:cNvSpPr>
              <a:spLocks noEditPoints="1"/>
            </p:cNvSpPr>
            <p:nvPr/>
          </p:nvSpPr>
          <p:spPr bwMode="auto">
            <a:xfrm>
              <a:off x="3869" y="2651"/>
              <a:ext cx="213" cy="212"/>
            </a:xfrm>
            <a:custGeom>
              <a:avLst/>
              <a:gdLst/>
              <a:ahLst/>
              <a:cxnLst>
                <a:cxn ang="0">
                  <a:pos x="0" y="769"/>
                </a:cxn>
                <a:cxn ang="0">
                  <a:pos x="673" y="112"/>
                </a:cxn>
                <a:cxn ang="0">
                  <a:pos x="601" y="88"/>
                </a:cxn>
                <a:cxn ang="0">
                  <a:pos x="504" y="88"/>
                </a:cxn>
                <a:cxn ang="0">
                  <a:pos x="384" y="64"/>
                </a:cxn>
                <a:cxn ang="0">
                  <a:pos x="264" y="88"/>
                </a:cxn>
                <a:cxn ang="0">
                  <a:pos x="264" y="88"/>
                </a:cxn>
                <a:cxn ang="0">
                  <a:pos x="192" y="112"/>
                </a:cxn>
                <a:cxn ang="0">
                  <a:pos x="120" y="88"/>
                </a:cxn>
                <a:cxn ang="0">
                  <a:pos x="697" y="184"/>
                </a:cxn>
                <a:cxn ang="0">
                  <a:pos x="577" y="160"/>
                </a:cxn>
                <a:cxn ang="0">
                  <a:pos x="456" y="184"/>
                </a:cxn>
                <a:cxn ang="0">
                  <a:pos x="456" y="184"/>
                </a:cxn>
                <a:cxn ang="0">
                  <a:pos x="384" y="209"/>
                </a:cxn>
                <a:cxn ang="0">
                  <a:pos x="312" y="184"/>
                </a:cxn>
                <a:cxn ang="0">
                  <a:pos x="216" y="184"/>
                </a:cxn>
                <a:cxn ang="0">
                  <a:pos x="96" y="160"/>
                </a:cxn>
                <a:cxn ang="0">
                  <a:pos x="649" y="281"/>
                </a:cxn>
                <a:cxn ang="0">
                  <a:pos x="649" y="281"/>
                </a:cxn>
                <a:cxn ang="0">
                  <a:pos x="577" y="305"/>
                </a:cxn>
                <a:cxn ang="0">
                  <a:pos x="504" y="281"/>
                </a:cxn>
                <a:cxn ang="0">
                  <a:pos x="408" y="281"/>
                </a:cxn>
                <a:cxn ang="0">
                  <a:pos x="288" y="257"/>
                </a:cxn>
                <a:cxn ang="0">
                  <a:pos x="168" y="281"/>
                </a:cxn>
                <a:cxn ang="0">
                  <a:pos x="168" y="281"/>
                </a:cxn>
                <a:cxn ang="0">
                  <a:pos x="96" y="305"/>
                </a:cxn>
                <a:cxn ang="0">
                  <a:pos x="697" y="377"/>
                </a:cxn>
                <a:cxn ang="0">
                  <a:pos x="601" y="377"/>
                </a:cxn>
                <a:cxn ang="0">
                  <a:pos x="480" y="353"/>
                </a:cxn>
                <a:cxn ang="0">
                  <a:pos x="360" y="377"/>
                </a:cxn>
                <a:cxn ang="0">
                  <a:pos x="360" y="377"/>
                </a:cxn>
                <a:cxn ang="0">
                  <a:pos x="288" y="401"/>
                </a:cxn>
                <a:cxn ang="0">
                  <a:pos x="216" y="377"/>
                </a:cxn>
                <a:cxn ang="0">
                  <a:pos x="120" y="377"/>
                </a:cxn>
                <a:cxn ang="0">
                  <a:pos x="673" y="449"/>
                </a:cxn>
                <a:cxn ang="0">
                  <a:pos x="553" y="473"/>
                </a:cxn>
                <a:cxn ang="0">
                  <a:pos x="553" y="473"/>
                </a:cxn>
                <a:cxn ang="0">
                  <a:pos x="480" y="497"/>
                </a:cxn>
                <a:cxn ang="0">
                  <a:pos x="408" y="473"/>
                </a:cxn>
                <a:cxn ang="0">
                  <a:pos x="312" y="473"/>
                </a:cxn>
                <a:cxn ang="0">
                  <a:pos x="192" y="449"/>
                </a:cxn>
                <a:cxn ang="0">
                  <a:pos x="72" y="473"/>
                </a:cxn>
                <a:cxn ang="0">
                  <a:pos x="72" y="473"/>
                </a:cxn>
                <a:cxn ang="0">
                  <a:pos x="673" y="593"/>
                </a:cxn>
                <a:cxn ang="0">
                  <a:pos x="601" y="569"/>
                </a:cxn>
                <a:cxn ang="0">
                  <a:pos x="504" y="569"/>
                </a:cxn>
                <a:cxn ang="0">
                  <a:pos x="384" y="545"/>
                </a:cxn>
                <a:cxn ang="0">
                  <a:pos x="264" y="569"/>
                </a:cxn>
                <a:cxn ang="0">
                  <a:pos x="264" y="569"/>
                </a:cxn>
                <a:cxn ang="0">
                  <a:pos x="192" y="593"/>
                </a:cxn>
                <a:cxn ang="0">
                  <a:pos x="120" y="569"/>
                </a:cxn>
                <a:cxn ang="0">
                  <a:pos x="697" y="665"/>
                </a:cxn>
                <a:cxn ang="0">
                  <a:pos x="577" y="641"/>
                </a:cxn>
                <a:cxn ang="0">
                  <a:pos x="456" y="665"/>
                </a:cxn>
                <a:cxn ang="0">
                  <a:pos x="456" y="665"/>
                </a:cxn>
                <a:cxn ang="0">
                  <a:pos x="384" y="689"/>
                </a:cxn>
                <a:cxn ang="0">
                  <a:pos x="312"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59" y="64"/>
                    <a:pt x="673" y="64"/>
                  </a:cubicBezTo>
                  <a:cubicBezTo>
                    <a:pt x="686" y="64"/>
                    <a:pt x="697" y="75"/>
                    <a:pt x="697" y="88"/>
                  </a:cubicBezTo>
                  <a:cubicBezTo>
                    <a:pt x="697" y="88"/>
                    <a:pt x="697" y="88"/>
                    <a:pt x="697" y="88"/>
                  </a:cubicBezTo>
                  <a:cubicBezTo>
                    <a:pt x="697" y="102"/>
                    <a:pt x="686" y="112"/>
                    <a:pt x="673" y="112"/>
                  </a:cubicBezTo>
                  <a:cubicBezTo>
                    <a:pt x="659" y="112"/>
                    <a:pt x="649" y="102"/>
                    <a:pt x="649" y="88"/>
                  </a:cubicBezTo>
                  <a:moveTo>
                    <a:pt x="553" y="88"/>
                  </a:moveTo>
                  <a:cubicBezTo>
                    <a:pt x="553" y="75"/>
                    <a:pt x="563" y="64"/>
                    <a:pt x="577" y="64"/>
                  </a:cubicBezTo>
                  <a:cubicBezTo>
                    <a:pt x="590" y="64"/>
                    <a:pt x="601" y="75"/>
                    <a:pt x="601" y="88"/>
                  </a:cubicBezTo>
                  <a:cubicBezTo>
                    <a:pt x="601" y="88"/>
                    <a:pt x="601" y="88"/>
                    <a:pt x="601" y="88"/>
                  </a:cubicBezTo>
                  <a:cubicBezTo>
                    <a:pt x="601" y="102"/>
                    <a:pt x="590" y="112"/>
                    <a:pt x="577" y="112"/>
                  </a:cubicBezTo>
                  <a:cubicBezTo>
                    <a:pt x="563" y="112"/>
                    <a:pt x="553" y="102"/>
                    <a:pt x="553" y="88"/>
                  </a:cubicBezTo>
                  <a:moveTo>
                    <a:pt x="456" y="88"/>
                  </a:moveTo>
                  <a:cubicBezTo>
                    <a:pt x="456" y="75"/>
                    <a:pt x="467" y="64"/>
                    <a:pt x="480" y="64"/>
                  </a:cubicBezTo>
                  <a:cubicBezTo>
                    <a:pt x="494" y="64"/>
                    <a:pt x="504" y="75"/>
                    <a:pt x="504" y="88"/>
                  </a:cubicBezTo>
                  <a:cubicBezTo>
                    <a:pt x="504" y="88"/>
                    <a:pt x="504" y="88"/>
                    <a:pt x="504" y="88"/>
                  </a:cubicBezTo>
                  <a:cubicBezTo>
                    <a:pt x="504" y="102"/>
                    <a:pt x="494" y="112"/>
                    <a:pt x="480" y="112"/>
                  </a:cubicBezTo>
                  <a:cubicBezTo>
                    <a:pt x="467" y="112"/>
                    <a:pt x="456" y="102"/>
                    <a:pt x="456" y="88"/>
                  </a:cubicBezTo>
                  <a:moveTo>
                    <a:pt x="360" y="88"/>
                  </a:moveTo>
                  <a:cubicBezTo>
                    <a:pt x="360" y="75"/>
                    <a:pt x="371" y="64"/>
                    <a:pt x="384" y="64"/>
                  </a:cubicBezTo>
                  <a:cubicBezTo>
                    <a:pt x="398" y="64"/>
                    <a:pt x="408" y="75"/>
                    <a:pt x="408" y="88"/>
                  </a:cubicBezTo>
                  <a:cubicBezTo>
                    <a:pt x="408" y="88"/>
                    <a:pt x="408" y="88"/>
                    <a:pt x="408" y="88"/>
                  </a:cubicBezTo>
                  <a:cubicBezTo>
                    <a:pt x="408" y="102"/>
                    <a:pt x="398" y="112"/>
                    <a:pt x="384" y="112"/>
                  </a:cubicBezTo>
                  <a:cubicBezTo>
                    <a:pt x="371" y="112"/>
                    <a:pt x="360" y="102"/>
                    <a:pt x="360" y="88"/>
                  </a:cubicBezTo>
                  <a:moveTo>
                    <a:pt x="264" y="88"/>
                  </a:moveTo>
                  <a:cubicBezTo>
                    <a:pt x="264" y="75"/>
                    <a:pt x="275" y="64"/>
                    <a:pt x="288" y="64"/>
                  </a:cubicBezTo>
                  <a:cubicBezTo>
                    <a:pt x="302" y="64"/>
                    <a:pt x="312" y="75"/>
                    <a:pt x="312" y="88"/>
                  </a:cubicBezTo>
                  <a:cubicBezTo>
                    <a:pt x="312" y="88"/>
                    <a:pt x="312" y="88"/>
                    <a:pt x="312" y="88"/>
                  </a:cubicBezTo>
                  <a:cubicBezTo>
                    <a:pt x="312" y="102"/>
                    <a:pt x="302" y="112"/>
                    <a:pt x="288" y="112"/>
                  </a:cubicBezTo>
                  <a:cubicBezTo>
                    <a:pt x="275" y="112"/>
                    <a:pt x="264" y="102"/>
                    <a:pt x="264" y="88"/>
                  </a:cubicBezTo>
                  <a:moveTo>
                    <a:pt x="168" y="88"/>
                  </a:moveTo>
                  <a:cubicBezTo>
                    <a:pt x="168" y="75"/>
                    <a:pt x="179" y="64"/>
                    <a:pt x="192" y="64"/>
                  </a:cubicBezTo>
                  <a:cubicBezTo>
                    <a:pt x="205" y="64"/>
                    <a:pt x="216" y="75"/>
                    <a:pt x="216" y="88"/>
                  </a:cubicBezTo>
                  <a:cubicBezTo>
                    <a:pt x="216" y="88"/>
                    <a:pt x="216" y="88"/>
                    <a:pt x="216" y="88"/>
                  </a:cubicBezTo>
                  <a:cubicBezTo>
                    <a:pt x="216" y="102"/>
                    <a:pt x="205" y="112"/>
                    <a:pt x="192" y="112"/>
                  </a:cubicBezTo>
                  <a:cubicBezTo>
                    <a:pt x="179" y="112"/>
                    <a:pt x="168" y="102"/>
                    <a:pt x="168" y="88"/>
                  </a:cubicBezTo>
                  <a:moveTo>
                    <a:pt x="72" y="88"/>
                  </a:moveTo>
                  <a:cubicBezTo>
                    <a:pt x="72" y="75"/>
                    <a:pt x="83" y="64"/>
                    <a:pt x="96" y="64"/>
                  </a:cubicBezTo>
                  <a:cubicBezTo>
                    <a:pt x="109" y="64"/>
                    <a:pt x="120" y="75"/>
                    <a:pt x="120" y="88"/>
                  </a:cubicBezTo>
                  <a:cubicBezTo>
                    <a:pt x="120" y="88"/>
                    <a:pt x="120" y="88"/>
                    <a:pt x="120" y="88"/>
                  </a:cubicBezTo>
                  <a:cubicBezTo>
                    <a:pt x="120" y="102"/>
                    <a:pt x="109" y="112"/>
                    <a:pt x="96" y="112"/>
                  </a:cubicBezTo>
                  <a:cubicBezTo>
                    <a:pt x="83" y="112"/>
                    <a:pt x="72" y="102"/>
                    <a:pt x="72" y="88"/>
                  </a:cubicBezTo>
                  <a:moveTo>
                    <a:pt x="649" y="184"/>
                  </a:moveTo>
                  <a:cubicBezTo>
                    <a:pt x="649" y="171"/>
                    <a:pt x="659" y="160"/>
                    <a:pt x="673" y="160"/>
                  </a:cubicBezTo>
                  <a:cubicBezTo>
                    <a:pt x="686" y="160"/>
                    <a:pt x="697" y="171"/>
                    <a:pt x="697" y="184"/>
                  </a:cubicBezTo>
                  <a:cubicBezTo>
                    <a:pt x="697" y="184"/>
                    <a:pt x="697" y="184"/>
                    <a:pt x="697" y="184"/>
                  </a:cubicBezTo>
                  <a:cubicBezTo>
                    <a:pt x="697" y="198"/>
                    <a:pt x="686" y="209"/>
                    <a:pt x="673" y="209"/>
                  </a:cubicBezTo>
                  <a:cubicBezTo>
                    <a:pt x="659" y="209"/>
                    <a:pt x="649" y="198"/>
                    <a:pt x="649" y="184"/>
                  </a:cubicBezTo>
                  <a:moveTo>
                    <a:pt x="553" y="184"/>
                  </a:moveTo>
                  <a:cubicBezTo>
                    <a:pt x="553" y="171"/>
                    <a:pt x="563" y="160"/>
                    <a:pt x="577" y="160"/>
                  </a:cubicBezTo>
                  <a:cubicBezTo>
                    <a:pt x="590" y="160"/>
                    <a:pt x="601" y="171"/>
                    <a:pt x="601" y="184"/>
                  </a:cubicBezTo>
                  <a:cubicBezTo>
                    <a:pt x="601" y="184"/>
                    <a:pt x="601" y="184"/>
                    <a:pt x="601" y="184"/>
                  </a:cubicBezTo>
                  <a:cubicBezTo>
                    <a:pt x="601" y="198"/>
                    <a:pt x="590" y="209"/>
                    <a:pt x="577" y="209"/>
                  </a:cubicBezTo>
                  <a:cubicBezTo>
                    <a:pt x="563" y="209"/>
                    <a:pt x="553" y="198"/>
                    <a:pt x="553" y="184"/>
                  </a:cubicBezTo>
                  <a:moveTo>
                    <a:pt x="456" y="184"/>
                  </a:moveTo>
                  <a:cubicBezTo>
                    <a:pt x="456" y="171"/>
                    <a:pt x="467" y="160"/>
                    <a:pt x="480" y="160"/>
                  </a:cubicBezTo>
                  <a:cubicBezTo>
                    <a:pt x="494" y="160"/>
                    <a:pt x="504" y="171"/>
                    <a:pt x="504" y="184"/>
                  </a:cubicBezTo>
                  <a:cubicBezTo>
                    <a:pt x="504" y="184"/>
                    <a:pt x="504" y="184"/>
                    <a:pt x="504" y="184"/>
                  </a:cubicBezTo>
                  <a:cubicBezTo>
                    <a:pt x="504" y="198"/>
                    <a:pt x="494" y="209"/>
                    <a:pt x="480" y="209"/>
                  </a:cubicBezTo>
                  <a:cubicBezTo>
                    <a:pt x="467" y="209"/>
                    <a:pt x="456" y="198"/>
                    <a:pt x="456" y="184"/>
                  </a:cubicBezTo>
                  <a:moveTo>
                    <a:pt x="360" y="184"/>
                  </a:moveTo>
                  <a:cubicBezTo>
                    <a:pt x="360" y="171"/>
                    <a:pt x="371" y="160"/>
                    <a:pt x="384" y="160"/>
                  </a:cubicBezTo>
                  <a:cubicBezTo>
                    <a:pt x="398" y="160"/>
                    <a:pt x="408" y="171"/>
                    <a:pt x="408" y="184"/>
                  </a:cubicBezTo>
                  <a:cubicBezTo>
                    <a:pt x="408" y="184"/>
                    <a:pt x="408" y="184"/>
                    <a:pt x="408" y="184"/>
                  </a:cubicBezTo>
                  <a:cubicBezTo>
                    <a:pt x="408" y="198"/>
                    <a:pt x="398" y="209"/>
                    <a:pt x="384" y="209"/>
                  </a:cubicBezTo>
                  <a:cubicBezTo>
                    <a:pt x="371" y="209"/>
                    <a:pt x="360" y="198"/>
                    <a:pt x="360" y="184"/>
                  </a:cubicBezTo>
                  <a:moveTo>
                    <a:pt x="264" y="184"/>
                  </a:moveTo>
                  <a:cubicBezTo>
                    <a:pt x="264" y="171"/>
                    <a:pt x="275" y="160"/>
                    <a:pt x="288" y="160"/>
                  </a:cubicBezTo>
                  <a:cubicBezTo>
                    <a:pt x="302" y="160"/>
                    <a:pt x="312" y="171"/>
                    <a:pt x="312" y="184"/>
                  </a:cubicBezTo>
                  <a:cubicBezTo>
                    <a:pt x="312" y="184"/>
                    <a:pt x="312" y="184"/>
                    <a:pt x="312" y="184"/>
                  </a:cubicBezTo>
                  <a:cubicBezTo>
                    <a:pt x="312" y="198"/>
                    <a:pt x="302" y="209"/>
                    <a:pt x="288" y="209"/>
                  </a:cubicBezTo>
                  <a:cubicBezTo>
                    <a:pt x="275" y="209"/>
                    <a:pt x="264" y="198"/>
                    <a:pt x="264" y="184"/>
                  </a:cubicBezTo>
                  <a:moveTo>
                    <a:pt x="168" y="184"/>
                  </a:moveTo>
                  <a:cubicBezTo>
                    <a:pt x="168" y="171"/>
                    <a:pt x="179" y="160"/>
                    <a:pt x="192" y="160"/>
                  </a:cubicBezTo>
                  <a:cubicBezTo>
                    <a:pt x="205" y="160"/>
                    <a:pt x="216" y="171"/>
                    <a:pt x="216" y="184"/>
                  </a:cubicBezTo>
                  <a:cubicBezTo>
                    <a:pt x="216" y="184"/>
                    <a:pt x="216" y="184"/>
                    <a:pt x="216" y="184"/>
                  </a:cubicBezTo>
                  <a:cubicBezTo>
                    <a:pt x="216" y="198"/>
                    <a:pt x="205" y="209"/>
                    <a:pt x="192" y="209"/>
                  </a:cubicBezTo>
                  <a:cubicBezTo>
                    <a:pt x="179" y="209"/>
                    <a:pt x="168" y="198"/>
                    <a:pt x="168" y="184"/>
                  </a:cubicBezTo>
                  <a:moveTo>
                    <a:pt x="72" y="184"/>
                  </a:moveTo>
                  <a:cubicBezTo>
                    <a:pt x="72" y="171"/>
                    <a:pt x="83" y="160"/>
                    <a:pt x="96" y="160"/>
                  </a:cubicBezTo>
                  <a:cubicBezTo>
                    <a:pt x="109" y="160"/>
                    <a:pt x="120" y="171"/>
                    <a:pt x="120" y="184"/>
                  </a:cubicBezTo>
                  <a:cubicBezTo>
                    <a:pt x="120" y="184"/>
                    <a:pt x="120" y="184"/>
                    <a:pt x="120" y="184"/>
                  </a:cubicBezTo>
                  <a:cubicBezTo>
                    <a:pt x="120" y="198"/>
                    <a:pt x="109" y="209"/>
                    <a:pt x="96" y="209"/>
                  </a:cubicBezTo>
                  <a:cubicBezTo>
                    <a:pt x="83" y="209"/>
                    <a:pt x="72" y="198"/>
                    <a:pt x="72" y="184"/>
                  </a:cubicBezTo>
                  <a:moveTo>
                    <a:pt x="649" y="281"/>
                  </a:moveTo>
                  <a:cubicBezTo>
                    <a:pt x="649" y="267"/>
                    <a:pt x="659" y="257"/>
                    <a:pt x="673" y="257"/>
                  </a:cubicBezTo>
                  <a:cubicBezTo>
                    <a:pt x="686" y="257"/>
                    <a:pt x="697" y="267"/>
                    <a:pt x="697" y="281"/>
                  </a:cubicBezTo>
                  <a:cubicBezTo>
                    <a:pt x="697" y="281"/>
                    <a:pt x="697" y="281"/>
                    <a:pt x="697" y="281"/>
                  </a:cubicBezTo>
                  <a:cubicBezTo>
                    <a:pt x="697" y="294"/>
                    <a:pt x="686" y="305"/>
                    <a:pt x="673" y="305"/>
                  </a:cubicBezTo>
                  <a:cubicBezTo>
                    <a:pt x="659" y="305"/>
                    <a:pt x="649" y="294"/>
                    <a:pt x="649" y="281"/>
                  </a:cubicBezTo>
                  <a:moveTo>
                    <a:pt x="553" y="281"/>
                  </a:moveTo>
                  <a:cubicBezTo>
                    <a:pt x="553" y="267"/>
                    <a:pt x="563" y="257"/>
                    <a:pt x="577" y="257"/>
                  </a:cubicBezTo>
                  <a:cubicBezTo>
                    <a:pt x="590" y="257"/>
                    <a:pt x="601" y="267"/>
                    <a:pt x="601" y="281"/>
                  </a:cubicBezTo>
                  <a:cubicBezTo>
                    <a:pt x="601" y="281"/>
                    <a:pt x="601" y="281"/>
                    <a:pt x="601" y="281"/>
                  </a:cubicBezTo>
                  <a:cubicBezTo>
                    <a:pt x="601" y="294"/>
                    <a:pt x="590" y="305"/>
                    <a:pt x="577" y="305"/>
                  </a:cubicBezTo>
                  <a:cubicBezTo>
                    <a:pt x="563" y="305"/>
                    <a:pt x="553" y="294"/>
                    <a:pt x="553" y="281"/>
                  </a:cubicBezTo>
                  <a:moveTo>
                    <a:pt x="456" y="281"/>
                  </a:moveTo>
                  <a:cubicBezTo>
                    <a:pt x="456" y="267"/>
                    <a:pt x="467" y="257"/>
                    <a:pt x="480" y="257"/>
                  </a:cubicBezTo>
                  <a:cubicBezTo>
                    <a:pt x="494" y="257"/>
                    <a:pt x="504" y="267"/>
                    <a:pt x="504" y="281"/>
                  </a:cubicBezTo>
                  <a:cubicBezTo>
                    <a:pt x="504" y="281"/>
                    <a:pt x="504" y="281"/>
                    <a:pt x="504" y="281"/>
                  </a:cubicBezTo>
                  <a:cubicBezTo>
                    <a:pt x="504" y="294"/>
                    <a:pt x="494" y="305"/>
                    <a:pt x="480" y="305"/>
                  </a:cubicBezTo>
                  <a:cubicBezTo>
                    <a:pt x="467" y="305"/>
                    <a:pt x="456" y="294"/>
                    <a:pt x="456" y="281"/>
                  </a:cubicBezTo>
                  <a:moveTo>
                    <a:pt x="360" y="281"/>
                  </a:moveTo>
                  <a:cubicBezTo>
                    <a:pt x="360" y="267"/>
                    <a:pt x="371" y="257"/>
                    <a:pt x="384" y="257"/>
                  </a:cubicBezTo>
                  <a:cubicBezTo>
                    <a:pt x="398" y="257"/>
                    <a:pt x="408" y="267"/>
                    <a:pt x="408" y="281"/>
                  </a:cubicBezTo>
                  <a:cubicBezTo>
                    <a:pt x="408" y="281"/>
                    <a:pt x="408" y="281"/>
                    <a:pt x="408" y="281"/>
                  </a:cubicBezTo>
                  <a:cubicBezTo>
                    <a:pt x="408" y="294"/>
                    <a:pt x="398" y="305"/>
                    <a:pt x="384" y="305"/>
                  </a:cubicBezTo>
                  <a:cubicBezTo>
                    <a:pt x="371" y="305"/>
                    <a:pt x="360" y="294"/>
                    <a:pt x="360" y="281"/>
                  </a:cubicBezTo>
                  <a:moveTo>
                    <a:pt x="264" y="281"/>
                  </a:moveTo>
                  <a:cubicBezTo>
                    <a:pt x="264" y="267"/>
                    <a:pt x="275" y="257"/>
                    <a:pt x="288" y="257"/>
                  </a:cubicBezTo>
                  <a:cubicBezTo>
                    <a:pt x="302" y="257"/>
                    <a:pt x="312" y="267"/>
                    <a:pt x="312" y="281"/>
                  </a:cubicBezTo>
                  <a:cubicBezTo>
                    <a:pt x="312" y="281"/>
                    <a:pt x="312" y="281"/>
                    <a:pt x="312" y="281"/>
                  </a:cubicBezTo>
                  <a:cubicBezTo>
                    <a:pt x="312" y="294"/>
                    <a:pt x="302" y="305"/>
                    <a:pt x="288" y="305"/>
                  </a:cubicBezTo>
                  <a:cubicBezTo>
                    <a:pt x="275" y="305"/>
                    <a:pt x="264" y="294"/>
                    <a:pt x="264" y="281"/>
                  </a:cubicBezTo>
                  <a:moveTo>
                    <a:pt x="168" y="281"/>
                  </a:moveTo>
                  <a:cubicBezTo>
                    <a:pt x="168" y="267"/>
                    <a:pt x="179" y="257"/>
                    <a:pt x="192" y="257"/>
                  </a:cubicBezTo>
                  <a:cubicBezTo>
                    <a:pt x="205" y="257"/>
                    <a:pt x="216" y="267"/>
                    <a:pt x="216" y="281"/>
                  </a:cubicBezTo>
                  <a:cubicBezTo>
                    <a:pt x="216" y="281"/>
                    <a:pt x="216" y="281"/>
                    <a:pt x="216" y="281"/>
                  </a:cubicBezTo>
                  <a:cubicBezTo>
                    <a:pt x="216" y="294"/>
                    <a:pt x="205" y="305"/>
                    <a:pt x="192" y="305"/>
                  </a:cubicBezTo>
                  <a:cubicBezTo>
                    <a:pt x="179" y="305"/>
                    <a:pt x="168" y="294"/>
                    <a:pt x="168" y="281"/>
                  </a:cubicBezTo>
                  <a:moveTo>
                    <a:pt x="72" y="281"/>
                  </a:moveTo>
                  <a:cubicBezTo>
                    <a:pt x="72" y="267"/>
                    <a:pt x="83" y="257"/>
                    <a:pt x="96" y="257"/>
                  </a:cubicBezTo>
                  <a:cubicBezTo>
                    <a:pt x="109" y="257"/>
                    <a:pt x="120" y="267"/>
                    <a:pt x="120" y="281"/>
                  </a:cubicBezTo>
                  <a:cubicBezTo>
                    <a:pt x="120" y="281"/>
                    <a:pt x="120" y="281"/>
                    <a:pt x="120" y="281"/>
                  </a:cubicBezTo>
                  <a:cubicBezTo>
                    <a:pt x="120" y="294"/>
                    <a:pt x="109" y="305"/>
                    <a:pt x="96" y="305"/>
                  </a:cubicBezTo>
                  <a:cubicBezTo>
                    <a:pt x="83" y="305"/>
                    <a:pt x="72" y="294"/>
                    <a:pt x="72" y="281"/>
                  </a:cubicBezTo>
                  <a:moveTo>
                    <a:pt x="649" y="377"/>
                  </a:moveTo>
                  <a:cubicBezTo>
                    <a:pt x="649" y="364"/>
                    <a:pt x="659" y="353"/>
                    <a:pt x="673" y="353"/>
                  </a:cubicBezTo>
                  <a:cubicBezTo>
                    <a:pt x="686" y="353"/>
                    <a:pt x="697" y="364"/>
                    <a:pt x="697" y="377"/>
                  </a:cubicBezTo>
                  <a:cubicBezTo>
                    <a:pt x="697" y="377"/>
                    <a:pt x="697" y="377"/>
                    <a:pt x="697" y="377"/>
                  </a:cubicBezTo>
                  <a:cubicBezTo>
                    <a:pt x="697" y="390"/>
                    <a:pt x="686" y="401"/>
                    <a:pt x="673" y="401"/>
                  </a:cubicBezTo>
                  <a:cubicBezTo>
                    <a:pt x="659" y="401"/>
                    <a:pt x="649" y="390"/>
                    <a:pt x="649" y="377"/>
                  </a:cubicBezTo>
                  <a:moveTo>
                    <a:pt x="553" y="377"/>
                  </a:moveTo>
                  <a:cubicBezTo>
                    <a:pt x="553" y="364"/>
                    <a:pt x="563" y="353"/>
                    <a:pt x="577" y="353"/>
                  </a:cubicBezTo>
                  <a:cubicBezTo>
                    <a:pt x="590" y="353"/>
                    <a:pt x="601" y="364"/>
                    <a:pt x="601" y="377"/>
                  </a:cubicBezTo>
                  <a:cubicBezTo>
                    <a:pt x="601" y="377"/>
                    <a:pt x="601" y="377"/>
                    <a:pt x="601" y="377"/>
                  </a:cubicBezTo>
                  <a:cubicBezTo>
                    <a:pt x="601" y="390"/>
                    <a:pt x="590" y="401"/>
                    <a:pt x="577" y="401"/>
                  </a:cubicBezTo>
                  <a:cubicBezTo>
                    <a:pt x="563" y="401"/>
                    <a:pt x="553" y="390"/>
                    <a:pt x="553" y="377"/>
                  </a:cubicBezTo>
                  <a:moveTo>
                    <a:pt x="456" y="377"/>
                  </a:moveTo>
                  <a:cubicBezTo>
                    <a:pt x="456" y="364"/>
                    <a:pt x="467" y="353"/>
                    <a:pt x="480" y="353"/>
                  </a:cubicBezTo>
                  <a:cubicBezTo>
                    <a:pt x="494" y="353"/>
                    <a:pt x="504" y="364"/>
                    <a:pt x="504" y="377"/>
                  </a:cubicBezTo>
                  <a:cubicBezTo>
                    <a:pt x="504" y="377"/>
                    <a:pt x="504" y="377"/>
                    <a:pt x="504" y="377"/>
                  </a:cubicBezTo>
                  <a:cubicBezTo>
                    <a:pt x="504" y="390"/>
                    <a:pt x="494" y="401"/>
                    <a:pt x="480" y="401"/>
                  </a:cubicBezTo>
                  <a:cubicBezTo>
                    <a:pt x="467" y="401"/>
                    <a:pt x="456" y="390"/>
                    <a:pt x="456" y="377"/>
                  </a:cubicBezTo>
                  <a:moveTo>
                    <a:pt x="360" y="377"/>
                  </a:moveTo>
                  <a:cubicBezTo>
                    <a:pt x="360" y="364"/>
                    <a:pt x="371" y="353"/>
                    <a:pt x="384" y="353"/>
                  </a:cubicBezTo>
                  <a:cubicBezTo>
                    <a:pt x="398" y="353"/>
                    <a:pt x="408" y="364"/>
                    <a:pt x="408" y="377"/>
                  </a:cubicBezTo>
                  <a:cubicBezTo>
                    <a:pt x="408" y="377"/>
                    <a:pt x="408" y="377"/>
                    <a:pt x="408" y="377"/>
                  </a:cubicBezTo>
                  <a:cubicBezTo>
                    <a:pt x="408" y="390"/>
                    <a:pt x="398" y="401"/>
                    <a:pt x="384" y="401"/>
                  </a:cubicBezTo>
                  <a:cubicBezTo>
                    <a:pt x="371" y="401"/>
                    <a:pt x="360" y="390"/>
                    <a:pt x="360" y="377"/>
                  </a:cubicBezTo>
                  <a:moveTo>
                    <a:pt x="264" y="377"/>
                  </a:moveTo>
                  <a:cubicBezTo>
                    <a:pt x="264" y="364"/>
                    <a:pt x="275" y="353"/>
                    <a:pt x="288" y="353"/>
                  </a:cubicBezTo>
                  <a:cubicBezTo>
                    <a:pt x="302" y="353"/>
                    <a:pt x="312" y="364"/>
                    <a:pt x="312" y="377"/>
                  </a:cubicBezTo>
                  <a:cubicBezTo>
                    <a:pt x="312" y="377"/>
                    <a:pt x="312" y="377"/>
                    <a:pt x="312" y="377"/>
                  </a:cubicBezTo>
                  <a:cubicBezTo>
                    <a:pt x="312" y="390"/>
                    <a:pt x="302" y="401"/>
                    <a:pt x="288" y="401"/>
                  </a:cubicBezTo>
                  <a:cubicBezTo>
                    <a:pt x="275" y="401"/>
                    <a:pt x="264" y="390"/>
                    <a:pt x="264" y="377"/>
                  </a:cubicBezTo>
                  <a:moveTo>
                    <a:pt x="168" y="377"/>
                  </a:moveTo>
                  <a:cubicBezTo>
                    <a:pt x="168" y="364"/>
                    <a:pt x="179" y="353"/>
                    <a:pt x="192" y="353"/>
                  </a:cubicBezTo>
                  <a:cubicBezTo>
                    <a:pt x="205" y="353"/>
                    <a:pt x="216" y="364"/>
                    <a:pt x="216" y="377"/>
                  </a:cubicBezTo>
                  <a:cubicBezTo>
                    <a:pt x="216" y="377"/>
                    <a:pt x="216" y="377"/>
                    <a:pt x="216" y="377"/>
                  </a:cubicBezTo>
                  <a:cubicBezTo>
                    <a:pt x="216" y="390"/>
                    <a:pt x="205" y="401"/>
                    <a:pt x="192" y="401"/>
                  </a:cubicBezTo>
                  <a:cubicBezTo>
                    <a:pt x="179" y="401"/>
                    <a:pt x="168" y="390"/>
                    <a:pt x="168" y="377"/>
                  </a:cubicBezTo>
                  <a:moveTo>
                    <a:pt x="72" y="377"/>
                  </a:moveTo>
                  <a:cubicBezTo>
                    <a:pt x="72" y="364"/>
                    <a:pt x="83" y="353"/>
                    <a:pt x="96" y="353"/>
                  </a:cubicBezTo>
                  <a:cubicBezTo>
                    <a:pt x="109" y="353"/>
                    <a:pt x="120" y="364"/>
                    <a:pt x="120" y="377"/>
                  </a:cubicBezTo>
                  <a:cubicBezTo>
                    <a:pt x="120" y="377"/>
                    <a:pt x="120" y="377"/>
                    <a:pt x="120" y="377"/>
                  </a:cubicBezTo>
                  <a:cubicBezTo>
                    <a:pt x="120" y="390"/>
                    <a:pt x="109" y="401"/>
                    <a:pt x="96" y="401"/>
                  </a:cubicBezTo>
                  <a:cubicBezTo>
                    <a:pt x="83" y="401"/>
                    <a:pt x="72" y="390"/>
                    <a:pt x="72" y="377"/>
                  </a:cubicBezTo>
                  <a:moveTo>
                    <a:pt x="649" y="473"/>
                  </a:moveTo>
                  <a:cubicBezTo>
                    <a:pt x="649" y="460"/>
                    <a:pt x="659" y="449"/>
                    <a:pt x="673" y="449"/>
                  </a:cubicBezTo>
                  <a:cubicBezTo>
                    <a:pt x="686" y="449"/>
                    <a:pt x="697" y="460"/>
                    <a:pt x="697" y="473"/>
                  </a:cubicBezTo>
                  <a:cubicBezTo>
                    <a:pt x="697" y="473"/>
                    <a:pt x="697" y="473"/>
                    <a:pt x="697" y="473"/>
                  </a:cubicBezTo>
                  <a:cubicBezTo>
                    <a:pt x="697" y="486"/>
                    <a:pt x="686" y="497"/>
                    <a:pt x="673" y="497"/>
                  </a:cubicBezTo>
                  <a:cubicBezTo>
                    <a:pt x="659" y="497"/>
                    <a:pt x="649" y="486"/>
                    <a:pt x="649" y="473"/>
                  </a:cubicBezTo>
                  <a:moveTo>
                    <a:pt x="553" y="473"/>
                  </a:moveTo>
                  <a:cubicBezTo>
                    <a:pt x="553" y="460"/>
                    <a:pt x="563" y="449"/>
                    <a:pt x="577" y="449"/>
                  </a:cubicBezTo>
                  <a:cubicBezTo>
                    <a:pt x="590" y="449"/>
                    <a:pt x="601" y="460"/>
                    <a:pt x="601" y="473"/>
                  </a:cubicBezTo>
                  <a:cubicBezTo>
                    <a:pt x="601" y="473"/>
                    <a:pt x="601" y="473"/>
                    <a:pt x="601" y="473"/>
                  </a:cubicBezTo>
                  <a:cubicBezTo>
                    <a:pt x="601" y="486"/>
                    <a:pt x="590" y="497"/>
                    <a:pt x="577" y="497"/>
                  </a:cubicBezTo>
                  <a:cubicBezTo>
                    <a:pt x="563" y="497"/>
                    <a:pt x="553" y="486"/>
                    <a:pt x="553" y="473"/>
                  </a:cubicBezTo>
                  <a:moveTo>
                    <a:pt x="456" y="473"/>
                  </a:moveTo>
                  <a:cubicBezTo>
                    <a:pt x="456" y="460"/>
                    <a:pt x="467" y="449"/>
                    <a:pt x="480" y="449"/>
                  </a:cubicBezTo>
                  <a:cubicBezTo>
                    <a:pt x="494" y="449"/>
                    <a:pt x="504" y="460"/>
                    <a:pt x="504" y="473"/>
                  </a:cubicBezTo>
                  <a:cubicBezTo>
                    <a:pt x="504" y="473"/>
                    <a:pt x="504" y="473"/>
                    <a:pt x="504" y="473"/>
                  </a:cubicBezTo>
                  <a:cubicBezTo>
                    <a:pt x="504" y="486"/>
                    <a:pt x="494" y="497"/>
                    <a:pt x="480" y="497"/>
                  </a:cubicBezTo>
                  <a:cubicBezTo>
                    <a:pt x="467" y="497"/>
                    <a:pt x="456" y="486"/>
                    <a:pt x="456" y="473"/>
                  </a:cubicBezTo>
                  <a:moveTo>
                    <a:pt x="360" y="473"/>
                  </a:moveTo>
                  <a:cubicBezTo>
                    <a:pt x="360" y="460"/>
                    <a:pt x="371" y="449"/>
                    <a:pt x="384" y="449"/>
                  </a:cubicBezTo>
                  <a:cubicBezTo>
                    <a:pt x="398" y="449"/>
                    <a:pt x="408" y="460"/>
                    <a:pt x="408" y="473"/>
                  </a:cubicBezTo>
                  <a:cubicBezTo>
                    <a:pt x="408" y="473"/>
                    <a:pt x="408" y="473"/>
                    <a:pt x="408" y="473"/>
                  </a:cubicBezTo>
                  <a:cubicBezTo>
                    <a:pt x="408" y="486"/>
                    <a:pt x="398" y="497"/>
                    <a:pt x="384" y="497"/>
                  </a:cubicBezTo>
                  <a:cubicBezTo>
                    <a:pt x="371" y="497"/>
                    <a:pt x="360" y="486"/>
                    <a:pt x="360" y="473"/>
                  </a:cubicBezTo>
                  <a:moveTo>
                    <a:pt x="264" y="473"/>
                  </a:moveTo>
                  <a:cubicBezTo>
                    <a:pt x="264" y="460"/>
                    <a:pt x="275" y="449"/>
                    <a:pt x="288" y="449"/>
                  </a:cubicBezTo>
                  <a:cubicBezTo>
                    <a:pt x="302" y="449"/>
                    <a:pt x="312" y="460"/>
                    <a:pt x="312" y="473"/>
                  </a:cubicBezTo>
                  <a:cubicBezTo>
                    <a:pt x="312" y="473"/>
                    <a:pt x="312" y="473"/>
                    <a:pt x="312" y="473"/>
                  </a:cubicBezTo>
                  <a:cubicBezTo>
                    <a:pt x="312" y="486"/>
                    <a:pt x="302" y="497"/>
                    <a:pt x="288" y="497"/>
                  </a:cubicBezTo>
                  <a:cubicBezTo>
                    <a:pt x="275" y="497"/>
                    <a:pt x="264" y="486"/>
                    <a:pt x="264" y="473"/>
                  </a:cubicBezTo>
                  <a:moveTo>
                    <a:pt x="168" y="473"/>
                  </a:moveTo>
                  <a:cubicBezTo>
                    <a:pt x="168" y="460"/>
                    <a:pt x="179" y="449"/>
                    <a:pt x="192" y="449"/>
                  </a:cubicBezTo>
                  <a:cubicBezTo>
                    <a:pt x="205" y="449"/>
                    <a:pt x="216" y="460"/>
                    <a:pt x="216" y="473"/>
                  </a:cubicBezTo>
                  <a:cubicBezTo>
                    <a:pt x="216" y="473"/>
                    <a:pt x="216" y="473"/>
                    <a:pt x="216" y="473"/>
                  </a:cubicBezTo>
                  <a:cubicBezTo>
                    <a:pt x="216" y="486"/>
                    <a:pt x="205" y="497"/>
                    <a:pt x="192" y="497"/>
                  </a:cubicBezTo>
                  <a:cubicBezTo>
                    <a:pt x="179" y="497"/>
                    <a:pt x="168" y="486"/>
                    <a:pt x="168" y="473"/>
                  </a:cubicBezTo>
                  <a:moveTo>
                    <a:pt x="72" y="473"/>
                  </a:moveTo>
                  <a:cubicBezTo>
                    <a:pt x="72" y="460"/>
                    <a:pt x="83" y="449"/>
                    <a:pt x="96" y="449"/>
                  </a:cubicBezTo>
                  <a:cubicBezTo>
                    <a:pt x="109" y="449"/>
                    <a:pt x="120" y="460"/>
                    <a:pt x="120" y="473"/>
                  </a:cubicBezTo>
                  <a:cubicBezTo>
                    <a:pt x="120" y="473"/>
                    <a:pt x="120" y="473"/>
                    <a:pt x="120" y="473"/>
                  </a:cubicBezTo>
                  <a:cubicBezTo>
                    <a:pt x="120" y="486"/>
                    <a:pt x="109" y="497"/>
                    <a:pt x="96" y="497"/>
                  </a:cubicBezTo>
                  <a:cubicBezTo>
                    <a:pt x="83" y="497"/>
                    <a:pt x="72" y="486"/>
                    <a:pt x="72" y="473"/>
                  </a:cubicBezTo>
                  <a:moveTo>
                    <a:pt x="649" y="569"/>
                  </a:moveTo>
                  <a:cubicBezTo>
                    <a:pt x="649" y="556"/>
                    <a:pt x="659" y="545"/>
                    <a:pt x="673" y="545"/>
                  </a:cubicBezTo>
                  <a:cubicBezTo>
                    <a:pt x="686" y="545"/>
                    <a:pt x="697" y="556"/>
                    <a:pt x="697" y="569"/>
                  </a:cubicBezTo>
                  <a:cubicBezTo>
                    <a:pt x="697" y="569"/>
                    <a:pt x="697" y="569"/>
                    <a:pt x="697" y="569"/>
                  </a:cubicBezTo>
                  <a:cubicBezTo>
                    <a:pt x="697" y="582"/>
                    <a:pt x="686" y="593"/>
                    <a:pt x="673" y="593"/>
                  </a:cubicBezTo>
                  <a:cubicBezTo>
                    <a:pt x="659" y="593"/>
                    <a:pt x="649" y="582"/>
                    <a:pt x="649" y="569"/>
                  </a:cubicBezTo>
                  <a:moveTo>
                    <a:pt x="553" y="569"/>
                  </a:moveTo>
                  <a:cubicBezTo>
                    <a:pt x="553" y="556"/>
                    <a:pt x="563" y="545"/>
                    <a:pt x="577" y="545"/>
                  </a:cubicBezTo>
                  <a:cubicBezTo>
                    <a:pt x="590" y="545"/>
                    <a:pt x="601" y="556"/>
                    <a:pt x="601" y="569"/>
                  </a:cubicBezTo>
                  <a:cubicBezTo>
                    <a:pt x="601" y="569"/>
                    <a:pt x="601" y="569"/>
                    <a:pt x="601" y="569"/>
                  </a:cubicBezTo>
                  <a:cubicBezTo>
                    <a:pt x="601" y="582"/>
                    <a:pt x="590" y="593"/>
                    <a:pt x="577" y="593"/>
                  </a:cubicBezTo>
                  <a:cubicBezTo>
                    <a:pt x="563" y="593"/>
                    <a:pt x="553" y="582"/>
                    <a:pt x="553" y="569"/>
                  </a:cubicBezTo>
                  <a:moveTo>
                    <a:pt x="456" y="569"/>
                  </a:moveTo>
                  <a:cubicBezTo>
                    <a:pt x="456" y="556"/>
                    <a:pt x="467" y="545"/>
                    <a:pt x="480" y="545"/>
                  </a:cubicBezTo>
                  <a:cubicBezTo>
                    <a:pt x="494" y="545"/>
                    <a:pt x="504" y="556"/>
                    <a:pt x="504" y="569"/>
                  </a:cubicBezTo>
                  <a:cubicBezTo>
                    <a:pt x="504" y="569"/>
                    <a:pt x="504" y="569"/>
                    <a:pt x="504" y="569"/>
                  </a:cubicBezTo>
                  <a:cubicBezTo>
                    <a:pt x="504" y="582"/>
                    <a:pt x="494" y="593"/>
                    <a:pt x="480" y="593"/>
                  </a:cubicBezTo>
                  <a:cubicBezTo>
                    <a:pt x="467" y="593"/>
                    <a:pt x="456" y="582"/>
                    <a:pt x="456" y="569"/>
                  </a:cubicBezTo>
                  <a:moveTo>
                    <a:pt x="360" y="569"/>
                  </a:moveTo>
                  <a:cubicBezTo>
                    <a:pt x="360" y="556"/>
                    <a:pt x="371" y="545"/>
                    <a:pt x="384" y="545"/>
                  </a:cubicBezTo>
                  <a:cubicBezTo>
                    <a:pt x="398" y="545"/>
                    <a:pt x="408" y="556"/>
                    <a:pt x="408" y="569"/>
                  </a:cubicBezTo>
                  <a:cubicBezTo>
                    <a:pt x="408" y="569"/>
                    <a:pt x="408" y="569"/>
                    <a:pt x="408" y="569"/>
                  </a:cubicBezTo>
                  <a:cubicBezTo>
                    <a:pt x="408" y="582"/>
                    <a:pt x="398" y="593"/>
                    <a:pt x="384" y="593"/>
                  </a:cubicBezTo>
                  <a:cubicBezTo>
                    <a:pt x="371" y="593"/>
                    <a:pt x="360" y="582"/>
                    <a:pt x="360" y="569"/>
                  </a:cubicBezTo>
                  <a:moveTo>
                    <a:pt x="264" y="569"/>
                  </a:moveTo>
                  <a:cubicBezTo>
                    <a:pt x="264" y="556"/>
                    <a:pt x="275" y="545"/>
                    <a:pt x="288" y="545"/>
                  </a:cubicBezTo>
                  <a:cubicBezTo>
                    <a:pt x="302" y="545"/>
                    <a:pt x="312" y="556"/>
                    <a:pt x="312" y="569"/>
                  </a:cubicBezTo>
                  <a:cubicBezTo>
                    <a:pt x="312" y="569"/>
                    <a:pt x="312" y="569"/>
                    <a:pt x="312" y="569"/>
                  </a:cubicBezTo>
                  <a:cubicBezTo>
                    <a:pt x="312" y="582"/>
                    <a:pt x="302" y="593"/>
                    <a:pt x="288" y="593"/>
                  </a:cubicBezTo>
                  <a:cubicBezTo>
                    <a:pt x="275" y="593"/>
                    <a:pt x="264" y="582"/>
                    <a:pt x="264" y="569"/>
                  </a:cubicBezTo>
                  <a:moveTo>
                    <a:pt x="168" y="569"/>
                  </a:moveTo>
                  <a:cubicBezTo>
                    <a:pt x="168" y="556"/>
                    <a:pt x="179" y="545"/>
                    <a:pt x="192" y="545"/>
                  </a:cubicBezTo>
                  <a:cubicBezTo>
                    <a:pt x="205" y="545"/>
                    <a:pt x="216" y="556"/>
                    <a:pt x="216" y="569"/>
                  </a:cubicBezTo>
                  <a:cubicBezTo>
                    <a:pt x="216" y="569"/>
                    <a:pt x="216" y="569"/>
                    <a:pt x="216" y="569"/>
                  </a:cubicBezTo>
                  <a:cubicBezTo>
                    <a:pt x="216" y="582"/>
                    <a:pt x="205" y="593"/>
                    <a:pt x="192" y="593"/>
                  </a:cubicBezTo>
                  <a:cubicBezTo>
                    <a:pt x="179" y="593"/>
                    <a:pt x="168" y="582"/>
                    <a:pt x="168" y="569"/>
                  </a:cubicBezTo>
                  <a:moveTo>
                    <a:pt x="72" y="569"/>
                  </a:moveTo>
                  <a:cubicBezTo>
                    <a:pt x="72" y="556"/>
                    <a:pt x="83" y="545"/>
                    <a:pt x="96" y="545"/>
                  </a:cubicBezTo>
                  <a:cubicBezTo>
                    <a:pt x="109" y="545"/>
                    <a:pt x="120" y="556"/>
                    <a:pt x="120" y="569"/>
                  </a:cubicBezTo>
                  <a:cubicBezTo>
                    <a:pt x="120" y="569"/>
                    <a:pt x="120" y="569"/>
                    <a:pt x="120" y="569"/>
                  </a:cubicBezTo>
                  <a:cubicBezTo>
                    <a:pt x="120" y="582"/>
                    <a:pt x="109" y="593"/>
                    <a:pt x="96" y="593"/>
                  </a:cubicBezTo>
                  <a:cubicBezTo>
                    <a:pt x="83" y="593"/>
                    <a:pt x="72" y="582"/>
                    <a:pt x="72" y="569"/>
                  </a:cubicBezTo>
                  <a:moveTo>
                    <a:pt x="649" y="665"/>
                  </a:moveTo>
                  <a:cubicBezTo>
                    <a:pt x="649" y="652"/>
                    <a:pt x="659" y="641"/>
                    <a:pt x="673" y="641"/>
                  </a:cubicBezTo>
                  <a:cubicBezTo>
                    <a:pt x="686" y="641"/>
                    <a:pt x="697" y="652"/>
                    <a:pt x="697" y="665"/>
                  </a:cubicBezTo>
                  <a:cubicBezTo>
                    <a:pt x="697" y="665"/>
                    <a:pt x="697" y="665"/>
                    <a:pt x="697" y="665"/>
                  </a:cubicBezTo>
                  <a:cubicBezTo>
                    <a:pt x="697" y="679"/>
                    <a:pt x="686" y="689"/>
                    <a:pt x="673" y="689"/>
                  </a:cubicBezTo>
                  <a:cubicBezTo>
                    <a:pt x="659" y="689"/>
                    <a:pt x="649" y="679"/>
                    <a:pt x="649" y="665"/>
                  </a:cubicBezTo>
                  <a:moveTo>
                    <a:pt x="553" y="665"/>
                  </a:moveTo>
                  <a:cubicBezTo>
                    <a:pt x="553" y="652"/>
                    <a:pt x="563" y="641"/>
                    <a:pt x="577" y="641"/>
                  </a:cubicBezTo>
                  <a:cubicBezTo>
                    <a:pt x="590" y="641"/>
                    <a:pt x="601" y="652"/>
                    <a:pt x="601" y="665"/>
                  </a:cubicBezTo>
                  <a:cubicBezTo>
                    <a:pt x="601" y="665"/>
                    <a:pt x="601" y="665"/>
                    <a:pt x="601" y="665"/>
                  </a:cubicBezTo>
                  <a:cubicBezTo>
                    <a:pt x="601" y="679"/>
                    <a:pt x="590" y="689"/>
                    <a:pt x="577" y="689"/>
                  </a:cubicBezTo>
                  <a:cubicBezTo>
                    <a:pt x="563" y="689"/>
                    <a:pt x="553" y="679"/>
                    <a:pt x="553" y="665"/>
                  </a:cubicBezTo>
                  <a:moveTo>
                    <a:pt x="456" y="665"/>
                  </a:moveTo>
                  <a:cubicBezTo>
                    <a:pt x="456" y="652"/>
                    <a:pt x="467" y="641"/>
                    <a:pt x="480" y="641"/>
                  </a:cubicBezTo>
                  <a:cubicBezTo>
                    <a:pt x="494" y="641"/>
                    <a:pt x="504" y="652"/>
                    <a:pt x="504" y="665"/>
                  </a:cubicBezTo>
                  <a:cubicBezTo>
                    <a:pt x="504" y="665"/>
                    <a:pt x="504" y="665"/>
                    <a:pt x="504" y="665"/>
                  </a:cubicBezTo>
                  <a:cubicBezTo>
                    <a:pt x="504" y="679"/>
                    <a:pt x="494" y="689"/>
                    <a:pt x="480" y="689"/>
                  </a:cubicBezTo>
                  <a:cubicBezTo>
                    <a:pt x="467" y="689"/>
                    <a:pt x="456" y="679"/>
                    <a:pt x="456" y="665"/>
                  </a:cubicBezTo>
                  <a:moveTo>
                    <a:pt x="360" y="665"/>
                  </a:moveTo>
                  <a:cubicBezTo>
                    <a:pt x="360" y="652"/>
                    <a:pt x="371" y="641"/>
                    <a:pt x="384" y="641"/>
                  </a:cubicBezTo>
                  <a:cubicBezTo>
                    <a:pt x="398" y="641"/>
                    <a:pt x="408" y="652"/>
                    <a:pt x="408" y="665"/>
                  </a:cubicBezTo>
                  <a:cubicBezTo>
                    <a:pt x="408" y="665"/>
                    <a:pt x="408" y="665"/>
                    <a:pt x="408" y="665"/>
                  </a:cubicBezTo>
                  <a:cubicBezTo>
                    <a:pt x="408" y="679"/>
                    <a:pt x="398" y="689"/>
                    <a:pt x="384" y="689"/>
                  </a:cubicBezTo>
                  <a:cubicBezTo>
                    <a:pt x="371" y="689"/>
                    <a:pt x="360" y="679"/>
                    <a:pt x="360" y="665"/>
                  </a:cubicBezTo>
                  <a:moveTo>
                    <a:pt x="264" y="665"/>
                  </a:moveTo>
                  <a:cubicBezTo>
                    <a:pt x="264" y="652"/>
                    <a:pt x="275" y="641"/>
                    <a:pt x="288" y="641"/>
                  </a:cubicBezTo>
                  <a:cubicBezTo>
                    <a:pt x="302" y="641"/>
                    <a:pt x="312" y="652"/>
                    <a:pt x="312" y="665"/>
                  </a:cubicBezTo>
                  <a:cubicBezTo>
                    <a:pt x="312" y="665"/>
                    <a:pt x="312" y="665"/>
                    <a:pt x="312" y="665"/>
                  </a:cubicBezTo>
                  <a:cubicBezTo>
                    <a:pt x="312" y="679"/>
                    <a:pt x="302" y="689"/>
                    <a:pt x="288" y="689"/>
                  </a:cubicBezTo>
                  <a:cubicBezTo>
                    <a:pt x="275" y="689"/>
                    <a:pt x="264" y="679"/>
                    <a:pt x="264" y="665"/>
                  </a:cubicBezTo>
                  <a:moveTo>
                    <a:pt x="168" y="665"/>
                  </a:moveTo>
                  <a:cubicBezTo>
                    <a:pt x="168" y="652"/>
                    <a:pt x="179" y="641"/>
                    <a:pt x="192" y="641"/>
                  </a:cubicBezTo>
                  <a:cubicBezTo>
                    <a:pt x="205" y="641"/>
                    <a:pt x="216" y="652"/>
                    <a:pt x="216" y="665"/>
                  </a:cubicBezTo>
                  <a:cubicBezTo>
                    <a:pt x="216" y="665"/>
                    <a:pt x="216" y="665"/>
                    <a:pt x="216" y="665"/>
                  </a:cubicBezTo>
                  <a:cubicBezTo>
                    <a:pt x="216" y="679"/>
                    <a:pt x="205" y="689"/>
                    <a:pt x="192" y="689"/>
                  </a:cubicBezTo>
                  <a:cubicBezTo>
                    <a:pt x="179" y="689"/>
                    <a:pt x="168" y="679"/>
                    <a:pt x="168" y="665"/>
                  </a:cubicBezTo>
                  <a:moveTo>
                    <a:pt x="72" y="665"/>
                  </a:moveTo>
                  <a:cubicBezTo>
                    <a:pt x="72" y="652"/>
                    <a:pt x="83" y="641"/>
                    <a:pt x="96" y="641"/>
                  </a:cubicBezTo>
                  <a:cubicBezTo>
                    <a:pt x="109" y="641"/>
                    <a:pt x="120" y="652"/>
                    <a:pt x="120" y="665"/>
                  </a:cubicBezTo>
                  <a:cubicBezTo>
                    <a:pt x="120" y="665"/>
                    <a:pt x="120" y="665"/>
                    <a:pt x="120" y="665"/>
                  </a:cubicBezTo>
                  <a:cubicBezTo>
                    <a:pt x="120" y="679"/>
                    <a:pt x="109" y="689"/>
                    <a:pt x="96" y="689"/>
                  </a:cubicBezTo>
                  <a:cubicBezTo>
                    <a:pt x="83" y="689"/>
                    <a:pt x="72" y="679"/>
                    <a:pt x="72" y="665"/>
                  </a:cubicBezTo>
                </a:path>
              </a:pathLst>
            </a:custGeom>
            <a:noFill/>
            <a:ln w="3175" cap="rnd">
              <a:solidFill>
                <a:srgbClr val="B01C2E"/>
              </a:solidFill>
              <a:prstDash val="solid"/>
              <a:round/>
              <a:headEnd/>
              <a:tailEnd/>
            </a:ln>
          </p:spPr>
          <p:txBody>
            <a:bodyPr/>
            <a:lstStyle/>
            <a:p>
              <a:endParaRPr lang="en-US"/>
            </a:p>
          </p:txBody>
        </p:sp>
        <p:sp>
          <p:nvSpPr>
            <p:cNvPr id="329948" name="Freeform 220"/>
            <p:cNvSpPr>
              <a:spLocks noEditPoints="1"/>
            </p:cNvSpPr>
            <p:nvPr/>
          </p:nvSpPr>
          <p:spPr bwMode="auto">
            <a:xfrm>
              <a:off x="3656" y="2863"/>
              <a:ext cx="213" cy="212"/>
            </a:xfrm>
            <a:custGeom>
              <a:avLst/>
              <a:gdLst/>
              <a:ahLst/>
              <a:cxnLst>
                <a:cxn ang="0">
                  <a:pos x="0" y="770"/>
                </a:cxn>
                <a:cxn ang="0">
                  <a:pos x="673" y="113"/>
                </a:cxn>
                <a:cxn ang="0">
                  <a:pos x="601" y="89"/>
                </a:cxn>
                <a:cxn ang="0">
                  <a:pos x="505" y="89"/>
                </a:cxn>
                <a:cxn ang="0">
                  <a:pos x="385" y="65"/>
                </a:cxn>
                <a:cxn ang="0">
                  <a:pos x="265" y="89"/>
                </a:cxn>
                <a:cxn ang="0">
                  <a:pos x="265" y="89"/>
                </a:cxn>
                <a:cxn ang="0">
                  <a:pos x="193" y="113"/>
                </a:cxn>
                <a:cxn ang="0">
                  <a:pos x="121" y="89"/>
                </a:cxn>
                <a:cxn ang="0">
                  <a:pos x="697" y="185"/>
                </a:cxn>
                <a:cxn ang="0">
                  <a:pos x="577" y="161"/>
                </a:cxn>
                <a:cxn ang="0">
                  <a:pos x="457" y="185"/>
                </a:cxn>
                <a:cxn ang="0">
                  <a:pos x="457" y="185"/>
                </a:cxn>
                <a:cxn ang="0">
                  <a:pos x="385" y="209"/>
                </a:cxn>
                <a:cxn ang="0">
                  <a:pos x="313" y="185"/>
                </a:cxn>
                <a:cxn ang="0">
                  <a:pos x="217" y="185"/>
                </a:cxn>
                <a:cxn ang="0">
                  <a:pos x="97" y="161"/>
                </a:cxn>
                <a:cxn ang="0">
                  <a:pos x="649" y="281"/>
                </a:cxn>
                <a:cxn ang="0">
                  <a:pos x="649" y="281"/>
                </a:cxn>
                <a:cxn ang="0">
                  <a:pos x="577" y="305"/>
                </a:cxn>
                <a:cxn ang="0">
                  <a:pos x="505" y="281"/>
                </a:cxn>
                <a:cxn ang="0">
                  <a:pos x="409" y="281"/>
                </a:cxn>
                <a:cxn ang="0">
                  <a:pos x="289" y="257"/>
                </a:cxn>
                <a:cxn ang="0">
                  <a:pos x="169" y="281"/>
                </a:cxn>
                <a:cxn ang="0">
                  <a:pos x="169" y="281"/>
                </a:cxn>
                <a:cxn ang="0">
                  <a:pos x="97" y="305"/>
                </a:cxn>
                <a:cxn ang="0">
                  <a:pos x="697" y="377"/>
                </a:cxn>
                <a:cxn ang="0">
                  <a:pos x="601" y="377"/>
                </a:cxn>
                <a:cxn ang="0">
                  <a:pos x="481" y="353"/>
                </a:cxn>
                <a:cxn ang="0">
                  <a:pos x="361" y="377"/>
                </a:cxn>
                <a:cxn ang="0">
                  <a:pos x="361" y="377"/>
                </a:cxn>
                <a:cxn ang="0">
                  <a:pos x="289" y="401"/>
                </a:cxn>
                <a:cxn ang="0">
                  <a:pos x="217" y="377"/>
                </a:cxn>
                <a:cxn ang="0">
                  <a:pos x="121" y="377"/>
                </a:cxn>
                <a:cxn ang="0">
                  <a:pos x="673" y="449"/>
                </a:cxn>
                <a:cxn ang="0">
                  <a:pos x="553" y="473"/>
                </a:cxn>
                <a:cxn ang="0">
                  <a:pos x="553" y="473"/>
                </a:cxn>
                <a:cxn ang="0">
                  <a:pos x="481" y="497"/>
                </a:cxn>
                <a:cxn ang="0">
                  <a:pos x="409" y="473"/>
                </a:cxn>
                <a:cxn ang="0">
                  <a:pos x="313" y="473"/>
                </a:cxn>
                <a:cxn ang="0">
                  <a:pos x="193" y="449"/>
                </a:cxn>
                <a:cxn ang="0">
                  <a:pos x="73" y="473"/>
                </a:cxn>
                <a:cxn ang="0">
                  <a:pos x="73" y="473"/>
                </a:cxn>
                <a:cxn ang="0">
                  <a:pos x="673" y="593"/>
                </a:cxn>
                <a:cxn ang="0">
                  <a:pos x="601" y="569"/>
                </a:cxn>
                <a:cxn ang="0">
                  <a:pos x="505" y="569"/>
                </a:cxn>
                <a:cxn ang="0">
                  <a:pos x="385" y="545"/>
                </a:cxn>
                <a:cxn ang="0">
                  <a:pos x="265" y="569"/>
                </a:cxn>
                <a:cxn ang="0">
                  <a:pos x="265" y="569"/>
                </a:cxn>
                <a:cxn ang="0">
                  <a:pos x="193" y="593"/>
                </a:cxn>
                <a:cxn ang="0">
                  <a:pos x="121" y="569"/>
                </a:cxn>
                <a:cxn ang="0">
                  <a:pos x="697" y="665"/>
                </a:cxn>
                <a:cxn ang="0">
                  <a:pos x="577" y="641"/>
                </a:cxn>
                <a:cxn ang="0">
                  <a:pos x="457" y="665"/>
                </a:cxn>
                <a:cxn ang="0">
                  <a:pos x="457" y="665"/>
                </a:cxn>
                <a:cxn ang="0">
                  <a:pos x="385" y="690"/>
                </a:cxn>
                <a:cxn ang="0">
                  <a:pos x="313" y="665"/>
                </a:cxn>
                <a:cxn ang="0">
                  <a:pos x="217" y="665"/>
                </a:cxn>
                <a:cxn ang="0">
                  <a:pos x="97" y="641"/>
                </a:cxn>
              </a:cxnLst>
              <a:rect l="0" t="0" r="r" b="b"/>
              <a:pathLst>
                <a:path w="769" h="770">
                  <a:moveTo>
                    <a:pt x="0" y="770"/>
                  </a:moveTo>
                  <a:lnTo>
                    <a:pt x="769" y="770"/>
                  </a:lnTo>
                  <a:lnTo>
                    <a:pt x="769" y="0"/>
                  </a:lnTo>
                  <a:lnTo>
                    <a:pt x="0" y="0"/>
                  </a:lnTo>
                  <a:lnTo>
                    <a:pt x="0" y="770"/>
                  </a:lnTo>
                  <a:moveTo>
                    <a:pt x="649" y="89"/>
                  </a:moveTo>
                  <a:cubicBezTo>
                    <a:pt x="649" y="75"/>
                    <a:pt x="660" y="65"/>
                    <a:pt x="673" y="65"/>
                  </a:cubicBezTo>
                  <a:cubicBezTo>
                    <a:pt x="686" y="65"/>
                    <a:pt x="697" y="75"/>
                    <a:pt x="697" y="89"/>
                  </a:cubicBezTo>
                  <a:cubicBezTo>
                    <a:pt x="697" y="89"/>
                    <a:pt x="697" y="89"/>
                    <a:pt x="697" y="89"/>
                  </a:cubicBezTo>
                  <a:cubicBezTo>
                    <a:pt x="697" y="102"/>
                    <a:pt x="686" y="113"/>
                    <a:pt x="673" y="113"/>
                  </a:cubicBezTo>
                  <a:cubicBezTo>
                    <a:pt x="660" y="113"/>
                    <a:pt x="649" y="102"/>
                    <a:pt x="649" y="89"/>
                  </a:cubicBezTo>
                  <a:moveTo>
                    <a:pt x="553" y="89"/>
                  </a:moveTo>
                  <a:cubicBezTo>
                    <a:pt x="553" y="75"/>
                    <a:pt x="564" y="65"/>
                    <a:pt x="577" y="65"/>
                  </a:cubicBezTo>
                  <a:cubicBezTo>
                    <a:pt x="590" y="65"/>
                    <a:pt x="601" y="75"/>
                    <a:pt x="601" y="89"/>
                  </a:cubicBezTo>
                  <a:cubicBezTo>
                    <a:pt x="601" y="89"/>
                    <a:pt x="601" y="89"/>
                    <a:pt x="601" y="89"/>
                  </a:cubicBezTo>
                  <a:cubicBezTo>
                    <a:pt x="601" y="102"/>
                    <a:pt x="590" y="113"/>
                    <a:pt x="577" y="113"/>
                  </a:cubicBezTo>
                  <a:cubicBezTo>
                    <a:pt x="564" y="113"/>
                    <a:pt x="553" y="102"/>
                    <a:pt x="553" y="89"/>
                  </a:cubicBezTo>
                  <a:moveTo>
                    <a:pt x="457" y="89"/>
                  </a:moveTo>
                  <a:cubicBezTo>
                    <a:pt x="457" y="75"/>
                    <a:pt x="468" y="65"/>
                    <a:pt x="481" y="65"/>
                  </a:cubicBezTo>
                  <a:cubicBezTo>
                    <a:pt x="494" y="65"/>
                    <a:pt x="505" y="75"/>
                    <a:pt x="505" y="89"/>
                  </a:cubicBezTo>
                  <a:cubicBezTo>
                    <a:pt x="505" y="89"/>
                    <a:pt x="505" y="89"/>
                    <a:pt x="505" y="89"/>
                  </a:cubicBezTo>
                  <a:cubicBezTo>
                    <a:pt x="505" y="102"/>
                    <a:pt x="494" y="113"/>
                    <a:pt x="481" y="113"/>
                  </a:cubicBezTo>
                  <a:cubicBezTo>
                    <a:pt x="468" y="113"/>
                    <a:pt x="457" y="102"/>
                    <a:pt x="457" y="89"/>
                  </a:cubicBezTo>
                  <a:moveTo>
                    <a:pt x="361" y="89"/>
                  </a:moveTo>
                  <a:cubicBezTo>
                    <a:pt x="361" y="75"/>
                    <a:pt x="372" y="65"/>
                    <a:pt x="385" y="65"/>
                  </a:cubicBezTo>
                  <a:cubicBezTo>
                    <a:pt x="398" y="65"/>
                    <a:pt x="409" y="75"/>
                    <a:pt x="409" y="89"/>
                  </a:cubicBezTo>
                  <a:cubicBezTo>
                    <a:pt x="409" y="89"/>
                    <a:pt x="409" y="89"/>
                    <a:pt x="409" y="89"/>
                  </a:cubicBezTo>
                  <a:cubicBezTo>
                    <a:pt x="409" y="102"/>
                    <a:pt x="398" y="113"/>
                    <a:pt x="385" y="113"/>
                  </a:cubicBezTo>
                  <a:cubicBezTo>
                    <a:pt x="372" y="113"/>
                    <a:pt x="361" y="102"/>
                    <a:pt x="361" y="89"/>
                  </a:cubicBezTo>
                  <a:moveTo>
                    <a:pt x="265" y="89"/>
                  </a:moveTo>
                  <a:cubicBezTo>
                    <a:pt x="265" y="75"/>
                    <a:pt x="275" y="65"/>
                    <a:pt x="289" y="65"/>
                  </a:cubicBezTo>
                  <a:cubicBezTo>
                    <a:pt x="302" y="65"/>
                    <a:pt x="313" y="75"/>
                    <a:pt x="313" y="89"/>
                  </a:cubicBezTo>
                  <a:cubicBezTo>
                    <a:pt x="313" y="89"/>
                    <a:pt x="313" y="89"/>
                    <a:pt x="313" y="89"/>
                  </a:cubicBezTo>
                  <a:cubicBezTo>
                    <a:pt x="313" y="102"/>
                    <a:pt x="302" y="113"/>
                    <a:pt x="289" y="113"/>
                  </a:cubicBezTo>
                  <a:cubicBezTo>
                    <a:pt x="275" y="113"/>
                    <a:pt x="265" y="102"/>
                    <a:pt x="265" y="89"/>
                  </a:cubicBezTo>
                  <a:moveTo>
                    <a:pt x="169" y="89"/>
                  </a:moveTo>
                  <a:cubicBezTo>
                    <a:pt x="169" y="75"/>
                    <a:pt x="179" y="65"/>
                    <a:pt x="193" y="65"/>
                  </a:cubicBezTo>
                  <a:cubicBezTo>
                    <a:pt x="206" y="65"/>
                    <a:pt x="217" y="75"/>
                    <a:pt x="217" y="89"/>
                  </a:cubicBezTo>
                  <a:cubicBezTo>
                    <a:pt x="217" y="89"/>
                    <a:pt x="217" y="89"/>
                    <a:pt x="217" y="89"/>
                  </a:cubicBezTo>
                  <a:cubicBezTo>
                    <a:pt x="217" y="102"/>
                    <a:pt x="206" y="113"/>
                    <a:pt x="193" y="113"/>
                  </a:cubicBezTo>
                  <a:cubicBezTo>
                    <a:pt x="179" y="113"/>
                    <a:pt x="169" y="102"/>
                    <a:pt x="169" y="89"/>
                  </a:cubicBezTo>
                  <a:moveTo>
                    <a:pt x="73" y="89"/>
                  </a:moveTo>
                  <a:cubicBezTo>
                    <a:pt x="73" y="75"/>
                    <a:pt x="83" y="65"/>
                    <a:pt x="97" y="65"/>
                  </a:cubicBezTo>
                  <a:cubicBezTo>
                    <a:pt x="110" y="65"/>
                    <a:pt x="121" y="75"/>
                    <a:pt x="121" y="89"/>
                  </a:cubicBezTo>
                  <a:cubicBezTo>
                    <a:pt x="121" y="89"/>
                    <a:pt x="121" y="89"/>
                    <a:pt x="121" y="89"/>
                  </a:cubicBezTo>
                  <a:cubicBezTo>
                    <a:pt x="121" y="102"/>
                    <a:pt x="110" y="113"/>
                    <a:pt x="97" y="113"/>
                  </a:cubicBezTo>
                  <a:cubicBezTo>
                    <a:pt x="83" y="113"/>
                    <a:pt x="73" y="102"/>
                    <a:pt x="73" y="89"/>
                  </a:cubicBezTo>
                  <a:moveTo>
                    <a:pt x="649" y="185"/>
                  </a:moveTo>
                  <a:cubicBezTo>
                    <a:pt x="649" y="171"/>
                    <a:pt x="660" y="161"/>
                    <a:pt x="673" y="161"/>
                  </a:cubicBezTo>
                  <a:cubicBezTo>
                    <a:pt x="686" y="161"/>
                    <a:pt x="697" y="171"/>
                    <a:pt x="697" y="185"/>
                  </a:cubicBezTo>
                  <a:cubicBezTo>
                    <a:pt x="697" y="185"/>
                    <a:pt x="697" y="185"/>
                    <a:pt x="697" y="185"/>
                  </a:cubicBezTo>
                  <a:cubicBezTo>
                    <a:pt x="697" y="198"/>
                    <a:pt x="686" y="209"/>
                    <a:pt x="673" y="209"/>
                  </a:cubicBezTo>
                  <a:cubicBezTo>
                    <a:pt x="660" y="209"/>
                    <a:pt x="649" y="198"/>
                    <a:pt x="649" y="185"/>
                  </a:cubicBezTo>
                  <a:moveTo>
                    <a:pt x="553" y="185"/>
                  </a:moveTo>
                  <a:cubicBezTo>
                    <a:pt x="553" y="171"/>
                    <a:pt x="564" y="161"/>
                    <a:pt x="577" y="161"/>
                  </a:cubicBezTo>
                  <a:cubicBezTo>
                    <a:pt x="590" y="161"/>
                    <a:pt x="601" y="171"/>
                    <a:pt x="601" y="185"/>
                  </a:cubicBezTo>
                  <a:cubicBezTo>
                    <a:pt x="601" y="185"/>
                    <a:pt x="601" y="185"/>
                    <a:pt x="601" y="185"/>
                  </a:cubicBezTo>
                  <a:cubicBezTo>
                    <a:pt x="601" y="198"/>
                    <a:pt x="590" y="209"/>
                    <a:pt x="577" y="209"/>
                  </a:cubicBezTo>
                  <a:cubicBezTo>
                    <a:pt x="564" y="209"/>
                    <a:pt x="553" y="198"/>
                    <a:pt x="553" y="185"/>
                  </a:cubicBezTo>
                  <a:moveTo>
                    <a:pt x="457" y="185"/>
                  </a:moveTo>
                  <a:cubicBezTo>
                    <a:pt x="457" y="171"/>
                    <a:pt x="468" y="161"/>
                    <a:pt x="481" y="161"/>
                  </a:cubicBezTo>
                  <a:cubicBezTo>
                    <a:pt x="494" y="161"/>
                    <a:pt x="505" y="171"/>
                    <a:pt x="505" y="185"/>
                  </a:cubicBezTo>
                  <a:cubicBezTo>
                    <a:pt x="505" y="185"/>
                    <a:pt x="505" y="185"/>
                    <a:pt x="505" y="185"/>
                  </a:cubicBezTo>
                  <a:cubicBezTo>
                    <a:pt x="505" y="198"/>
                    <a:pt x="494" y="209"/>
                    <a:pt x="481" y="209"/>
                  </a:cubicBezTo>
                  <a:cubicBezTo>
                    <a:pt x="468" y="209"/>
                    <a:pt x="457" y="198"/>
                    <a:pt x="457" y="185"/>
                  </a:cubicBezTo>
                  <a:moveTo>
                    <a:pt x="361" y="185"/>
                  </a:moveTo>
                  <a:cubicBezTo>
                    <a:pt x="361" y="171"/>
                    <a:pt x="372" y="161"/>
                    <a:pt x="385" y="161"/>
                  </a:cubicBezTo>
                  <a:cubicBezTo>
                    <a:pt x="398" y="161"/>
                    <a:pt x="409" y="171"/>
                    <a:pt x="409" y="185"/>
                  </a:cubicBezTo>
                  <a:cubicBezTo>
                    <a:pt x="409" y="185"/>
                    <a:pt x="409" y="185"/>
                    <a:pt x="409" y="185"/>
                  </a:cubicBezTo>
                  <a:cubicBezTo>
                    <a:pt x="409" y="198"/>
                    <a:pt x="398" y="209"/>
                    <a:pt x="385" y="209"/>
                  </a:cubicBezTo>
                  <a:cubicBezTo>
                    <a:pt x="372" y="209"/>
                    <a:pt x="361" y="198"/>
                    <a:pt x="361" y="185"/>
                  </a:cubicBezTo>
                  <a:moveTo>
                    <a:pt x="265" y="185"/>
                  </a:moveTo>
                  <a:cubicBezTo>
                    <a:pt x="265" y="171"/>
                    <a:pt x="275" y="161"/>
                    <a:pt x="289" y="161"/>
                  </a:cubicBezTo>
                  <a:cubicBezTo>
                    <a:pt x="302" y="161"/>
                    <a:pt x="313" y="171"/>
                    <a:pt x="313" y="185"/>
                  </a:cubicBezTo>
                  <a:cubicBezTo>
                    <a:pt x="313" y="185"/>
                    <a:pt x="313" y="185"/>
                    <a:pt x="313" y="185"/>
                  </a:cubicBezTo>
                  <a:cubicBezTo>
                    <a:pt x="313" y="198"/>
                    <a:pt x="302" y="209"/>
                    <a:pt x="289" y="209"/>
                  </a:cubicBezTo>
                  <a:cubicBezTo>
                    <a:pt x="275" y="209"/>
                    <a:pt x="265" y="198"/>
                    <a:pt x="265" y="185"/>
                  </a:cubicBezTo>
                  <a:moveTo>
                    <a:pt x="169" y="185"/>
                  </a:moveTo>
                  <a:cubicBezTo>
                    <a:pt x="169" y="171"/>
                    <a:pt x="179" y="161"/>
                    <a:pt x="193" y="161"/>
                  </a:cubicBezTo>
                  <a:cubicBezTo>
                    <a:pt x="206" y="161"/>
                    <a:pt x="217" y="171"/>
                    <a:pt x="217" y="185"/>
                  </a:cubicBezTo>
                  <a:cubicBezTo>
                    <a:pt x="217" y="185"/>
                    <a:pt x="217" y="185"/>
                    <a:pt x="217" y="185"/>
                  </a:cubicBezTo>
                  <a:cubicBezTo>
                    <a:pt x="217" y="198"/>
                    <a:pt x="206" y="209"/>
                    <a:pt x="193" y="209"/>
                  </a:cubicBezTo>
                  <a:cubicBezTo>
                    <a:pt x="179" y="209"/>
                    <a:pt x="169" y="198"/>
                    <a:pt x="169" y="185"/>
                  </a:cubicBezTo>
                  <a:moveTo>
                    <a:pt x="73" y="185"/>
                  </a:moveTo>
                  <a:cubicBezTo>
                    <a:pt x="73" y="171"/>
                    <a:pt x="83" y="161"/>
                    <a:pt x="97" y="161"/>
                  </a:cubicBezTo>
                  <a:cubicBezTo>
                    <a:pt x="110" y="161"/>
                    <a:pt x="121" y="171"/>
                    <a:pt x="121" y="185"/>
                  </a:cubicBezTo>
                  <a:cubicBezTo>
                    <a:pt x="121" y="185"/>
                    <a:pt x="121" y="185"/>
                    <a:pt x="121" y="185"/>
                  </a:cubicBezTo>
                  <a:cubicBezTo>
                    <a:pt x="121" y="198"/>
                    <a:pt x="110" y="209"/>
                    <a:pt x="97" y="209"/>
                  </a:cubicBezTo>
                  <a:cubicBezTo>
                    <a:pt x="83" y="209"/>
                    <a:pt x="73" y="198"/>
                    <a:pt x="73" y="185"/>
                  </a:cubicBezTo>
                  <a:moveTo>
                    <a:pt x="649" y="281"/>
                  </a:moveTo>
                  <a:cubicBezTo>
                    <a:pt x="649" y="268"/>
                    <a:pt x="660" y="257"/>
                    <a:pt x="673" y="257"/>
                  </a:cubicBezTo>
                  <a:cubicBezTo>
                    <a:pt x="686" y="257"/>
                    <a:pt x="697" y="268"/>
                    <a:pt x="697" y="281"/>
                  </a:cubicBezTo>
                  <a:cubicBezTo>
                    <a:pt x="697" y="281"/>
                    <a:pt x="697" y="281"/>
                    <a:pt x="697" y="281"/>
                  </a:cubicBezTo>
                  <a:cubicBezTo>
                    <a:pt x="697" y="294"/>
                    <a:pt x="686" y="305"/>
                    <a:pt x="673" y="305"/>
                  </a:cubicBezTo>
                  <a:cubicBezTo>
                    <a:pt x="660" y="305"/>
                    <a:pt x="649" y="294"/>
                    <a:pt x="649" y="281"/>
                  </a:cubicBezTo>
                  <a:moveTo>
                    <a:pt x="553" y="281"/>
                  </a:moveTo>
                  <a:cubicBezTo>
                    <a:pt x="553" y="268"/>
                    <a:pt x="564" y="257"/>
                    <a:pt x="577" y="257"/>
                  </a:cubicBezTo>
                  <a:cubicBezTo>
                    <a:pt x="590" y="257"/>
                    <a:pt x="601" y="268"/>
                    <a:pt x="601" y="281"/>
                  </a:cubicBezTo>
                  <a:cubicBezTo>
                    <a:pt x="601" y="281"/>
                    <a:pt x="601" y="281"/>
                    <a:pt x="601" y="281"/>
                  </a:cubicBezTo>
                  <a:cubicBezTo>
                    <a:pt x="601" y="294"/>
                    <a:pt x="590" y="305"/>
                    <a:pt x="577" y="305"/>
                  </a:cubicBezTo>
                  <a:cubicBezTo>
                    <a:pt x="564" y="305"/>
                    <a:pt x="553" y="294"/>
                    <a:pt x="553" y="281"/>
                  </a:cubicBezTo>
                  <a:moveTo>
                    <a:pt x="457" y="281"/>
                  </a:moveTo>
                  <a:cubicBezTo>
                    <a:pt x="457" y="268"/>
                    <a:pt x="468" y="257"/>
                    <a:pt x="481" y="257"/>
                  </a:cubicBezTo>
                  <a:cubicBezTo>
                    <a:pt x="494" y="257"/>
                    <a:pt x="505" y="268"/>
                    <a:pt x="505" y="281"/>
                  </a:cubicBezTo>
                  <a:cubicBezTo>
                    <a:pt x="505" y="281"/>
                    <a:pt x="505" y="281"/>
                    <a:pt x="505" y="281"/>
                  </a:cubicBezTo>
                  <a:cubicBezTo>
                    <a:pt x="505" y="294"/>
                    <a:pt x="494" y="305"/>
                    <a:pt x="481" y="305"/>
                  </a:cubicBezTo>
                  <a:cubicBezTo>
                    <a:pt x="468" y="305"/>
                    <a:pt x="457" y="294"/>
                    <a:pt x="457" y="281"/>
                  </a:cubicBezTo>
                  <a:moveTo>
                    <a:pt x="361" y="281"/>
                  </a:moveTo>
                  <a:cubicBezTo>
                    <a:pt x="361" y="268"/>
                    <a:pt x="372" y="257"/>
                    <a:pt x="385" y="257"/>
                  </a:cubicBezTo>
                  <a:cubicBezTo>
                    <a:pt x="398" y="257"/>
                    <a:pt x="409" y="268"/>
                    <a:pt x="409" y="281"/>
                  </a:cubicBezTo>
                  <a:cubicBezTo>
                    <a:pt x="409" y="281"/>
                    <a:pt x="409" y="281"/>
                    <a:pt x="409" y="281"/>
                  </a:cubicBezTo>
                  <a:cubicBezTo>
                    <a:pt x="409" y="294"/>
                    <a:pt x="398" y="305"/>
                    <a:pt x="385" y="305"/>
                  </a:cubicBezTo>
                  <a:cubicBezTo>
                    <a:pt x="372" y="305"/>
                    <a:pt x="361" y="294"/>
                    <a:pt x="361" y="281"/>
                  </a:cubicBezTo>
                  <a:moveTo>
                    <a:pt x="265" y="281"/>
                  </a:moveTo>
                  <a:cubicBezTo>
                    <a:pt x="265" y="268"/>
                    <a:pt x="275" y="257"/>
                    <a:pt x="289" y="257"/>
                  </a:cubicBezTo>
                  <a:cubicBezTo>
                    <a:pt x="302" y="257"/>
                    <a:pt x="313" y="268"/>
                    <a:pt x="313" y="281"/>
                  </a:cubicBezTo>
                  <a:cubicBezTo>
                    <a:pt x="313" y="281"/>
                    <a:pt x="313" y="281"/>
                    <a:pt x="313" y="281"/>
                  </a:cubicBezTo>
                  <a:cubicBezTo>
                    <a:pt x="313" y="294"/>
                    <a:pt x="302" y="305"/>
                    <a:pt x="289" y="305"/>
                  </a:cubicBezTo>
                  <a:cubicBezTo>
                    <a:pt x="275" y="305"/>
                    <a:pt x="265" y="294"/>
                    <a:pt x="265" y="281"/>
                  </a:cubicBezTo>
                  <a:moveTo>
                    <a:pt x="169" y="281"/>
                  </a:moveTo>
                  <a:cubicBezTo>
                    <a:pt x="169" y="268"/>
                    <a:pt x="179" y="257"/>
                    <a:pt x="193" y="257"/>
                  </a:cubicBezTo>
                  <a:cubicBezTo>
                    <a:pt x="206" y="257"/>
                    <a:pt x="217" y="268"/>
                    <a:pt x="217" y="281"/>
                  </a:cubicBezTo>
                  <a:cubicBezTo>
                    <a:pt x="217" y="281"/>
                    <a:pt x="217" y="281"/>
                    <a:pt x="217" y="281"/>
                  </a:cubicBezTo>
                  <a:cubicBezTo>
                    <a:pt x="217" y="294"/>
                    <a:pt x="206" y="305"/>
                    <a:pt x="193" y="305"/>
                  </a:cubicBezTo>
                  <a:cubicBezTo>
                    <a:pt x="179" y="305"/>
                    <a:pt x="169" y="294"/>
                    <a:pt x="169" y="281"/>
                  </a:cubicBezTo>
                  <a:moveTo>
                    <a:pt x="73" y="281"/>
                  </a:moveTo>
                  <a:cubicBezTo>
                    <a:pt x="73" y="268"/>
                    <a:pt x="83" y="257"/>
                    <a:pt x="97" y="257"/>
                  </a:cubicBezTo>
                  <a:cubicBezTo>
                    <a:pt x="110" y="257"/>
                    <a:pt x="121" y="268"/>
                    <a:pt x="121" y="281"/>
                  </a:cubicBezTo>
                  <a:cubicBezTo>
                    <a:pt x="121" y="281"/>
                    <a:pt x="121" y="281"/>
                    <a:pt x="121" y="281"/>
                  </a:cubicBezTo>
                  <a:cubicBezTo>
                    <a:pt x="121" y="294"/>
                    <a:pt x="110" y="305"/>
                    <a:pt x="97" y="305"/>
                  </a:cubicBezTo>
                  <a:cubicBezTo>
                    <a:pt x="83" y="305"/>
                    <a:pt x="73" y="294"/>
                    <a:pt x="73" y="281"/>
                  </a:cubicBezTo>
                  <a:moveTo>
                    <a:pt x="649" y="377"/>
                  </a:moveTo>
                  <a:cubicBezTo>
                    <a:pt x="649" y="364"/>
                    <a:pt x="660" y="353"/>
                    <a:pt x="673" y="353"/>
                  </a:cubicBezTo>
                  <a:cubicBezTo>
                    <a:pt x="686" y="353"/>
                    <a:pt x="697" y="364"/>
                    <a:pt x="697" y="377"/>
                  </a:cubicBezTo>
                  <a:cubicBezTo>
                    <a:pt x="697" y="377"/>
                    <a:pt x="697" y="377"/>
                    <a:pt x="697" y="377"/>
                  </a:cubicBezTo>
                  <a:cubicBezTo>
                    <a:pt x="697" y="390"/>
                    <a:pt x="686" y="401"/>
                    <a:pt x="673" y="401"/>
                  </a:cubicBezTo>
                  <a:cubicBezTo>
                    <a:pt x="660" y="401"/>
                    <a:pt x="649" y="390"/>
                    <a:pt x="649" y="377"/>
                  </a:cubicBezTo>
                  <a:moveTo>
                    <a:pt x="553" y="377"/>
                  </a:moveTo>
                  <a:cubicBezTo>
                    <a:pt x="553" y="364"/>
                    <a:pt x="564" y="353"/>
                    <a:pt x="577" y="353"/>
                  </a:cubicBezTo>
                  <a:cubicBezTo>
                    <a:pt x="590" y="353"/>
                    <a:pt x="601" y="364"/>
                    <a:pt x="601" y="377"/>
                  </a:cubicBezTo>
                  <a:cubicBezTo>
                    <a:pt x="601" y="377"/>
                    <a:pt x="601" y="377"/>
                    <a:pt x="601" y="377"/>
                  </a:cubicBezTo>
                  <a:cubicBezTo>
                    <a:pt x="601" y="390"/>
                    <a:pt x="590" y="401"/>
                    <a:pt x="577" y="401"/>
                  </a:cubicBezTo>
                  <a:cubicBezTo>
                    <a:pt x="564" y="401"/>
                    <a:pt x="553" y="390"/>
                    <a:pt x="553" y="377"/>
                  </a:cubicBezTo>
                  <a:moveTo>
                    <a:pt x="457" y="377"/>
                  </a:moveTo>
                  <a:cubicBezTo>
                    <a:pt x="457" y="364"/>
                    <a:pt x="468" y="353"/>
                    <a:pt x="481" y="353"/>
                  </a:cubicBezTo>
                  <a:cubicBezTo>
                    <a:pt x="494" y="353"/>
                    <a:pt x="505" y="364"/>
                    <a:pt x="505" y="377"/>
                  </a:cubicBezTo>
                  <a:cubicBezTo>
                    <a:pt x="505" y="377"/>
                    <a:pt x="505" y="377"/>
                    <a:pt x="505" y="377"/>
                  </a:cubicBezTo>
                  <a:cubicBezTo>
                    <a:pt x="505" y="390"/>
                    <a:pt x="494" y="401"/>
                    <a:pt x="481" y="401"/>
                  </a:cubicBezTo>
                  <a:cubicBezTo>
                    <a:pt x="468" y="401"/>
                    <a:pt x="457" y="390"/>
                    <a:pt x="457" y="377"/>
                  </a:cubicBezTo>
                  <a:moveTo>
                    <a:pt x="361" y="377"/>
                  </a:moveTo>
                  <a:cubicBezTo>
                    <a:pt x="361" y="364"/>
                    <a:pt x="372" y="353"/>
                    <a:pt x="385" y="353"/>
                  </a:cubicBezTo>
                  <a:cubicBezTo>
                    <a:pt x="398" y="353"/>
                    <a:pt x="409" y="364"/>
                    <a:pt x="409" y="377"/>
                  </a:cubicBezTo>
                  <a:cubicBezTo>
                    <a:pt x="409" y="377"/>
                    <a:pt x="409" y="377"/>
                    <a:pt x="409" y="377"/>
                  </a:cubicBezTo>
                  <a:cubicBezTo>
                    <a:pt x="409" y="390"/>
                    <a:pt x="398" y="401"/>
                    <a:pt x="385" y="401"/>
                  </a:cubicBezTo>
                  <a:cubicBezTo>
                    <a:pt x="372" y="401"/>
                    <a:pt x="361" y="390"/>
                    <a:pt x="361" y="377"/>
                  </a:cubicBezTo>
                  <a:moveTo>
                    <a:pt x="265" y="377"/>
                  </a:moveTo>
                  <a:cubicBezTo>
                    <a:pt x="265" y="364"/>
                    <a:pt x="275" y="353"/>
                    <a:pt x="289" y="353"/>
                  </a:cubicBezTo>
                  <a:cubicBezTo>
                    <a:pt x="302" y="353"/>
                    <a:pt x="313" y="364"/>
                    <a:pt x="313" y="377"/>
                  </a:cubicBezTo>
                  <a:cubicBezTo>
                    <a:pt x="313" y="377"/>
                    <a:pt x="313" y="377"/>
                    <a:pt x="313" y="377"/>
                  </a:cubicBezTo>
                  <a:cubicBezTo>
                    <a:pt x="313" y="390"/>
                    <a:pt x="302" y="401"/>
                    <a:pt x="289" y="401"/>
                  </a:cubicBezTo>
                  <a:cubicBezTo>
                    <a:pt x="275" y="401"/>
                    <a:pt x="265" y="390"/>
                    <a:pt x="265" y="377"/>
                  </a:cubicBezTo>
                  <a:moveTo>
                    <a:pt x="169" y="377"/>
                  </a:moveTo>
                  <a:cubicBezTo>
                    <a:pt x="169" y="364"/>
                    <a:pt x="179" y="353"/>
                    <a:pt x="193" y="353"/>
                  </a:cubicBezTo>
                  <a:cubicBezTo>
                    <a:pt x="206" y="353"/>
                    <a:pt x="217" y="364"/>
                    <a:pt x="217" y="377"/>
                  </a:cubicBezTo>
                  <a:cubicBezTo>
                    <a:pt x="217" y="377"/>
                    <a:pt x="217" y="377"/>
                    <a:pt x="217" y="377"/>
                  </a:cubicBezTo>
                  <a:cubicBezTo>
                    <a:pt x="217" y="390"/>
                    <a:pt x="206" y="401"/>
                    <a:pt x="193" y="401"/>
                  </a:cubicBezTo>
                  <a:cubicBezTo>
                    <a:pt x="179" y="401"/>
                    <a:pt x="169" y="390"/>
                    <a:pt x="169" y="377"/>
                  </a:cubicBezTo>
                  <a:moveTo>
                    <a:pt x="73" y="377"/>
                  </a:moveTo>
                  <a:cubicBezTo>
                    <a:pt x="73" y="364"/>
                    <a:pt x="83" y="353"/>
                    <a:pt x="97" y="353"/>
                  </a:cubicBezTo>
                  <a:cubicBezTo>
                    <a:pt x="110" y="353"/>
                    <a:pt x="121" y="364"/>
                    <a:pt x="121" y="377"/>
                  </a:cubicBezTo>
                  <a:cubicBezTo>
                    <a:pt x="121" y="377"/>
                    <a:pt x="121" y="377"/>
                    <a:pt x="121" y="377"/>
                  </a:cubicBezTo>
                  <a:cubicBezTo>
                    <a:pt x="121" y="390"/>
                    <a:pt x="110" y="401"/>
                    <a:pt x="97" y="401"/>
                  </a:cubicBezTo>
                  <a:cubicBezTo>
                    <a:pt x="83" y="401"/>
                    <a:pt x="73" y="390"/>
                    <a:pt x="73" y="377"/>
                  </a:cubicBezTo>
                  <a:moveTo>
                    <a:pt x="649" y="473"/>
                  </a:moveTo>
                  <a:cubicBezTo>
                    <a:pt x="649" y="460"/>
                    <a:pt x="660" y="449"/>
                    <a:pt x="673" y="449"/>
                  </a:cubicBezTo>
                  <a:cubicBezTo>
                    <a:pt x="686" y="449"/>
                    <a:pt x="697" y="460"/>
                    <a:pt x="697" y="473"/>
                  </a:cubicBezTo>
                  <a:cubicBezTo>
                    <a:pt x="697" y="473"/>
                    <a:pt x="697" y="473"/>
                    <a:pt x="697" y="473"/>
                  </a:cubicBezTo>
                  <a:cubicBezTo>
                    <a:pt x="697" y="486"/>
                    <a:pt x="686" y="497"/>
                    <a:pt x="673" y="497"/>
                  </a:cubicBezTo>
                  <a:cubicBezTo>
                    <a:pt x="660" y="497"/>
                    <a:pt x="649" y="486"/>
                    <a:pt x="649" y="473"/>
                  </a:cubicBezTo>
                  <a:moveTo>
                    <a:pt x="553" y="473"/>
                  </a:moveTo>
                  <a:cubicBezTo>
                    <a:pt x="553" y="460"/>
                    <a:pt x="564" y="449"/>
                    <a:pt x="577" y="449"/>
                  </a:cubicBezTo>
                  <a:cubicBezTo>
                    <a:pt x="590" y="449"/>
                    <a:pt x="601" y="460"/>
                    <a:pt x="601" y="473"/>
                  </a:cubicBezTo>
                  <a:cubicBezTo>
                    <a:pt x="601" y="473"/>
                    <a:pt x="601" y="473"/>
                    <a:pt x="601" y="473"/>
                  </a:cubicBezTo>
                  <a:cubicBezTo>
                    <a:pt x="601" y="486"/>
                    <a:pt x="590" y="497"/>
                    <a:pt x="577" y="497"/>
                  </a:cubicBezTo>
                  <a:cubicBezTo>
                    <a:pt x="564" y="497"/>
                    <a:pt x="553" y="486"/>
                    <a:pt x="553" y="473"/>
                  </a:cubicBezTo>
                  <a:moveTo>
                    <a:pt x="457" y="473"/>
                  </a:moveTo>
                  <a:cubicBezTo>
                    <a:pt x="457" y="460"/>
                    <a:pt x="468" y="449"/>
                    <a:pt x="481" y="449"/>
                  </a:cubicBezTo>
                  <a:cubicBezTo>
                    <a:pt x="494" y="449"/>
                    <a:pt x="505" y="460"/>
                    <a:pt x="505" y="473"/>
                  </a:cubicBezTo>
                  <a:cubicBezTo>
                    <a:pt x="505" y="473"/>
                    <a:pt x="505" y="473"/>
                    <a:pt x="505" y="473"/>
                  </a:cubicBezTo>
                  <a:cubicBezTo>
                    <a:pt x="505" y="486"/>
                    <a:pt x="494" y="497"/>
                    <a:pt x="481" y="497"/>
                  </a:cubicBezTo>
                  <a:cubicBezTo>
                    <a:pt x="468" y="497"/>
                    <a:pt x="457" y="486"/>
                    <a:pt x="457" y="473"/>
                  </a:cubicBezTo>
                  <a:moveTo>
                    <a:pt x="361" y="473"/>
                  </a:moveTo>
                  <a:cubicBezTo>
                    <a:pt x="361" y="460"/>
                    <a:pt x="372" y="449"/>
                    <a:pt x="385" y="449"/>
                  </a:cubicBezTo>
                  <a:cubicBezTo>
                    <a:pt x="398" y="449"/>
                    <a:pt x="409" y="460"/>
                    <a:pt x="409" y="473"/>
                  </a:cubicBezTo>
                  <a:cubicBezTo>
                    <a:pt x="409" y="473"/>
                    <a:pt x="409" y="473"/>
                    <a:pt x="409" y="473"/>
                  </a:cubicBezTo>
                  <a:cubicBezTo>
                    <a:pt x="409" y="486"/>
                    <a:pt x="398" y="497"/>
                    <a:pt x="385" y="497"/>
                  </a:cubicBezTo>
                  <a:cubicBezTo>
                    <a:pt x="372" y="497"/>
                    <a:pt x="361" y="486"/>
                    <a:pt x="361" y="473"/>
                  </a:cubicBezTo>
                  <a:moveTo>
                    <a:pt x="265" y="473"/>
                  </a:moveTo>
                  <a:cubicBezTo>
                    <a:pt x="265" y="460"/>
                    <a:pt x="275" y="449"/>
                    <a:pt x="289" y="449"/>
                  </a:cubicBezTo>
                  <a:cubicBezTo>
                    <a:pt x="302" y="449"/>
                    <a:pt x="313" y="460"/>
                    <a:pt x="313" y="473"/>
                  </a:cubicBezTo>
                  <a:cubicBezTo>
                    <a:pt x="313" y="473"/>
                    <a:pt x="313" y="473"/>
                    <a:pt x="313" y="473"/>
                  </a:cubicBezTo>
                  <a:cubicBezTo>
                    <a:pt x="313" y="486"/>
                    <a:pt x="302" y="497"/>
                    <a:pt x="289" y="497"/>
                  </a:cubicBezTo>
                  <a:cubicBezTo>
                    <a:pt x="275" y="497"/>
                    <a:pt x="265" y="486"/>
                    <a:pt x="265" y="473"/>
                  </a:cubicBezTo>
                  <a:moveTo>
                    <a:pt x="169" y="473"/>
                  </a:moveTo>
                  <a:cubicBezTo>
                    <a:pt x="169" y="460"/>
                    <a:pt x="179" y="449"/>
                    <a:pt x="193" y="449"/>
                  </a:cubicBezTo>
                  <a:cubicBezTo>
                    <a:pt x="206" y="449"/>
                    <a:pt x="217" y="460"/>
                    <a:pt x="217" y="473"/>
                  </a:cubicBezTo>
                  <a:cubicBezTo>
                    <a:pt x="217" y="473"/>
                    <a:pt x="217" y="473"/>
                    <a:pt x="217" y="473"/>
                  </a:cubicBezTo>
                  <a:cubicBezTo>
                    <a:pt x="217" y="486"/>
                    <a:pt x="206" y="497"/>
                    <a:pt x="193" y="497"/>
                  </a:cubicBezTo>
                  <a:cubicBezTo>
                    <a:pt x="179" y="497"/>
                    <a:pt x="169" y="486"/>
                    <a:pt x="169" y="473"/>
                  </a:cubicBezTo>
                  <a:moveTo>
                    <a:pt x="73" y="473"/>
                  </a:moveTo>
                  <a:cubicBezTo>
                    <a:pt x="73" y="460"/>
                    <a:pt x="83" y="449"/>
                    <a:pt x="97" y="449"/>
                  </a:cubicBezTo>
                  <a:cubicBezTo>
                    <a:pt x="110" y="449"/>
                    <a:pt x="121" y="460"/>
                    <a:pt x="121" y="473"/>
                  </a:cubicBezTo>
                  <a:cubicBezTo>
                    <a:pt x="121" y="473"/>
                    <a:pt x="121" y="473"/>
                    <a:pt x="121" y="473"/>
                  </a:cubicBezTo>
                  <a:cubicBezTo>
                    <a:pt x="121" y="486"/>
                    <a:pt x="110" y="497"/>
                    <a:pt x="97" y="497"/>
                  </a:cubicBezTo>
                  <a:cubicBezTo>
                    <a:pt x="83" y="497"/>
                    <a:pt x="73" y="486"/>
                    <a:pt x="73" y="473"/>
                  </a:cubicBezTo>
                  <a:moveTo>
                    <a:pt x="649" y="569"/>
                  </a:moveTo>
                  <a:cubicBezTo>
                    <a:pt x="649" y="556"/>
                    <a:pt x="660" y="545"/>
                    <a:pt x="673" y="545"/>
                  </a:cubicBezTo>
                  <a:cubicBezTo>
                    <a:pt x="686" y="545"/>
                    <a:pt x="697" y="556"/>
                    <a:pt x="697" y="569"/>
                  </a:cubicBezTo>
                  <a:cubicBezTo>
                    <a:pt x="697" y="569"/>
                    <a:pt x="697" y="569"/>
                    <a:pt x="697" y="569"/>
                  </a:cubicBezTo>
                  <a:cubicBezTo>
                    <a:pt x="697" y="583"/>
                    <a:pt x="686" y="593"/>
                    <a:pt x="673" y="593"/>
                  </a:cubicBezTo>
                  <a:cubicBezTo>
                    <a:pt x="660" y="593"/>
                    <a:pt x="649" y="583"/>
                    <a:pt x="649" y="569"/>
                  </a:cubicBezTo>
                  <a:moveTo>
                    <a:pt x="553" y="569"/>
                  </a:moveTo>
                  <a:cubicBezTo>
                    <a:pt x="553" y="556"/>
                    <a:pt x="564" y="545"/>
                    <a:pt x="577" y="545"/>
                  </a:cubicBezTo>
                  <a:cubicBezTo>
                    <a:pt x="590" y="545"/>
                    <a:pt x="601" y="556"/>
                    <a:pt x="601" y="569"/>
                  </a:cubicBezTo>
                  <a:cubicBezTo>
                    <a:pt x="601" y="569"/>
                    <a:pt x="601" y="569"/>
                    <a:pt x="601" y="569"/>
                  </a:cubicBezTo>
                  <a:cubicBezTo>
                    <a:pt x="601" y="583"/>
                    <a:pt x="590" y="593"/>
                    <a:pt x="577" y="593"/>
                  </a:cubicBezTo>
                  <a:cubicBezTo>
                    <a:pt x="564" y="593"/>
                    <a:pt x="553" y="583"/>
                    <a:pt x="553" y="569"/>
                  </a:cubicBezTo>
                  <a:moveTo>
                    <a:pt x="457" y="569"/>
                  </a:moveTo>
                  <a:cubicBezTo>
                    <a:pt x="457" y="556"/>
                    <a:pt x="468" y="545"/>
                    <a:pt x="481" y="545"/>
                  </a:cubicBezTo>
                  <a:cubicBezTo>
                    <a:pt x="494" y="545"/>
                    <a:pt x="505" y="556"/>
                    <a:pt x="505" y="569"/>
                  </a:cubicBezTo>
                  <a:cubicBezTo>
                    <a:pt x="505" y="569"/>
                    <a:pt x="505" y="569"/>
                    <a:pt x="505" y="569"/>
                  </a:cubicBezTo>
                  <a:cubicBezTo>
                    <a:pt x="505" y="583"/>
                    <a:pt x="494" y="593"/>
                    <a:pt x="481" y="593"/>
                  </a:cubicBezTo>
                  <a:cubicBezTo>
                    <a:pt x="468" y="593"/>
                    <a:pt x="457" y="583"/>
                    <a:pt x="457" y="569"/>
                  </a:cubicBezTo>
                  <a:moveTo>
                    <a:pt x="361" y="569"/>
                  </a:moveTo>
                  <a:cubicBezTo>
                    <a:pt x="361" y="556"/>
                    <a:pt x="372" y="545"/>
                    <a:pt x="385" y="545"/>
                  </a:cubicBezTo>
                  <a:cubicBezTo>
                    <a:pt x="398" y="545"/>
                    <a:pt x="409" y="556"/>
                    <a:pt x="409" y="569"/>
                  </a:cubicBezTo>
                  <a:cubicBezTo>
                    <a:pt x="409" y="569"/>
                    <a:pt x="409" y="569"/>
                    <a:pt x="409" y="569"/>
                  </a:cubicBezTo>
                  <a:cubicBezTo>
                    <a:pt x="409" y="583"/>
                    <a:pt x="398" y="593"/>
                    <a:pt x="385" y="593"/>
                  </a:cubicBezTo>
                  <a:cubicBezTo>
                    <a:pt x="372" y="593"/>
                    <a:pt x="361" y="583"/>
                    <a:pt x="361" y="569"/>
                  </a:cubicBezTo>
                  <a:moveTo>
                    <a:pt x="265" y="569"/>
                  </a:moveTo>
                  <a:cubicBezTo>
                    <a:pt x="265" y="556"/>
                    <a:pt x="275" y="545"/>
                    <a:pt x="289" y="545"/>
                  </a:cubicBezTo>
                  <a:cubicBezTo>
                    <a:pt x="302" y="545"/>
                    <a:pt x="313" y="556"/>
                    <a:pt x="313" y="569"/>
                  </a:cubicBezTo>
                  <a:cubicBezTo>
                    <a:pt x="313" y="569"/>
                    <a:pt x="313" y="569"/>
                    <a:pt x="313" y="569"/>
                  </a:cubicBezTo>
                  <a:cubicBezTo>
                    <a:pt x="313" y="583"/>
                    <a:pt x="302" y="593"/>
                    <a:pt x="289" y="593"/>
                  </a:cubicBezTo>
                  <a:cubicBezTo>
                    <a:pt x="275" y="593"/>
                    <a:pt x="265" y="583"/>
                    <a:pt x="265" y="569"/>
                  </a:cubicBezTo>
                  <a:moveTo>
                    <a:pt x="169" y="569"/>
                  </a:moveTo>
                  <a:cubicBezTo>
                    <a:pt x="169" y="556"/>
                    <a:pt x="179" y="545"/>
                    <a:pt x="193" y="545"/>
                  </a:cubicBezTo>
                  <a:cubicBezTo>
                    <a:pt x="206" y="545"/>
                    <a:pt x="217" y="556"/>
                    <a:pt x="217" y="569"/>
                  </a:cubicBezTo>
                  <a:cubicBezTo>
                    <a:pt x="217" y="569"/>
                    <a:pt x="217" y="569"/>
                    <a:pt x="217" y="569"/>
                  </a:cubicBezTo>
                  <a:cubicBezTo>
                    <a:pt x="217" y="583"/>
                    <a:pt x="206" y="593"/>
                    <a:pt x="193" y="593"/>
                  </a:cubicBezTo>
                  <a:cubicBezTo>
                    <a:pt x="179" y="593"/>
                    <a:pt x="169" y="583"/>
                    <a:pt x="169" y="569"/>
                  </a:cubicBezTo>
                  <a:moveTo>
                    <a:pt x="73" y="569"/>
                  </a:moveTo>
                  <a:cubicBezTo>
                    <a:pt x="73" y="556"/>
                    <a:pt x="83" y="545"/>
                    <a:pt x="97" y="545"/>
                  </a:cubicBezTo>
                  <a:cubicBezTo>
                    <a:pt x="110" y="545"/>
                    <a:pt x="121" y="556"/>
                    <a:pt x="121" y="569"/>
                  </a:cubicBezTo>
                  <a:cubicBezTo>
                    <a:pt x="121" y="569"/>
                    <a:pt x="121" y="569"/>
                    <a:pt x="121" y="569"/>
                  </a:cubicBezTo>
                  <a:cubicBezTo>
                    <a:pt x="121" y="583"/>
                    <a:pt x="110" y="593"/>
                    <a:pt x="97" y="593"/>
                  </a:cubicBezTo>
                  <a:cubicBezTo>
                    <a:pt x="83" y="593"/>
                    <a:pt x="73" y="583"/>
                    <a:pt x="73" y="569"/>
                  </a:cubicBezTo>
                  <a:moveTo>
                    <a:pt x="649" y="665"/>
                  </a:moveTo>
                  <a:cubicBezTo>
                    <a:pt x="649" y="652"/>
                    <a:pt x="660" y="641"/>
                    <a:pt x="673" y="641"/>
                  </a:cubicBezTo>
                  <a:cubicBezTo>
                    <a:pt x="686" y="641"/>
                    <a:pt x="697" y="652"/>
                    <a:pt x="697" y="665"/>
                  </a:cubicBezTo>
                  <a:cubicBezTo>
                    <a:pt x="697" y="665"/>
                    <a:pt x="697" y="665"/>
                    <a:pt x="697" y="665"/>
                  </a:cubicBezTo>
                  <a:cubicBezTo>
                    <a:pt x="697" y="679"/>
                    <a:pt x="686" y="690"/>
                    <a:pt x="673" y="690"/>
                  </a:cubicBezTo>
                  <a:cubicBezTo>
                    <a:pt x="660" y="690"/>
                    <a:pt x="649" y="679"/>
                    <a:pt x="649" y="665"/>
                  </a:cubicBezTo>
                  <a:moveTo>
                    <a:pt x="553" y="665"/>
                  </a:moveTo>
                  <a:cubicBezTo>
                    <a:pt x="553" y="652"/>
                    <a:pt x="564" y="641"/>
                    <a:pt x="577" y="641"/>
                  </a:cubicBezTo>
                  <a:cubicBezTo>
                    <a:pt x="590" y="641"/>
                    <a:pt x="601" y="652"/>
                    <a:pt x="601" y="665"/>
                  </a:cubicBezTo>
                  <a:cubicBezTo>
                    <a:pt x="601" y="665"/>
                    <a:pt x="601" y="665"/>
                    <a:pt x="601" y="665"/>
                  </a:cubicBezTo>
                  <a:cubicBezTo>
                    <a:pt x="601" y="679"/>
                    <a:pt x="590" y="690"/>
                    <a:pt x="577" y="690"/>
                  </a:cubicBezTo>
                  <a:cubicBezTo>
                    <a:pt x="564" y="690"/>
                    <a:pt x="553" y="679"/>
                    <a:pt x="553" y="665"/>
                  </a:cubicBezTo>
                  <a:moveTo>
                    <a:pt x="457" y="665"/>
                  </a:moveTo>
                  <a:cubicBezTo>
                    <a:pt x="457" y="652"/>
                    <a:pt x="468" y="641"/>
                    <a:pt x="481" y="641"/>
                  </a:cubicBezTo>
                  <a:cubicBezTo>
                    <a:pt x="494" y="641"/>
                    <a:pt x="505" y="652"/>
                    <a:pt x="505" y="665"/>
                  </a:cubicBezTo>
                  <a:cubicBezTo>
                    <a:pt x="505" y="665"/>
                    <a:pt x="505" y="665"/>
                    <a:pt x="505" y="665"/>
                  </a:cubicBezTo>
                  <a:cubicBezTo>
                    <a:pt x="505" y="679"/>
                    <a:pt x="494" y="690"/>
                    <a:pt x="481" y="690"/>
                  </a:cubicBezTo>
                  <a:cubicBezTo>
                    <a:pt x="468" y="690"/>
                    <a:pt x="457" y="679"/>
                    <a:pt x="457" y="665"/>
                  </a:cubicBezTo>
                  <a:moveTo>
                    <a:pt x="361" y="665"/>
                  </a:moveTo>
                  <a:cubicBezTo>
                    <a:pt x="361" y="652"/>
                    <a:pt x="372" y="641"/>
                    <a:pt x="385" y="641"/>
                  </a:cubicBezTo>
                  <a:cubicBezTo>
                    <a:pt x="398" y="641"/>
                    <a:pt x="409" y="652"/>
                    <a:pt x="409" y="665"/>
                  </a:cubicBezTo>
                  <a:cubicBezTo>
                    <a:pt x="409" y="665"/>
                    <a:pt x="409" y="665"/>
                    <a:pt x="409" y="665"/>
                  </a:cubicBezTo>
                  <a:cubicBezTo>
                    <a:pt x="409" y="679"/>
                    <a:pt x="398" y="690"/>
                    <a:pt x="385" y="690"/>
                  </a:cubicBezTo>
                  <a:cubicBezTo>
                    <a:pt x="372" y="690"/>
                    <a:pt x="361" y="679"/>
                    <a:pt x="361" y="665"/>
                  </a:cubicBezTo>
                  <a:moveTo>
                    <a:pt x="265" y="665"/>
                  </a:moveTo>
                  <a:cubicBezTo>
                    <a:pt x="265" y="652"/>
                    <a:pt x="275" y="641"/>
                    <a:pt x="289" y="641"/>
                  </a:cubicBezTo>
                  <a:cubicBezTo>
                    <a:pt x="302" y="641"/>
                    <a:pt x="313" y="652"/>
                    <a:pt x="313" y="665"/>
                  </a:cubicBezTo>
                  <a:cubicBezTo>
                    <a:pt x="313" y="665"/>
                    <a:pt x="313" y="665"/>
                    <a:pt x="313" y="665"/>
                  </a:cubicBezTo>
                  <a:cubicBezTo>
                    <a:pt x="313" y="679"/>
                    <a:pt x="302" y="690"/>
                    <a:pt x="289" y="690"/>
                  </a:cubicBezTo>
                  <a:cubicBezTo>
                    <a:pt x="275" y="690"/>
                    <a:pt x="265" y="679"/>
                    <a:pt x="265" y="665"/>
                  </a:cubicBezTo>
                  <a:moveTo>
                    <a:pt x="169" y="665"/>
                  </a:moveTo>
                  <a:cubicBezTo>
                    <a:pt x="169" y="652"/>
                    <a:pt x="179" y="641"/>
                    <a:pt x="193" y="641"/>
                  </a:cubicBezTo>
                  <a:cubicBezTo>
                    <a:pt x="206" y="641"/>
                    <a:pt x="217" y="652"/>
                    <a:pt x="217" y="665"/>
                  </a:cubicBezTo>
                  <a:cubicBezTo>
                    <a:pt x="217" y="665"/>
                    <a:pt x="217" y="665"/>
                    <a:pt x="217" y="665"/>
                  </a:cubicBezTo>
                  <a:cubicBezTo>
                    <a:pt x="217" y="679"/>
                    <a:pt x="206" y="690"/>
                    <a:pt x="193" y="690"/>
                  </a:cubicBezTo>
                  <a:cubicBezTo>
                    <a:pt x="179" y="690"/>
                    <a:pt x="169" y="679"/>
                    <a:pt x="169" y="665"/>
                  </a:cubicBezTo>
                  <a:moveTo>
                    <a:pt x="73" y="665"/>
                  </a:moveTo>
                  <a:cubicBezTo>
                    <a:pt x="73" y="652"/>
                    <a:pt x="83" y="641"/>
                    <a:pt x="97" y="641"/>
                  </a:cubicBezTo>
                  <a:cubicBezTo>
                    <a:pt x="110" y="641"/>
                    <a:pt x="121" y="652"/>
                    <a:pt x="121" y="665"/>
                  </a:cubicBezTo>
                  <a:cubicBezTo>
                    <a:pt x="121" y="665"/>
                    <a:pt x="121" y="665"/>
                    <a:pt x="121" y="665"/>
                  </a:cubicBezTo>
                  <a:cubicBezTo>
                    <a:pt x="121" y="679"/>
                    <a:pt x="110" y="690"/>
                    <a:pt x="97" y="690"/>
                  </a:cubicBezTo>
                  <a:cubicBezTo>
                    <a:pt x="83" y="690"/>
                    <a:pt x="73" y="679"/>
                    <a:pt x="73" y="665"/>
                  </a:cubicBezTo>
                </a:path>
              </a:pathLst>
            </a:custGeom>
            <a:noFill/>
            <a:ln w="3175" cap="rnd">
              <a:solidFill>
                <a:srgbClr val="B01C2E"/>
              </a:solidFill>
              <a:prstDash val="solid"/>
              <a:round/>
              <a:headEnd/>
              <a:tailEnd/>
            </a:ln>
          </p:spPr>
          <p:txBody>
            <a:bodyPr/>
            <a:lstStyle/>
            <a:p>
              <a:endParaRPr lang="en-US"/>
            </a:p>
          </p:txBody>
        </p:sp>
        <p:sp>
          <p:nvSpPr>
            <p:cNvPr id="329949" name="Freeform 221"/>
            <p:cNvSpPr>
              <a:spLocks noEditPoints="1"/>
            </p:cNvSpPr>
            <p:nvPr/>
          </p:nvSpPr>
          <p:spPr bwMode="auto">
            <a:xfrm>
              <a:off x="3869" y="2863"/>
              <a:ext cx="213" cy="212"/>
            </a:xfrm>
            <a:custGeom>
              <a:avLst/>
              <a:gdLst/>
              <a:ahLst/>
              <a:cxnLst>
                <a:cxn ang="0">
                  <a:pos x="0" y="770"/>
                </a:cxn>
                <a:cxn ang="0">
                  <a:pos x="673" y="113"/>
                </a:cxn>
                <a:cxn ang="0">
                  <a:pos x="601" y="89"/>
                </a:cxn>
                <a:cxn ang="0">
                  <a:pos x="504" y="89"/>
                </a:cxn>
                <a:cxn ang="0">
                  <a:pos x="384" y="65"/>
                </a:cxn>
                <a:cxn ang="0">
                  <a:pos x="264" y="89"/>
                </a:cxn>
                <a:cxn ang="0">
                  <a:pos x="264" y="89"/>
                </a:cxn>
                <a:cxn ang="0">
                  <a:pos x="192" y="113"/>
                </a:cxn>
                <a:cxn ang="0">
                  <a:pos x="120" y="89"/>
                </a:cxn>
                <a:cxn ang="0">
                  <a:pos x="697" y="185"/>
                </a:cxn>
                <a:cxn ang="0">
                  <a:pos x="577" y="161"/>
                </a:cxn>
                <a:cxn ang="0">
                  <a:pos x="456" y="185"/>
                </a:cxn>
                <a:cxn ang="0">
                  <a:pos x="456" y="185"/>
                </a:cxn>
                <a:cxn ang="0">
                  <a:pos x="384" y="209"/>
                </a:cxn>
                <a:cxn ang="0">
                  <a:pos x="312" y="185"/>
                </a:cxn>
                <a:cxn ang="0">
                  <a:pos x="216" y="185"/>
                </a:cxn>
                <a:cxn ang="0">
                  <a:pos x="96" y="161"/>
                </a:cxn>
                <a:cxn ang="0">
                  <a:pos x="649" y="281"/>
                </a:cxn>
                <a:cxn ang="0">
                  <a:pos x="649" y="281"/>
                </a:cxn>
                <a:cxn ang="0">
                  <a:pos x="577" y="305"/>
                </a:cxn>
                <a:cxn ang="0">
                  <a:pos x="504" y="281"/>
                </a:cxn>
                <a:cxn ang="0">
                  <a:pos x="408" y="281"/>
                </a:cxn>
                <a:cxn ang="0">
                  <a:pos x="288" y="257"/>
                </a:cxn>
                <a:cxn ang="0">
                  <a:pos x="168" y="281"/>
                </a:cxn>
                <a:cxn ang="0">
                  <a:pos x="168" y="281"/>
                </a:cxn>
                <a:cxn ang="0">
                  <a:pos x="96" y="305"/>
                </a:cxn>
                <a:cxn ang="0">
                  <a:pos x="697" y="377"/>
                </a:cxn>
                <a:cxn ang="0">
                  <a:pos x="601" y="377"/>
                </a:cxn>
                <a:cxn ang="0">
                  <a:pos x="480" y="353"/>
                </a:cxn>
                <a:cxn ang="0">
                  <a:pos x="360" y="377"/>
                </a:cxn>
                <a:cxn ang="0">
                  <a:pos x="360" y="377"/>
                </a:cxn>
                <a:cxn ang="0">
                  <a:pos x="288" y="401"/>
                </a:cxn>
                <a:cxn ang="0">
                  <a:pos x="216" y="377"/>
                </a:cxn>
                <a:cxn ang="0">
                  <a:pos x="120" y="377"/>
                </a:cxn>
                <a:cxn ang="0">
                  <a:pos x="673" y="449"/>
                </a:cxn>
                <a:cxn ang="0">
                  <a:pos x="553" y="473"/>
                </a:cxn>
                <a:cxn ang="0">
                  <a:pos x="553" y="473"/>
                </a:cxn>
                <a:cxn ang="0">
                  <a:pos x="480" y="497"/>
                </a:cxn>
                <a:cxn ang="0">
                  <a:pos x="408" y="473"/>
                </a:cxn>
                <a:cxn ang="0">
                  <a:pos x="312" y="473"/>
                </a:cxn>
                <a:cxn ang="0">
                  <a:pos x="192" y="449"/>
                </a:cxn>
                <a:cxn ang="0">
                  <a:pos x="72" y="473"/>
                </a:cxn>
                <a:cxn ang="0">
                  <a:pos x="72" y="473"/>
                </a:cxn>
                <a:cxn ang="0">
                  <a:pos x="673" y="593"/>
                </a:cxn>
                <a:cxn ang="0">
                  <a:pos x="601" y="569"/>
                </a:cxn>
                <a:cxn ang="0">
                  <a:pos x="504" y="569"/>
                </a:cxn>
                <a:cxn ang="0">
                  <a:pos x="384" y="545"/>
                </a:cxn>
                <a:cxn ang="0">
                  <a:pos x="264" y="569"/>
                </a:cxn>
                <a:cxn ang="0">
                  <a:pos x="264" y="569"/>
                </a:cxn>
                <a:cxn ang="0">
                  <a:pos x="192" y="593"/>
                </a:cxn>
                <a:cxn ang="0">
                  <a:pos x="120" y="569"/>
                </a:cxn>
                <a:cxn ang="0">
                  <a:pos x="697" y="665"/>
                </a:cxn>
                <a:cxn ang="0">
                  <a:pos x="577" y="641"/>
                </a:cxn>
                <a:cxn ang="0">
                  <a:pos x="456" y="665"/>
                </a:cxn>
                <a:cxn ang="0">
                  <a:pos x="456" y="665"/>
                </a:cxn>
                <a:cxn ang="0">
                  <a:pos x="384" y="690"/>
                </a:cxn>
                <a:cxn ang="0">
                  <a:pos x="312" y="665"/>
                </a:cxn>
                <a:cxn ang="0">
                  <a:pos x="216" y="665"/>
                </a:cxn>
                <a:cxn ang="0">
                  <a:pos x="96" y="641"/>
                </a:cxn>
              </a:cxnLst>
              <a:rect l="0" t="0" r="r" b="b"/>
              <a:pathLst>
                <a:path w="769" h="770">
                  <a:moveTo>
                    <a:pt x="0" y="770"/>
                  </a:moveTo>
                  <a:lnTo>
                    <a:pt x="769" y="770"/>
                  </a:lnTo>
                  <a:lnTo>
                    <a:pt x="769" y="0"/>
                  </a:lnTo>
                  <a:lnTo>
                    <a:pt x="0" y="0"/>
                  </a:lnTo>
                  <a:lnTo>
                    <a:pt x="0" y="770"/>
                  </a:lnTo>
                  <a:moveTo>
                    <a:pt x="649" y="89"/>
                  </a:moveTo>
                  <a:cubicBezTo>
                    <a:pt x="649" y="75"/>
                    <a:pt x="659" y="65"/>
                    <a:pt x="673" y="65"/>
                  </a:cubicBezTo>
                  <a:cubicBezTo>
                    <a:pt x="686" y="65"/>
                    <a:pt x="697" y="75"/>
                    <a:pt x="697" y="89"/>
                  </a:cubicBezTo>
                  <a:cubicBezTo>
                    <a:pt x="697" y="89"/>
                    <a:pt x="697" y="89"/>
                    <a:pt x="697" y="89"/>
                  </a:cubicBezTo>
                  <a:cubicBezTo>
                    <a:pt x="697" y="102"/>
                    <a:pt x="686" y="113"/>
                    <a:pt x="673" y="113"/>
                  </a:cubicBezTo>
                  <a:cubicBezTo>
                    <a:pt x="659" y="113"/>
                    <a:pt x="649" y="102"/>
                    <a:pt x="649" y="89"/>
                  </a:cubicBezTo>
                  <a:moveTo>
                    <a:pt x="553" y="89"/>
                  </a:moveTo>
                  <a:cubicBezTo>
                    <a:pt x="553" y="75"/>
                    <a:pt x="563" y="65"/>
                    <a:pt x="577" y="65"/>
                  </a:cubicBezTo>
                  <a:cubicBezTo>
                    <a:pt x="590" y="65"/>
                    <a:pt x="601" y="75"/>
                    <a:pt x="601" y="89"/>
                  </a:cubicBezTo>
                  <a:cubicBezTo>
                    <a:pt x="601" y="89"/>
                    <a:pt x="601" y="89"/>
                    <a:pt x="601" y="89"/>
                  </a:cubicBezTo>
                  <a:cubicBezTo>
                    <a:pt x="601" y="102"/>
                    <a:pt x="590" y="113"/>
                    <a:pt x="577" y="113"/>
                  </a:cubicBezTo>
                  <a:cubicBezTo>
                    <a:pt x="563" y="113"/>
                    <a:pt x="553" y="102"/>
                    <a:pt x="553" y="89"/>
                  </a:cubicBezTo>
                  <a:moveTo>
                    <a:pt x="456" y="89"/>
                  </a:moveTo>
                  <a:cubicBezTo>
                    <a:pt x="456" y="75"/>
                    <a:pt x="467" y="65"/>
                    <a:pt x="480" y="65"/>
                  </a:cubicBezTo>
                  <a:cubicBezTo>
                    <a:pt x="494" y="65"/>
                    <a:pt x="504" y="75"/>
                    <a:pt x="504" y="89"/>
                  </a:cubicBezTo>
                  <a:cubicBezTo>
                    <a:pt x="504" y="89"/>
                    <a:pt x="504" y="89"/>
                    <a:pt x="504" y="89"/>
                  </a:cubicBezTo>
                  <a:cubicBezTo>
                    <a:pt x="504" y="102"/>
                    <a:pt x="494" y="113"/>
                    <a:pt x="480" y="113"/>
                  </a:cubicBezTo>
                  <a:cubicBezTo>
                    <a:pt x="467" y="113"/>
                    <a:pt x="456" y="102"/>
                    <a:pt x="456" y="89"/>
                  </a:cubicBezTo>
                  <a:moveTo>
                    <a:pt x="360" y="89"/>
                  </a:moveTo>
                  <a:cubicBezTo>
                    <a:pt x="360" y="75"/>
                    <a:pt x="371" y="65"/>
                    <a:pt x="384" y="65"/>
                  </a:cubicBezTo>
                  <a:cubicBezTo>
                    <a:pt x="398" y="65"/>
                    <a:pt x="408" y="75"/>
                    <a:pt x="408" y="89"/>
                  </a:cubicBezTo>
                  <a:cubicBezTo>
                    <a:pt x="408" y="89"/>
                    <a:pt x="408" y="89"/>
                    <a:pt x="408" y="89"/>
                  </a:cubicBezTo>
                  <a:cubicBezTo>
                    <a:pt x="408" y="102"/>
                    <a:pt x="398" y="113"/>
                    <a:pt x="384" y="113"/>
                  </a:cubicBezTo>
                  <a:cubicBezTo>
                    <a:pt x="371" y="113"/>
                    <a:pt x="360" y="102"/>
                    <a:pt x="360" y="89"/>
                  </a:cubicBezTo>
                  <a:moveTo>
                    <a:pt x="264" y="89"/>
                  </a:moveTo>
                  <a:cubicBezTo>
                    <a:pt x="264" y="75"/>
                    <a:pt x="275" y="65"/>
                    <a:pt x="288" y="65"/>
                  </a:cubicBezTo>
                  <a:cubicBezTo>
                    <a:pt x="302" y="65"/>
                    <a:pt x="312" y="75"/>
                    <a:pt x="312" y="89"/>
                  </a:cubicBezTo>
                  <a:cubicBezTo>
                    <a:pt x="312" y="89"/>
                    <a:pt x="312" y="89"/>
                    <a:pt x="312" y="89"/>
                  </a:cubicBezTo>
                  <a:cubicBezTo>
                    <a:pt x="312" y="102"/>
                    <a:pt x="302" y="113"/>
                    <a:pt x="288" y="113"/>
                  </a:cubicBezTo>
                  <a:cubicBezTo>
                    <a:pt x="275" y="113"/>
                    <a:pt x="264" y="102"/>
                    <a:pt x="264" y="89"/>
                  </a:cubicBezTo>
                  <a:moveTo>
                    <a:pt x="168" y="89"/>
                  </a:moveTo>
                  <a:cubicBezTo>
                    <a:pt x="168" y="75"/>
                    <a:pt x="179" y="65"/>
                    <a:pt x="192" y="65"/>
                  </a:cubicBezTo>
                  <a:cubicBezTo>
                    <a:pt x="205" y="65"/>
                    <a:pt x="216" y="75"/>
                    <a:pt x="216" y="89"/>
                  </a:cubicBezTo>
                  <a:cubicBezTo>
                    <a:pt x="216" y="89"/>
                    <a:pt x="216" y="89"/>
                    <a:pt x="216" y="89"/>
                  </a:cubicBezTo>
                  <a:cubicBezTo>
                    <a:pt x="216" y="102"/>
                    <a:pt x="205" y="113"/>
                    <a:pt x="192" y="113"/>
                  </a:cubicBezTo>
                  <a:cubicBezTo>
                    <a:pt x="179" y="113"/>
                    <a:pt x="168" y="102"/>
                    <a:pt x="168" y="89"/>
                  </a:cubicBezTo>
                  <a:moveTo>
                    <a:pt x="72" y="89"/>
                  </a:moveTo>
                  <a:cubicBezTo>
                    <a:pt x="72" y="75"/>
                    <a:pt x="83" y="65"/>
                    <a:pt x="96" y="65"/>
                  </a:cubicBezTo>
                  <a:cubicBezTo>
                    <a:pt x="109" y="65"/>
                    <a:pt x="120" y="75"/>
                    <a:pt x="120" y="89"/>
                  </a:cubicBezTo>
                  <a:cubicBezTo>
                    <a:pt x="120" y="89"/>
                    <a:pt x="120" y="89"/>
                    <a:pt x="120" y="89"/>
                  </a:cubicBezTo>
                  <a:cubicBezTo>
                    <a:pt x="120" y="102"/>
                    <a:pt x="109" y="113"/>
                    <a:pt x="96" y="113"/>
                  </a:cubicBezTo>
                  <a:cubicBezTo>
                    <a:pt x="83" y="113"/>
                    <a:pt x="72" y="102"/>
                    <a:pt x="72" y="89"/>
                  </a:cubicBezTo>
                  <a:moveTo>
                    <a:pt x="649" y="185"/>
                  </a:moveTo>
                  <a:cubicBezTo>
                    <a:pt x="649" y="171"/>
                    <a:pt x="659" y="161"/>
                    <a:pt x="673" y="161"/>
                  </a:cubicBezTo>
                  <a:cubicBezTo>
                    <a:pt x="686" y="161"/>
                    <a:pt x="697" y="171"/>
                    <a:pt x="697" y="185"/>
                  </a:cubicBezTo>
                  <a:cubicBezTo>
                    <a:pt x="697" y="185"/>
                    <a:pt x="697" y="185"/>
                    <a:pt x="697" y="185"/>
                  </a:cubicBezTo>
                  <a:cubicBezTo>
                    <a:pt x="697" y="198"/>
                    <a:pt x="686" y="209"/>
                    <a:pt x="673" y="209"/>
                  </a:cubicBezTo>
                  <a:cubicBezTo>
                    <a:pt x="659" y="209"/>
                    <a:pt x="649" y="198"/>
                    <a:pt x="649" y="185"/>
                  </a:cubicBezTo>
                  <a:moveTo>
                    <a:pt x="553" y="185"/>
                  </a:moveTo>
                  <a:cubicBezTo>
                    <a:pt x="553" y="171"/>
                    <a:pt x="563" y="161"/>
                    <a:pt x="577" y="161"/>
                  </a:cubicBezTo>
                  <a:cubicBezTo>
                    <a:pt x="590" y="161"/>
                    <a:pt x="601" y="171"/>
                    <a:pt x="601" y="185"/>
                  </a:cubicBezTo>
                  <a:cubicBezTo>
                    <a:pt x="601" y="185"/>
                    <a:pt x="601" y="185"/>
                    <a:pt x="601" y="185"/>
                  </a:cubicBezTo>
                  <a:cubicBezTo>
                    <a:pt x="601" y="198"/>
                    <a:pt x="590" y="209"/>
                    <a:pt x="577" y="209"/>
                  </a:cubicBezTo>
                  <a:cubicBezTo>
                    <a:pt x="563" y="209"/>
                    <a:pt x="553" y="198"/>
                    <a:pt x="553" y="185"/>
                  </a:cubicBezTo>
                  <a:moveTo>
                    <a:pt x="456" y="185"/>
                  </a:moveTo>
                  <a:cubicBezTo>
                    <a:pt x="456" y="171"/>
                    <a:pt x="467" y="161"/>
                    <a:pt x="480" y="161"/>
                  </a:cubicBezTo>
                  <a:cubicBezTo>
                    <a:pt x="494" y="161"/>
                    <a:pt x="504" y="171"/>
                    <a:pt x="504" y="185"/>
                  </a:cubicBezTo>
                  <a:cubicBezTo>
                    <a:pt x="504" y="185"/>
                    <a:pt x="504" y="185"/>
                    <a:pt x="504" y="185"/>
                  </a:cubicBezTo>
                  <a:cubicBezTo>
                    <a:pt x="504" y="198"/>
                    <a:pt x="494" y="209"/>
                    <a:pt x="480" y="209"/>
                  </a:cubicBezTo>
                  <a:cubicBezTo>
                    <a:pt x="467" y="209"/>
                    <a:pt x="456" y="198"/>
                    <a:pt x="456" y="185"/>
                  </a:cubicBezTo>
                  <a:moveTo>
                    <a:pt x="360" y="185"/>
                  </a:moveTo>
                  <a:cubicBezTo>
                    <a:pt x="360" y="171"/>
                    <a:pt x="371" y="161"/>
                    <a:pt x="384" y="161"/>
                  </a:cubicBezTo>
                  <a:cubicBezTo>
                    <a:pt x="398" y="161"/>
                    <a:pt x="408" y="171"/>
                    <a:pt x="408" y="185"/>
                  </a:cubicBezTo>
                  <a:cubicBezTo>
                    <a:pt x="408" y="185"/>
                    <a:pt x="408" y="185"/>
                    <a:pt x="408" y="185"/>
                  </a:cubicBezTo>
                  <a:cubicBezTo>
                    <a:pt x="408" y="198"/>
                    <a:pt x="398" y="209"/>
                    <a:pt x="384" y="209"/>
                  </a:cubicBezTo>
                  <a:cubicBezTo>
                    <a:pt x="371" y="209"/>
                    <a:pt x="360" y="198"/>
                    <a:pt x="360" y="185"/>
                  </a:cubicBezTo>
                  <a:moveTo>
                    <a:pt x="264" y="185"/>
                  </a:moveTo>
                  <a:cubicBezTo>
                    <a:pt x="264" y="171"/>
                    <a:pt x="275" y="161"/>
                    <a:pt x="288" y="161"/>
                  </a:cubicBezTo>
                  <a:cubicBezTo>
                    <a:pt x="302" y="161"/>
                    <a:pt x="312" y="171"/>
                    <a:pt x="312" y="185"/>
                  </a:cubicBezTo>
                  <a:cubicBezTo>
                    <a:pt x="312" y="185"/>
                    <a:pt x="312" y="185"/>
                    <a:pt x="312" y="185"/>
                  </a:cubicBezTo>
                  <a:cubicBezTo>
                    <a:pt x="312" y="198"/>
                    <a:pt x="302" y="209"/>
                    <a:pt x="288" y="209"/>
                  </a:cubicBezTo>
                  <a:cubicBezTo>
                    <a:pt x="275" y="209"/>
                    <a:pt x="264" y="198"/>
                    <a:pt x="264" y="185"/>
                  </a:cubicBezTo>
                  <a:moveTo>
                    <a:pt x="168" y="185"/>
                  </a:moveTo>
                  <a:cubicBezTo>
                    <a:pt x="168" y="171"/>
                    <a:pt x="179" y="161"/>
                    <a:pt x="192" y="161"/>
                  </a:cubicBezTo>
                  <a:cubicBezTo>
                    <a:pt x="205" y="161"/>
                    <a:pt x="216" y="171"/>
                    <a:pt x="216" y="185"/>
                  </a:cubicBezTo>
                  <a:cubicBezTo>
                    <a:pt x="216" y="185"/>
                    <a:pt x="216" y="185"/>
                    <a:pt x="216" y="185"/>
                  </a:cubicBezTo>
                  <a:cubicBezTo>
                    <a:pt x="216" y="198"/>
                    <a:pt x="205" y="209"/>
                    <a:pt x="192" y="209"/>
                  </a:cubicBezTo>
                  <a:cubicBezTo>
                    <a:pt x="179" y="209"/>
                    <a:pt x="168" y="198"/>
                    <a:pt x="168" y="185"/>
                  </a:cubicBezTo>
                  <a:moveTo>
                    <a:pt x="72" y="185"/>
                  </a:moveTo>
                  <a:cubicBezTo>
                    <a:pt x="72" y="171"/>
                    <a:pt x="83" y="161"/>
                    <a:pt x="96" y="161"/>
                  </a:cubicBezTo>
                  <a:cubicBezTo>
                    <a:pt x="109" y="161"/>
                    <a:pt x="120" y="171"/>
                    <a:pt x="120" y="185"/>
                  </a:cubicBezTo>
                  <a:cubicBezTo>
                    <a:pt x="120" y="185"/>
                    <a:pt x="120" y="185"/>
                    <a:pt x="120" y="185"/>
                  </a:cubicBezTo>
                  <a:cubicBezTo>
                    <a:pt x="120" y="198"/>
                    <a:pt x="109" y="209"/>
                    <a:pt x="96" y="209"/>
                  </a:cubicBezTo>
                  <a:cubicBezTo>
                    <a:pt x="83" y="209"/>
                    <a:pt x="72" y="198"/>
                    <a:pt x="72" y="185"/>
                  </a:cubicBezTo>
                  <a:moveTo>
                    <a:pt x="649" y="281"/>
                  </a:moveTo>
                  <a:cubicBezTo>
                    <a:pt x="649" y="268"/>
                    <a:pt x="659" y="257"/>
                    <a:pt x="673" y="257"/>
                  </a:cubicBezTo>
                  <a:cubicBezTo>
                    <a:pt x="686" y="257"/>
                    <a:pt x="697" y="268"/>
                    <a:pt x="697" y="281"/>
                  </a:cubicBezTo>
                  <a:cubicBezTo>
                    <a:pt x="697" y="281"/>
                    <a:pt x="697" y="281"/>
                    <a:pt x="697" y="281"/>
                  </a:cubicBezTo>
                  <a:cubicBezTo>
                    <a:pt x="697" y="294"/>
                    <a:pt x="686" y="305"/>
                    <a:pt x="673" y="305"/>
                  </a:cubicBezTo>
                  <a:cubicBezTo>
                    <a:pt x="659" y="305"/>
                    <a:pt x="649" y="294"/>
                    <a:pt x="649" y="281"/>
                  </a:cubicBezTo>
                  <a:moveTo>
                    <a:pt x="553" y="281"/>
                  </a:moveTo>
                  <a:cubicBezTo>
                    <a:pt x="553" y="268"/>
                    <a:pt x="563" y="257"/>
                    <a:pt x="577" y="257"/>
                  </a:cubicBezTo>
                  <a:cubicBezTo>
                    <a:pt x="590" y="257"/>
                    <a:pt x="601" y="268"/>
                    <a:pt x="601" y="281"/>
                  </a:cubicBezTo>
                  <a:cubicBezTo>
                    <a:pt x="601" y="281"/>
                    <a:pt x="601" y="281"/>
                    <a:pt x="601" y="281"/>
                  </a:cubicBezTo>
                  <a:cubicBezTo>
                    <a:pt x="601" y="294"/>
                    <a:pt x="590" y="305"/>
                    <a:pt x="577" y="305"/>
                  </a:cubicBezTo>
                  <a:cubicBezTo>
                    <a:pt x="563" y="305"/>
                    <a:pt x="553" y="294"/>
                    <a:pt x="553" y="281"/>
                  </a:cubicBezTo>
                  <a:moveTo>
                    <a:pt x="456" y="281"/>
                  </a:moveTo>
                  <a:cubicBezTo>
                    <a:pt x="456" y="268"/>
                    <a:pt x="467" y="257"/>
                    <a:pt x="480" y="257"/>
                  </a:cubicBezTo>
                  <a:cubicBezTo>
                    <a:pt x="494" y="257"/>
                    <a:pt x="504" y="268"/>
                    <a:pt x="504" y="281"/>
                  </a:cubicBezTo>
                  <a:cubicBezTo>
                    <a:pt x="504" y="281"/>
                    <a:pt x="504" y="281"/>
                    <a:pt x="504" y="281"/>
                  </a:cubicBezTo>
                  <a:cubicBezTo>
                    <a:pt x="504" y="294"/>
                    <a:pt x="494" y="305"/>
                    <a:pt x="480" y="305"/>
                  </a:cubicBezTo>
                  <a:cubicBezTo>
                    <a:pt x="467" y="305"/>
                    <a:pt x="456" y="294"/>
                    <a:pt x="456" y="281"/>
                  </a:cubicBezTo>
                  <a:moveTo>
                    <a:pt x="360" y="281"/>
                  </a:moveTo>
                  <a:cubicBezTo>
                    <a:pt x="360" y="268"/>
                    <a:pt x="371" y="257"/>
                    <a:pt x="384" y="257"/>
                  </a:cubicBezTo>
                  <a:cubicBezTo>
                    <a:pt x="398" y="257"/>
                    <a:pt x="408" y="268"/>
                    <a:pt x="408" y="281"/>
                  </a:cubicBezTo>
                  <a:cubicBezTo>
                    <a:pt x="408" y="281"/>
                    <a:pt x="408" y="281"/>
                    <a:pt x="408" y="281"/>
                  </a:cubicBezTo>
                  <a:cubicBezTo>
                    <a:pt x="408" y="294"/>
                    <a:pt x="398" y="305"/>
                    <a:pt x="384" y="305"/>
                  </a:cubicBezTo>
                  <a:cubicBezTo>
                    <a:pt x="371" y="305"/>
                    <a:pt x="360" y="294"/>
                    <a:pt x="360" y="281"/>
                  </a:cubicBezTo>
                  <a:moveTo>
                    <a:pt x="264" y="281"/>
                  </a:moveTo>
                  <a:cubicBezTo>
                    <a:pt x="264" y="268"/>
                    <a:pt x="275" y="257"/>
                    <a:pt x="288" y="257"/>
                  </a:cubicBezTo>
                  <a:cubicBezTo>
                    <a:pt x="302" y="257"/>
                    <a:pt x="312" y="268"/>
                    <a:pt x="312" y="281"/>
                  </a:cubicBezTo>
                  <a:cubicBezTo>
                    <a:pt x="312" y="281"/>
                    <a:pt x="312" y="281"/>
                    <a:pt x="312" y="281"/>
                  </a:cubicBezTo>
                  <a:cubicBezTo>
                    <a:pt x="312" y="294"/>
                    <a:pt x="302" y="305"/>
                    <a:pt x="288" y="305"/>
                  </a:cubicBezTo>
                  <a:cubicBezTo>
                    <a:pt x="275" y="305"/>
                    <a:pt x="264" y="294"/>
                    <a:pt x="264" y="281"/>
                  </a:cubicBezTo>
                  <a:moveTo>
                    <a:pt x="168" y="281"/>
                  </a:moveTo>
                  <a:cubicBezTo>
                    <a:pt x="168" y="268"/>
                    <a:pt x="179" y="257"/>
                    <a:pt x="192" y="257"/>
                  </a:cubicBezTo>
                  <a:cubicBezTo>
                    <a:pt x="205" y="257"/>
                    <a:pt x="216" y="268"/>
                    <a:pt x="216" y="281"/>
                  </a:cubicBezTo>
                  <a:cubicBezTo>
                    <a:pt x="216" y="281"/>
                    <a:pt x="216" y="281"/>
                    <a:pt x="216" y="281"/>
                  </a:cubicBezTo>
                  <a:cubicBezTo>
                    <a:pt x="216" y="294"/>
                    <a:pt x="205" y="305"/>
                    <a:pt x="192" y="305"/>
                  </a:cubicBezTo>
                  <a:cubicBezTo>
                    <a:pt x="179" y="305"/>
                    <a:pt x="168" y="294"/>
                    <a:pt x="168" y="281"/>
                  </a:cubicBezTo>
                  <a:moveTo>
                    <a:pt x="72" y="281"/>
                  </a:moveTo>
                  <a:cubicBezTo>
                    <a:pt x="72" y="268"/>
                    <a:pt x="83" y="257"/>
                    <a:pt x="96" y="257"/>
                  </a:cubicBezTo>
                  <a:cubicBezTo>
                    <a:pt x="109" y="257"/>
                    <a:pt x="120" y="268"/>
                    <a:pt x="120" y="281"/>
                  </a:cubicBezTo>
                  <a:cubicBezTo>
                    <a:pt x="120" y="281"/>
                    <a:pt x="120" y="281"/>
                    <a:pt x="120" y="281"/>
                  </a:cubicBezTo>
                  <a:cubicBezTo>
                    <a:pt x="120" y="294"/>
                    <a:pt x="109" y="305"/>
                    <a:pt x="96" y="305"/>
                  </a:cubicBezTo>
                  <a:cubicBezTo>
                    <a:pt x="83" y="305"/>
                    <a:pt x="72" y="294"/>
                    <a:pt x="72" y="281"/>
                  </a:cubicBezTo>
                  <a:moveTo>
                    <a:pt x="649" y="377"/>
                  </a:moveTo>
                  <a:cubicBezTo>
                    <a:pt x="649" y="364"/>
                    <a:pt x="659" y="353"/>
                    <a:pt x="673" y="353"/>
                  </a:cubicBezTo>
                  <a:cubicBezTo>
                    <a:pt x="686" y="353"/>
                    <a:pt x="697" y="364"/>
                    <a:pt x="697" y="377"/>
                  </a:cubicBezTo>
                  <a:cubicBezTo>
                    <a:pt x="697" y="377"/>
                    <a:pt x="697" y="377"/>
                    <a:pt x="697" y="377"/>
                  </a:cubicBezTo>
                  <a:cubicBezTo>
                    <a:pt x="697" y="390"/>
                    <a:pt x="686" y="401"/>
                    <a:pt x="673" y="401"/>
                  </a:cubicBezTo>
                  <a:cubicBezTo>
                    <a:pt x="659" y="401"/>
                    <a:pt x="649" y="390"/>
                    <a:pt x="649" y="377"/>
                  </a:cubicBezTo>
                  <a:moveTo>
                    <a:pt x="553" y="377"/>
                  </a:moveTo>
                  <a:cubicBezTo>
                    <a:pt x="553" y="364"/>
                    <a:pt x="563" y="353"/>
                    <a:pt x="577" y="353"/>
                  </a:cubicBezTo>
                  <a:cubicBezTo>
                    <a:pt x="590" y="353"/>
                    <a:pt x="601" y="364"/>
                    <a:pt x="601" y="377"/>
                  </a:cubicBezTo>
                  <a:cubicBezTo>
                    <a:pt x="601" y="377"/>
                    <a:pt x="601" y="377"/>
                    <a:pt x="601" y="377"/>
                  </a:cubicBezTo>
                  <a:cubicBezTo>
                    <a:pt x="601" y="390"/>
                    <a:pt x="590" y="401"/>
                    <a:pt x="577" y="401"/>
                  </a:cubicBezTo>
                  <a:cubicBezTo>
                    <a:pt x="563" y="401"/>
                    <a:pt x="553" y="390"/>
                    <a:pt x="553" y="377"/>
                  </a:cubicBezTo>
                  <a:moveTo>
                    <a:pt x="456" y="377"/>
                  </a:moveTo>
                  <a:cubicBezTo>
                    <a:pt x="456" y="364"/>
                    <a:pt x="467" y="353"/>
                    <a:pt x="480" y="353"/>
                  </a:cubicBezTo>
                  <a:cubicBezTo>
                    <a:pt x="494" y="353"/>
                    <a:pt x="504" y="364"/>
                    <a:pt x="504" y="377"/>
                  </a:cubicBezTo>
                  <a:cubicBezTo>
                    <a:pt x="504" y="377"/>
                    <a:pt x="504" y="377"/>
                    <a:pt x="504" y="377"/>
                  </a:cubicBezTo>
                  <a:cubicBezTo>
                    <a:pt x="504" y="390"/>
                    <a:pt x="494" y="401"/>
                    <a:pt x="480" y="401"/>
                  </a:cubicBezTo>
                  <a:cubicBezTo>
                    <a:pt x="467" y="401"/>
                    <a:pt x="456" y="390"/>
                    <a:pt x="456" y="377"/>
                  </a:cubicBezTo>
                  <a:moveTo>
                    <a:pt x="360" y="377"/>
                  </a:moveTo>
                  <a:cubicBezTo>
                    <a:pt x="360" y="364"/>
                    <a:pt x="371" y="353"/>
                    <a:pt x="384" y="353"/>
                  </a:cubicBezTo>
                  <a:cubicBezTo>
                    <a:pt x="398" y="353"/>
                    <a:pt x="408" y="364"/>
                    <a:pt x="408" y="377"/>
                  </a:cubicBezTo>
                  <a:cubicBezTo>
                    <a:pt x="408" y="377"/>
                    <a:pt x="408" y="377"/>
                    <a:pt x="408" y="377"/>
                  </a:cubicBezTo>
                  <a:cubicBezTo>
                    <a:pt x="408" y="390"/>
                    <a:pt x="398" y="401"/>
                    <a:pt x="384" y="401"/>
                  </a:cubicBezTo>
                  <a:cubicBezTo>
                    <a:pt x="371" y="401"/>
                    <a:pt x="360" y="390"/>
                    <a:pt x="360" y="377"/>
                  </a:cubicBezTo>
                  <a:moveTo>
                    <a:pt x="264" y="377"/>
                  </a:moveTo>
                  <a:cubicBezTo>
                    <a:pt x="264" y="364"/>
                    <a:pt x="275" y="353"/>
                    <a:pt x="288" y="353"/>
                  </a:cubicBezTo>
                  <a:cubicBezTo>
                    <a:pt x="302" y="353"/>
                    <a:pt x="312" y="364"/>
                    <a:pt x="312" y="377"/>
                  </a:cubicBezTo>
                  <a:cubicBezTo>
                    <a:pt x="312" y="377"/>
                    <a:pt x="312" y="377"/>
                    <a:pt x="312" y="377"/>
                  </a:cubicBezTo>
                  <a:cubicBezTo>
                    <a:pt x="312" y="390"/>
                    <a:pt x="302" y="401"/>
                    <a:pt x="288" y="401"/>
                  </a:cubicBezTo>
                  <a:cubicBezTo>
                    <a:pt x="275" y="401"/>
                    <a:pt x="264" y="390"/>
                    <a:pt x="264" y="377"/>
                  </a:cubicBezTo>
                  <a:moveTo>
                    <a:pt x="168" y="377"/>
                  </a:moveTo>
                  <a:cubicBezTo>
                    <a:pt x="168" y="364"/>
                    <a:pt x="179" y="353"/>
                    <a:pt x="192" y="353"/>
                  </a:cubicBezTo>
                  <a:cubicBezTo>
                    <a:pt x="205" y="353"/>
                    <a:pt x="216" y="364"/>
                    <a:pt x="216" y="377"/>
                  </a:cubicBezTo>
                  <a:cubicBezTo>
                    <a:pt x="216" y="377"/>
                    <a:pt x="216" y="377"/>
                    <a:pt x="216" y="377"/>
                  </a:cubicBezTo>
                  <a:cubicBezTo>
                    <a:pt x="216" y="390"/>
                    <a:pt x="205" y="401"/>
                    <a:pt x="192" y="401"/>
                  </a:cubicBezTo>
                  <a:cubicBezTo>
                    <a:pt x="179" y="401"/>
                    <a:pt x="168" y="390"/>
                    <a:pt x="168" y="377"/>
                  </a:cubicBezTo>
                  <a:moveTo>
                    <a:pt x="72" y="377"/>
                  </a:moveTo>
                  <a:cubicBezTo>
                    <a:pt x="72" y="364"/>
                    <a:pt x="83" y="353"/>
                    <a:pt x="96" y="353"/>
                  </a:cubicBezTo>
                  <a:cubicBezTo>
                    <a:pt x="109" y="353"/>
                    <a:pt x="120" y="364"/>
                    <a:pt x="120" y="377"/>
                  </a:cubicBezTo>
                  <a:cubicBezTo>
                    <a:pt x="120" y="377"/>
                    <a:pt x="120" y="377"/>
                    <a:pt x="120" y="377"/>
                  </a:cubicBezTo>
                  <a:cubicBezTo>
                    <a:pt x="120" y="390"/>
                    <a:pt x="109" y="401"/>
                    <a:pt x="96" y="401"/>
                  </a:cubicBezTo>
                  <a:cubicBezTo>
                    <a:pt x="83" y="401"/>
                    <a:pt x="72" y="390"/>
                    <a:pt x="72" y="377"/>
                  </a:cubicBezTo>
                  <a:moveTo>
                    <a:pt x="649" y="473"/>
                  </a:moveTo>
                  <a:cubicBezTo>
                    <a:pt x="649" y="460"/>
                    <a:pt x="659" y="449"/>
                    <a:pt x="673" y="449"/>
                  </a:cubicBezTo>
                  <a:cubicBezTo>
                    <a:pt x="686" y="449"/>
                    <a:pt x="697" y="460"/>
                    <a:pt x="697" y="473"/>
                  </a:cubicBezTo>
                  <a:cubicBezTo>
                    <a:pt x="697" y="473"/>
                    <a:pt x="697" y="473"/>
                    <a:pt x="697" y="473"/>
                  </a:cubicBezTo>
                  <a:cubicBezTo>
                    <a:pt x="697" y="486"/>
                    <a:pt x="686" y="497"/>
                    <a:pt x="673" y="497"/>
                  </a:cubicBezTo>
                  <a:cubicBezTo>
                    <a:pt x="659" y="497"/>
                    <a:pt x="649" y="486"/>
                    <a:pt x="649" y="473"/>
                  </a:cubicBezTo>
                  <a:moveTo>
                    <a:pt x="553" y="473"/>
                  </a:moveTo>
                  <a:cubicBezTo>
                    <a:pt x="553" y="460"/>
                    <a:pt x="563" y="449"/>
                    <a:pt x="577" y="449"/>
                  </a:cubicBezTo>
                  <a:cubicBezTo>
                    <a:pt x="590" y="449"/>
                    <a:pt x="601" y="460"/>
                    <a:pt x="601" y="473"/>
                  </a:cubicBezTo>
                  <a:cubicBezTo>
                    <a:pt x="601" y="473"/>
                    <a:pt x="601" y="473"/>
                    <a:pt x="601" y="473"/>
                  </a:cubicBezTo>
                  <a:cubicBezTo>
                    <a:pt x="601" y="486"/>
                    <a:pt x="590" y="497"/>
                    <a:pt x="577" y="497"/>
                  </a:cubicBezTo>
                  <a:cubicBezTo>
                    <a:pt x="563" y="497"/>
                    <a:pt x="553" y="486"/>
                    <a:pt x="553" y="473"/>
                  </a:cubicBezTo>
                  <a:moveTo>
                    <a:pt x="456" y="473"/>
                  </a:moveTo>
                  <a:cubicBezTo>
                    <a:pt x="456" y="460"/>
                    <a:pt x="467" y="449"/>
                    <a:pt x="480" y="449"/>
                  </a:cubicBezTo>
                  <a:cubicBezTo>
                    <a:pt x="494" y="449"/>
                    <a:pt x="504" y="460"/>
                    <a:pt x="504" y="473"/>
                  </a:cubicBezTo>
                  <a:cubicBezTo>
                    <a:pt x="504" y="473"/>
                    <a:pt x="504" y="473"/>
                    <a:pt x="504" y="473"/>
                  </a:cubicBezTo>
                  <a:cubicBezTo>
                    <a:pt x="504" y="486"/>
                    <a:pt x="494" y="497"/>
                    <a:pt x="480" y="497"/>
                  </a:cubicBezTo>
                  <a:cubicBezTo>
                    <a:pt x="467" y="497"/>
                    <a:pt x="456" y="486"/>
                    <a:pt x="456" y="473"/>
                  </a:cubicBezTo>
                  <a:moveTo>
                    <a:pt x="360" y="473"/>
                  </a:moveTo>
                  <a:cubicBezTo>
                    <a:pt x="360" y="460"/>
                    <a:pt x="371" y="449"/>
                    <a:pt x="384" y="449"/>
                  </a:cubicBezTo>
                  <a:cubicBezTo>
                    <a:pt x="398" y="449"/>
                    <a:pt x="408" y="460"/>
                    <a:pt x="408" y="473"/>
                  </a:cubicBezTo>
                  <a:cubicBezTo>
                    <a:pt x="408" y="473"/>
                    <a:pt x="408" y="473"/>
                    <a:pt x="408" y="473"/>
                  </a:cubicBezTo>
                  <a:cubicBezTo>
                    <a:pt x="408" y="486"/>
                    <a:pt x="398" y="497"/>
                    <a:pt x="384" y="497"/>
                  </a:cubicBezTo>
                  <a:cubicBezTo>
                    <a:pt x="371" y="497"/>
                    <a:pt x="360" y="486"/>
                    <a:pt x="360" y="473"/>
                  </a:cubicBezTo>
                  <a:moveTo>
                    <a:pt x="264" y="473"/>
                  </a:moveTo>
                  <a:cubicBezTo>
                    <a:pt x="264" y="460"/>
                    <a:pt x="275" y="449"/>
                    <a:pt x="288" y="449"/>
                  </a:cubicBezTo>
                  <a:cubicBezTo>
                    <a:pt x="302" y="449"/>
                    <a:pt x="312" y="460"/>
                    <a:pt x="312" y="473"/>
                  </a:cubicBezTo>
                  <a:cubicBezTo>
                    <a:pt x="312" y="473"/>
                    <a:pt x="312" y="473"/>
                    <a:pt x="312" y="473"/>
                  </a:cubicBezTo>
                  <a:cubicBezTo>
                    <a:pt x="312" y="486"/>
                    <a:pt x="302" y="497"/>
                    <a:pt x="288" y="497"/>
                  </a:cubicBezTo>
                  <a:cubicBezTo>
                    <a:pt x="275" y="497"/>
                    <a:pt x="264" y="486"/>
                    <a:pt x="264" y="473"/>
                  </a:cubicBezTo>
                  <a:moveTo>
                    <a:pt x="168" y="473"/>
                  </a:moveTo>
                  <a:cubicBezTo>
                    <a:pt x="168" y="460"/>
                    <a:pt x="179" y="449"/>
                    <a:pt x="192" y="449"/>
                  </a:cubicBezTo>
                  <a:cubicBezTo>
                    <a:pt x="205" y="449"/>
                    <a:pt x="216" y="460"/>
                    <a:pt x="216" y="473"/>
                  </a:cubicBezTo>
                  <a:cubicBezTo>
                    <a:pt x="216" y="473"/>
                    <a:pt x="216" y="473"/>
                    <a:pt x="216" y="473"/>
                  </a:cubicBezTo>
                  <a:cubicBezTo>
                    <a:pt x="216" y="486"/>
                    <a:pt x="205" y="497"/>
                    <a:pt x="192" y="497"/>
                  </a:cubicBezTo>
                  <a:cubicBezTo>
                    <a:pt x="179" y="497"/>
                    <a:pt x="168" y="486"/>
                    <a:pt x="168" y="473"/>
                  </a:cubicBezTo>
                  <a:moveTo>
                    <a:pt x="72" y="473"/>
                  </a:moveTo>
                  <a:cubicBezTo>
                    <a:pt x="72" y="460"/>
                    <a:pt x="83" y="449"/>
                    <a:pt x="96" y="449"/>
                  </a:cubicBezTo>
                  <a:cubicBezTo>
                    <a:pt x="109" y="449"/>
                    <a:pt x="120" y="460"/>
                    <a:pt x="120" y="473"/>
                  </a:cubicBezTo>
                  <a:cubicBezTo>
                    <a:pt x="120" y="473"/>
                    <a:pt x="120" y="473"/>
                    <a:pt x="120" y="473"/>
                  </a:cubicBezTo>
                  <a:cubicBezTo>
                    <a:pt x="120" y="486"/>
                    <a:pt x="109" y="497"/>
                    <a:pt x="96" y="497"/>
                  </a:cubicBezTo>
                  <a:cubicBezTo>
                    <a:pt x="83" y="497"/>
                    <a:pt x="72" y="486"/>
                    <a:pt x="72" y="473"/>
                  </a:cubicBezTo>
                  <a:moveTo>
                    <a:pt x="649" y="569"/>
                  </a:moveTo>
                  <a:cubicBezTo>
                    <a:pt x="649" y="556"/>
                    <a:pt x="659" y="545"/>
                    <a:pt x="673" y="545"/>
                  </a:cubicBezTo>
                  <a:cubicBezTo>
                    <a:pt x="686" y="545"/>
                    <a:pt x="697" y="556"/>
                    <a:pt x="697" y="569"/>
                  </a:cubicBezTo>
                  <a:cubicBezTo>
                    <a:pt x="697" y="569"/>
                    <a:pt x="697" y="569"/>
                    <a:pt x="697" y="569"/>
                  </a:cubicBezTo>
                  <a:cubicBezTo>
                    <a:pt x="697" y="583"/>
                    <a:pt x="686" y="593"/>
                    <a:pt x="673" y="593"/>
                  </a:cubicBezTo>
                  <a:cubicBezTo>
                    <a:pt x="659" y="593"/>
                    <a:pt x="649" y="583"/>
                    <a:pt x="649" y="569"/>
                  </a:cubicBezTo>
                  <a:moveTo>
                    <a:pt x="553" y="569"/>
                  </a:moveTo>
                  <a:cubicBezTo>
                    <a:pt x="553" y="556"/>
                    <a:pt x="563" y="545"/>
                    <a:pt x="577" y="545"/>
                  </a:cubicBezTo>
                  <a:cubicBezTo>
                    <a:pt x="590" y="545"/>
                    <a:pt x="601" y="556"/>
                    <a:pt x="601" y="569"/>
                  </a:cubicBezTo>
                  <a:cubicBezTo>
                    <a:pt x="601" y="569"/>
                    <a:pt x="601" y="569"/>
                    <a:pt x="601" y="569"/>
                  </a:cubicBezTo>
                  <a:cubicBezTo>
                    <a:pt x="601" y="583"/>
                    <a:pt x="590" y="593"/>
                    <a:pt x="577" y="593"/>
                  </a:cubicBezTo>
                  <a:cubicBezTo>
                    <a:pt x="563" y="593"/>
                    <a:pt x="553" y="583"/>
                    <a:pt x="553" y="569"/>
                  </a:cubicBezTo>
                  <a:moveTo>
                    <a:pt x="456" y="569"/>
                  </a:moveTo>
                  <a:cubicBezTo>
                    <a:pt x="456" y="556"/>
                    <a:pt x="467" y="545"/>
                    <a:pt x="480" y="545"/>
                  </a:cubicBezTo>
                  <a:cubicBezTo>
                    <a:pt x="494" y="545"/>
                    <a:pt x="504" y="556"/>
                    <a:pt x="504" y="569"/>
                  </a:cubicBezTo>
                  <a:cubicBezTo>
                    <a:pt x="504" y="569"/>
                    <a:pt x="504" y="569"/>
                    <a:pt x="504" y="569"/>
                  </a:cubicBezTo>
                  <a:cubicBezTo>
                    <a:pt x="504" y="583"/>
                    <a:pt x="494" y="593"/>
                    <a:pt x="480" y="593"/>
                  </a:cubicBezTo>
                  <a:cubicBezTo>
                    <a:pt x="467" y="593"/>
                    <a:pt x="456" y="583"/>
                    <a:pt x="456" y="569"/>
                  </a:cubicBezTo>
                  <a:moveTo>
                    <a:pt x="360" y="569"/>
                  </a:moveTo>
                  <a:cubicBezTo>
                    <a:pt x="360" y="556"/>
                    <a:pt x="371" y="545"/>
                    <a:pt x="384" y="545"/>
                  </a:cubicBezTo>
                  <a:cubicBezTo>
                    <a:pt x="398" y="545"/>
                    <a:pt x="408" y="556"/>
                    <a:pt x="408" y="569"/>
                  </a:cubicBezTo>
                  <a:cubicBezTo>
                    <a:pt x="408" y="569"/>
                    <a:pt x="408" y="569"/>
                    <a:pt x="408" y="569"/>
                  </a:cubicBezTo>
                  <a:cubicBezTo>
                    <a:pt x="408" y="583"/>
                    <a:pt x="398" y="593"/>
                    <a:pt x="384" y="593"/>
                  </a:cubicBezTo>
                  <a:cubicBezTo>
                    <a:pt x="371" y="593"/>
                    <a:pt x="360" y="583"/>
                    <a:pt x="360" y="569"/>
                  </a:cubicBezTo>
                  <a:moveTo>
                    <a:pt x="264" y="569"/>
                  </a:moveTo>
                  <a:cubicBezTo>
                    <a:pt x="264" y="556"/>
                    <a:pt x="275" y="545"/>
                    <a:pt x="288" y="545"/>
                  </a:cubicBezTo>
                  <a:cubicBezTo>
                    <a:pt x="302" y="545"/>
                    <a:pt x="312" y="556"/>
                    <a:pt x="312" y="569"/>
                  </a:cubicBezTo>
                  <a:cubicBezTo>
                    <a:pt x="312" y="569"/>
                    <a:pt x="312" y="569"/>
                    <a:pt x="312" y="569"/>
                  </a:cubicBezTo>
                  <a:cubicBezTo>
                    <a:pt x="312" y="583"/>
                    <a:pt x="302" y="593"/>
                    <a:pt x="288" y="593"/>
                  </a:cubicBezTo>
                  <a:cubicBezTo>
                    <a:pt x="275" y="593"/>
                    <a:pt x="264" y="583"/>
                    <a:pt x="264" y="569"/>
                  </a:cubicBezTo>
                  <a:moveTo>
                    <a:pt x="168" y="569"/>
                  </a:moveTo>
                  <a:cubicBezTo>
                    <a:pt x="168" y="556"/>
                    <a:pt x="179" y="545"/>
                    <a:pt x="192" y="545"/>
                  </a:cubicBezTo>
                  <a:cubicBezTo>
                    <a:pt x="205" y="545"/>
                    <a:pt x="216" y="556"/>
                    <a:pt x="216" y="569"/>
                  </a:cubicBezTo>
                  <a:cubicBezTo>
                    <a:pt x="216" y="569"/>
                    <a:pt x="216" y="569"/>
                    <a:pt x="216" y="569"/>
                  </a:cubicBezTo>
                  <a:cubicBezTo>
                    <a:pt x="216" y="583"/>
                    <a:pt x="205" y="593"/>
                    <a:pt x="192" y="593"/>
                  </a:cubicBezTo>
                  <a:cubicBezTo>
                    <a:pt x="179" y="593"/>
                    <a:pt x="168" y="583"/>
                    <a:pt x="168" y="569"/>
                  </a:cubicBezTo>
                  <a:moveTo>
                    <a:pt x="72" y="569"/>
                  </a:moveTo>
                  <a:cubicBezTo>
                    <a:pt x="72" y="556"/>
                    <a:pt x="83" y="545"/>
                    <a:pt x="96" y="545"/>
                  </a:cubicBezTo>
                  <a:cubicBezTo>
                    <a:pt x="109" y="545"/>
                    <a:pt x="120" y="556"/>
                    <a:pt x="120" y="569"/>
                  </a:cubicBezTo>
                  <a:cubicBezTo>
                    <a:pt x="120" y="569"/>
                    <a:pt x="120" y="569"/>
                    <a:pt x="120" y="569"/>
                  </a:cubicBezTo>
                  <a:cubicBezTo>
                    <a:pt x="120" y="583"/>
                    <a:pt x="109" y="593"/>
                    <a:pt x="96" y="593"/>
                  </a:cubicBezTo>
                  <a:cubicBezTo>
                    <a:pt x="83" y="593"/>
                    <a:pt x="72" y="583"/>
                    <a:pt x="72" y="569"/>
                  </a:cubicBezTo>
                  <a:moveTo>
                    <a:pt x="649" y="665"/>
                  </a:moveTo>
                  <a:cubicBezTo>
                    <a:pt x="649" y="652"/>
                    <a:pt x="659" y="641"/>
                    <a:pt x="673" y="641"/>
                  </a:cubicBezTo>
                  <a:cubicBezTo>
                    <a:pt x="686" y="641"/>
                    <a:pt x="697" y="652"/>
                    <a:pt x="697" y="665"/>
                  </a:cubicBezTo>
                  <a:cubicBezTo>
                    <a:pt x="697" y="665"/>
                    <a:pt x="697" y="665"/>
                    <a:pt x="697" y="665"/>
                  </a:cubicBezTo>
                  <a:cubicBezTo>
                    <a:pt x="697" y="679"/>
                    <a:pt x="686" y="690"/>
                    <a:pt x="673" y="690"/>
                  </a:cubicBezTo>
                  <a:cubicBezTo>
                    <a:pt x="659" y="690"/>
                    <a:pt x="649" y="679"/>
                    <a:pt x="649" y="665"/>
                  </a:cubicBezTo>
                  <a:moveTo>
                    <a:pt x="553" y="665"/>
                  </a:moveTo>
                  <a:cubicBezTo>
                    <a:pt x="553" y="652"/>
                    <a:pt x="563" y="641"/>
                    <a:pt x="577" y="641"/>
                  </a:cubicBezTo>
                  <a:cubicBezTo>
                    <a:pt x="590" y="641"/>
                    <a:pt x="601" y="652"/>
                    <a:pt x="601" y="665"/>
                  </a:cubicBezTo>
                  <a:cubicBezTo>
                    <a:pt x="601" y="665"/>
                    <a:pt x="601" y="665"/>
                    <a:pt x="601" y="665"/>
                  </a:cubicBezTo>
                  <a:cubicBezTo>
                    <a:pt x="601" y="679"/>
                    <a:pt x="590" y="690"/>
                    <a:pt x="577" y="690"/>
                  </a:cubicBezTo>
                  <a:cubicBezTo>
                    <a:pt x="563" y="690"/>
                    <a:pt x="553" y="679"/>
                    <a:pt x="553" y="665"/>
                  </a:cubicBezTo>
                  <a:moveTo>
                    <a:pt x="456" y="665"/>
                  </a:moveTo>
                  <a:cubicBezTo>
                    <a:pt x="456" y="652"/>
                    <a:pt x="467" y="641"/>
                    <a:pt x="480" y="641"/>
                  </a:cubicBezTo>
                  <a:cubicBezTo>
                    <a:pt x="494" y="641"/>
                    <a:pt x="504" y="652"/>
                    <a:pt x="504" y="665"/>
                  </a:cubicBezTo>
                  <a:cubicBezTo>
                    <a:pt x="504" y="665"/>
                    <a:pt x="504" y="665"/>
                    <a:pt x="504" y="665"/>
                  </a:cubicBezTo>
                  <a:cubicBezTo>
                    <a:pt x="504" y="679"/>
                    <a:pt x="494" y="690"/>
                    <a:pt x="480" y="690"/>
                  </a:cubicBezTo>
                  <a:cubicBezTo>
                    <a:pt x="467" y="690"/>
                    <a:pt x="456" y="679"/>
                    <a:pt x="456" y="665"/>
                  </a:cubicBezTo>
                  <a:moveTo>
                    <a:pt x="360" y="665"/>
                  </a:moveTo>
                  <a:cubicBezTo>
                    <a:pt x="360" y="652"/>
                    <a:pt x="371" y="641"/>
                    <a:pt x="384" y="641"/>
                  </a:cubicBezTo>
                  <a:cubicBezTo>
                    <a:pt x="398" y="641"/>
                    <a:pt x="408" y="652"/>
                    <a:pt x="408" y="665"/>
                  </a:cubicBezTo>
                  <a:cubicBezTo>
                    <a:pt x="408" y="665"/>
                    <a:pt x="408" y="665"/>
                    <a:pt x="408" y="665"/>
                  </a:cubicBezTo>
                  <a:cubicBezTo>
                    <a:pt x="408" y="679"/>
                    <a:pt x="398" y="690"/>
                    <a:pt x="384" y="690"/>
                  </a:cubicBezTo>
                  <a:cubicBezTo>
                    <a:pt x="371" y="690"/>
                    <a:pt x="360" y="679"/>
                    <a:pt x="360" y="665"/>
                  </a:cubicBezTo>
                  <a:moveTo>
                    <a:pt x="264" y="665"/>
                  </a:moveTo>
                  <a:cubicBezTo>
                    <a:pt x="264" y="652"/>
                    <a:pt x="275" y="641"/>
                    <a:pt x="288" y="641"/>
                  </a:cubicBezTo>
                  <a:cubicBezTo>
                    <a:pt x="302" y="641"/>
                    <a:pt x="312" y="652"/>
                    <a:pt x="312" y="665"/>
                  </a:cubicBezTo>
                  <a:cubicBezTo>
                    <a:pt x="312" y="665"/>
                    <a:pt x="312" y="665"/>
                    <a:pt x="312" y="665"/>
                  </a:cubicBezTo>
                  <a:cubicBezTo>
                    <a:pt x="312" y="679"/>
                    <a:pt x="302" y="690"/>
                    <a:pt x="288" y="690"/>
                  </a:cubicBezTo>
                  <a:cubicBezTo>
                    <a:pt x="275" y="690"/>
                    <a:pt x="264" y="679"/>
                    <a:pt x="264" y="665"/>
                  </a:cubicBezTo>
                  <a:moveTo>
                    <a:pt x="168" y="665"/>
                  </a:moveTo>
                  <a:cubicBezTo>
                    <a:pt x="168" y="652"/>
                    <a:pt x="179" y="641"/>
                    <a:pt x="192" y="641"/>
                  </a:cubicBezTo>
                  <a:cubicBezTo>
                    <a:pt x="205" y="641"/>
                    <a:pt x="216" y="652"/>
                    <a:pt x="216" y="665"/>
                  </a:cubicBezTo>
                  <a:cubicBezTo>
                    <a:pt x="216" y="665"/>
                    <a:pt x="216" y="665"/>
                    <a:pt x="216" y="665"/>
                  </a:cubicBezTo>
                  <a:cubicBezTo>
                    <a:pt x="216" y="679"/>
                    <a:pt x="205" y="690"/>
                    <a:pt x="192" y="690"/>
                  </a:cubicBezTo>
                  <a:cubicBezTo>
                    <a:pt x="179" y="690"/>
                    <a:pt x="168" y="679"/>
                    <a:pt x="168" y="665"/>
                  </a:cubicBezTo>
                  <a:moveTo>
                    <a:pt x="72" y="665"/>
                  </a:moveTo>
                  <a:cubicBezTo>
                    <a:pt x="72" y="652"/>
                    <a:pt x="83" y="641"/>
                    <a:pt x="96" y="641"/>
                  </a:cubicBezTo>
                  <a:cubicBezTo>
                    <a:pt x="109" y="641"/>
                    <a:pt x="120" y="652"/>
                    <a:pt x="120" y="665"/>
                  </a:cubicBezTo>
                  <a:cubicBezTo>
                    <a:pt x="120" y="665"/>
                    <a:pt x="120" y="665"/>
                    <a:pt x="120" y="665"/>
                  </a:cubicBezTo>
                  <a:cubicBezTo>
                    <a:pt x="120" y="679"/>
                    <a:pt x="109" y="690"/>
                    <a:pt x="96" y="690"/>
                  </a:cubicBezTo>
                  <a:cubicBezTo>
                    <a:pt x="83" y="690"/>
                    <a:pt x="72" y="679"/>
                    <a:pt x="72" y="665"/>
                  </a:cubicBezTo>
                </a:path>
              </a:pathLst>
            </a:custGeom>
            <a:noFill/>
            <a:ln w="3175" cap="rnd">
              <a:solidFill>
                <a:srgbClr val="B01C2E"/>
              </a:solidFill>
              <a:prstDash val="solid"/>
              <a:round/>
              <a:headEnd/>
              <a:tailEnd/>
            </a:ln>
          </p:spPr>
          <p:txBody>
            <a:bodyPr/>
            <a:lstStyle/>
            <a:p>
              <a:endParaRPr lang="en-US"/>
            </a:p>
          </p:txBody>
        </p:sp>
        <p:sp>
          <p:nvSpPr>
            <p:cNvPr id="329950" name="Freeform 222"/>
            <p:cNvSpPr>
              <a:spLocks noEditPoints="1"/>
            </p:cNvSpPr>
            <p:nvPr/>
          </p:nvSpPr>
          <p:spPr bwMode="auto">
            <a:xfrm>
              <a:off x="3656" y="3075"/>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3" y="112"/>
                </a:cxn>
                <a:cxn ang="0">
                  <a:pos x="121" y="88"/>
                </a:cxn>
                <a:cxn ang="0">
                  <a:pos x="697" y="184"/>
                </a:cxn>
                <a:cxn ang="0">
                  <a:pos x="577" y="160"/>
                </a:cxn>
                <a:cxn ang="0">
                  <a:pos x="457" y="184"/>
                </a:cxn>
                <a:cxn ang="0">
                  <a:pos x="457" y="184"/>
                </a:cxn>
                <a:cxn ang="0">
                  <a:pos x="385" y="208"/>
                </a:cxn>
                <a:cxn ang="0">
                  <a:pos x="313" y="184"/>
                </a:cxn>
                <a:cxn ang="0">
                  <a:pos x="217" y="184"/>
                </a:cxn>
                <a:cxn ang="0">
                  <a:pos x="97" y="160"/>
                </a:cxn>
                <a:cxn ang="0">
                  <a:pos x="649" y="280"/>
                </a:cxn>
                <a:cxn ang="0">
                  <a:pos x="649" y="280"/>
                </a:cxn>
                <a:cxn ang="0">
                  <a:pos x="577" y="304"/>
                </a:cxn>
                <a:cxn ang="0">
                  <a:pos x="505" y="280"/>
                </a:cxn>
                <a:cxn ang="0">
                  <a:pos x="409" y="280"/>
                </a:cxn>
                <a:cxn ang="0">
                  <a:pos x="289" y="256"/>
                </a:cxn>
                <a:cxn ang="0">
                  <a:pos x="169" y="280"/>
                </a:cxn>
                <a:cxn ang="0">
                  <a:pos x="169" y="280"/>
                </a:cxn>
                <a:cxn ang="0">
                  <a:pos x="97" y="304"/>
                </a:cxn>
                <a:cxn ang="0">
                  <a:pos x="697" y="376"/>
                </a:cxn>
                <a:cxn ang="0">
                  <a:pos x="601" y="376"/>
                </a:cxn>
                <a:cxn ang="0">
                  <a:pos x="481" y="352"/>
                </a:cxn>
                <a:cxn ang="0">
                  <a:pos x="361" y="376"/>
                </a:cxn>
                <a:cxn ang="0">
                  <a:pos x="361" y="376"/>
                </a:cxn>
                <a:cxn ang="0">
                  <a:pos x="289" y="400"/>
                </a:cxn>
                <a:cxn ang="0">
                  <a:pos x="217" y="376"/>
                </a:cxn>
                <a:cxn ang="0">
                  <a:pos x="121" y="376"/>
                </a:cxn>
                <a:cxn ang="0">
                  <a:pos x="673" y="448"/>
                </a:cxn>
                <a:cxn ang="0">
                  <a:pos x="553" y="472"/>
                </a:cxn>
                <a:cxn ang="0">
                  <a:pos x="553" y="472"/>
                </a:cxn>
                <a:cxn ang="0">
                  <a:pos x="481" y="496"/>
                </a:cxn>
                <a:cxn ang="0">
                  <a:pos x="409" y="472"/>
                </a:cxn>
                <a:cxn ang="0">
                  <a:pos x="313" y="472"/>
                </a:cxn>
                <a:cxn ang="0">
                  <a:pos x="193" y="448"/>
                </a:cxn>
                <a:cxn ang="0">
                  <a:pos x="73" y="472"/>
                </a:cxn>
                <a:cxn ang="0">
                  <a:pos x="73" y="472"/>
                </a:cxn>
                <a:cxn ang="0">
                  <a:pos x="673" y="593"/>
                </a:cxn>
                <a:cxn ang="0">
                  <a:pos x="601" y="569"/>
                </a:cxn>
                <a:cxn ang="0">
                  <a:pos x="505" y="569"/>
                </a:cxn>
                <a:cxn ang="0">
                  <a:pos x="385" y="544"/>
                </a:cxn>
                <a:cxn ang="0">
                  <a:pos x="265" y="569"/>
                </a:cxn>
                <a:cxn ang="0">
                  <a:pos x="265" y="569"/>
                </a:cxn>
                <a:cxn ang="0">
                  <a:pos x="193" y="593"/>
                </a:cxn>
                <a:cxn ang="0">
                  <a:pos x="121" y="569"/>
                </a:cxn>
                <a:cxn ang="0">
                  <a:pos x="697" y="665"/>
                </a:cxn>
                <a:cxn ang="0">
                  <a:pos x="577" y="641"/>
                </a:cxn>
                <a:cxn ang="0">
                  <a:pos x="457" y="665"/>
                </a:cxn>
                <a:cxn ang="0">
                  <a:pos x="457" y="665"/>
                </a:cxn>
                <a:cxn ang="0">
                  <a:pos x="385" y="689"/>
                </a:cxn>
                <a:cxn ang="0">
                  <a:pos x="313" y="665"/>
                </a:cxn>
                <a:cxn ang="0">
                  <a:pos x="217" y="665"/>
                </a:cxn>
                <a:cxn ang="0">
                  <a:pos x="97" y="641"/>
                </a:cxn>
              </a:cxnLst>
              <a:rect l="0" t="0" r="r" b="b"/>
              <a:pathLst>
                <a:path w="769" h="769">
                  <a:moveTo>
                    <a:pt x="0" y="769"/>
                  </a:moveTo>
                  <a:lnTo>
                    <a:pt x="769" y="769"/>
                  </a:lnTo>
                  <a:lnTo>
                    <a:pt x="769" y="0"/>
                  </a:lnTo>
                  <a:lnTo>
                    <a:pt x="0" y="0"/>
                  </a:lnTo>
                  <a:lnTo>
                    <a:pt x="0" y="769"/>
                  </a:lnTo>
                  <a:moveTo>
                    <a:pt x="649" y="88"/>
                  </a:moveTo>
                  <a:cubicBezTo>
                    <a:pt x="649" y="74"/>
                    <a:pt x="660" y="64"/>
                    <a:pt x="673" y="64"/>
                  </a:cubicBezTo>
                  <a:cubicBezTo>
                    <a:pt x="686" y="64"/>
                    <a:pt x="697" y="74"/>
                    <a:pt x="697" y="88"/>
                  </a:cubicBezTo>
                  <a:cubicBezTo>
                    <a:pt x="697" y="88"/>
                    <a:pt x="697" y="88"/>
                    <a:pt x="697" y="88"/>
                  </a:cubicBezTo>
                  <a:cubicBezTo>
                    <a:pt x="697" y="101"/>
                    <a:pt x="686" y="112"/>
                    <a:pt x="673" y="112"/>
                  </a:cubicBezTo>
                  <a:cubicBezTo>
                    <a:pt x="660" y="112"/>
                    <a:pt x="649" y="101"/>
                    <a:pt x="649" y="88"/>
                  </a:cubicBezTo>
                  <a:moveTo>
                    <a:pt x="553" y="88"/>
                  </a:moveTo>
                  <a:cubicBezTo>
                    <a:pt x="553" y="74"/>
                    <a:pt x="564" y="64"/>
                    <a:pt x="577" y="64"/>
                  </a:cubicBezTo>
                  <a:cubicBezTo>
                    <a:pt x="590" y="64"/>
                    <a:pt x="601" y="74"/>
                    <a:pt x="601" y="88"/>
                  </a:cubicBezTo>
                  <a:cubicBezTo>
                    <a:pt x="601" y="88"/>
                    <a:pt x="601" y="88"/>
                    <a:pt x="601" y="88"/>
                  </a:cubicBezTo>
                  <a:cubicBezTo>
                    <a:pt x="601" y="101"/>
                    <a:pt x="590" y="112"/>
                    <a:pt x="577" y="112"/>
                  </a:cubicBezTo>
                  <a:cubicBezTo>
                    <a:pt x="564" y="112"/>
                    <a:pt x="553" y="101"/>
                    <a:pt x="553" y="88"/>
                  </a:cubicBezTo>
                  <a:moveTo>
                    <a:pt x="457" y="88"/>
                  </a:moveTo>
                  <a:cubicBezTo>
                    <a:pt x="457" y="74"/>
                    <a:pt x="468" y="64"/>
                    <a:pt x="481" y="64"/>
                  </a:cubicBezTo>
                  <a:cubicBezTo>
                    <a:pt x="494" y="64"/>
                    <a:pt x="505" y="74"/>
                    <a:pt x="505" y="88"/>
                  </a:cubicBezTo>
                  <a:cubicBezTo>
                    <a:pt x="505" y="88"/>
                    <a:pt x="505" y="88"/>
                    <a:pt x="505" y="88"/>
                  </a:cubicBezTo>
                  <a:cubicBezTo>
                    <a:pt x="505" y="101"/>
                    <a:pt x="494" y="112"/>
                    <a:pt x="481" y="112"/>
                  </a:cubicBezTo>
                  <a:cubicBezTo>
                    <a:pt x="468" y="112"/>
                    <a:pt x="457" y="101"/>
                    <a:pt x="457" y="88"/>
                  </a:cubicBezTo>
                  <a:moveTo>
                    <a:pt x="361" y="88"/>
                  </a:moveTo>
                  <a:cubicBezTo>
                    <a:pt x="361" y="74"/>
                    <a:pt x="372" y="64"/>
                    <a:pt x="385" y="64"/>
                  </a:cubicBezTo>
                  <a:cubicBezTo>
                    <a:pt x="398" y="64"/>
                    <a:pt x="409" y="74"/>
                    <a:pt x="409" y="88"/>
                  </a:cubicBezTo>
                  <a:cubicBezTo>
                    <a:pt x="409" y="88"/>
                    <a:pt x="409" y="88"/>
                    <a:pt x="409" y="88"/>
                  </a:cubicBezTo>
                  <a:cubicBezTo>
                    <a:pt x="409" y="101"/>
                    <a:pt x="398" y="112"/>
                    <a:pt x="385" y="112"/>
                  </a:cubicBezTo>
                  <a:cubicBezTo>
                    <a:pt x="372" y="112"/>
                    <a:pt x="361" y="101"/>
                    <a:pt x="361" y="88"/>
                  </a:cubicBezTo>
                  <a:moveTo>
                    <a:pt x="265" y="88"/>
                  </a:moveTo>
                  <a:cubicBezTo>
                    <a:pt x="265" y="74"/>
                    <a:pt x="275" y="64"/>
                    <a:pt x="289" y="64"/>
                  </a:cubicBezTo>
                  <a:cubicBezTo>
                    <a:pt x="302" y="64"/>
                    <a:pt x="313" y="74"/>
                    <a:pt x="313" y="88"/>
                  </a:cubicBezTo>
                  <a:cubicBezTo>
                    <a:pt x="313" y="88"/>
                    <a:pt x="313" y="88"/>
                    <a:pt x="313" y="88"/>
                  </a:cubicBezTo>
                  <a:cubicBezTo>
                    <a:pt x="313" y="101"/>
                    <a:pt x="302" y="112"/>
                    <a:pt x="289" y="112"/>
                  </a:cubicBezTo>
                  <a:cubicBezTo>
                    <a:pt x="275" y="112"/>
                    <a:pt x="265" y="101"/>
                    <a:pt x="265" y="88"/>
                  </a:cubicBezTo>
                  <a:moveTo>
                    <a:pt x="169" y="88"/>
                  </a:moveTo>
                  <a:cubicBezTo>
                    <a:pt x="169" y="74"/>
                    <a:pt x="179" y="64"/>
                    <a:pt x="193" y="64"/>
                  </a:cubicBezTo>
                  <a:cubicBezTo>
                    <a:pt x="206" y="64"/>
                    <a:pt x="217" y="74"/>
                    <a:pt x="217" y="88"/>
                  </a:cubicBezTo>
                  <a:cubicBezTo>
                    <a:pt x="217" y="88"/>
                    <a:pt x="217" y="88"/>
                    <a:pt x="217" y="88"/>
                  </a:cubicBezTo>
                  <a:cubicBezTo>
                    <a:pt x="217" y="101"/>
                    <a:pt x="206" y="112"/>
                    <a:pt x="193" y="112"/>
                  </a:cubicBezTo>
                  <a:cubicBezTo>
                    <a:pt x="179" y="112"/>
                    <a:pt x="169" y="101"/>
                    <a:pt x="169" y="88"/>
                  </a:cubicBezTo>
                  <a:moveTo>
                    <a:pt x="73" y="88"/>
                  </a:moveTo>
                  <a:cubicBezTo>
                    <a:pt x="73" y="74"/>
                    <a:pt x="83" y="64"/>
                    <a:pt x="97" y="64"/>
                  </a:cubicBezTo>
                  <a:cubicBezTo>
                    <a:pt x="110" y="64"/>
                    <a:pt x="121" y="74"/>
                    <a:pt x="121" y="88"/>
                  </a:cubicBezTo>
                  <a:cubicBezTo>
                    <a:pt x="121" y="88"/>
                    <a:pt x="121" y="88"/>
                    <a:pt x="121" y="88"/>
                  </a:cubicBezTo>
                  <a:cubicBezTo>
                    <a:pt x="121" y="101"/>
                    <a:pt x="110" y="112"/>
                    <a:pt x="97" y="112"/>
                  </a:cubicBezTo>
                  <a:cubicBezTo>
                    <a:pt x="83" y="112"/>
                    <a:pt x="73" y="101"/>
                    <a:pt x="73"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4" y="160"/>
                    <a:pt x="577" y="160"/>
                  </a:cubicBezTo>
                  <a:cubicBezTo>
                    <a:pt x="590" y="160"/>
                    <a:pt x="601" y="171"/>
                    <a:pt x="601" y="184"/>
                  </a:cubicBezTo>
                  <a:cubicBezTo>
                    <a:pt x="601" y="184"/>
                    <a:pt x="601" y="184"/>
                    <a:pt x="601" y="184"/>
                  </a:cubicBezTo>
                  <a:cubicBezTo>
                    <a:pt x="601" y="197"/>
                    <a:pt x="590" y="208"/>
                    <a:pt x="577" y="208"/>
                  </a:cubicBezTo>
                  <a:cubicBezTo>
                    <a:pt x="564" y="208"/>
                    <a:pt x="553" y="197"/>
                    <a:pt x="553" y="184"/>
                  </a:cubicBezTo>
                  <a:moveTo>
                    <a:pt x="457" y="184"/>
                  </a:moveTo>
                  <a:cubicBezTo>
                    <a:pt x="457" y="171"/>
                    <a:pt x="468" y="160"/>
                    <a:pt x="481" y="160"/>
                  </a:cubicBezTo>
                  <a:cubicBezTo>
                    <a:pt x="494" y="160"/>
                    <a:pt x="505" y="171"/>
                    <a:pt x="505" y="184"/>
                  </a:cubicBezTo>
                  <a:cubicBezTo>
                    <a:pt x="505" y="184"/>
                    <a:pt x="505" y="184"/>
                    <a:pt x="505" y="184"/>
                  </a:cubicBezTo>
                  <a:cubicBezTo>
                    <a:pt x="505" y="197"/>
                    <a:pt x="494" y="208"/>
                    <a:pt x="481" y="208"/>
                  </a:cubicBezTo>
                  <a:cubicBezTo>
                    <a:pt x="468" y="208"/>
                    <a:pt x="457" y="197"/>
                    <a:pt x="457" y="184"/>
                  </a:cubicBezTo>
                  <a:moveTo>
                    <a:pt x="361" y="184"/>
                  </a:moveTo>
                  <a:cubicBezTo>
                    <a:pt x="361" y="171"/>
                    <a:pt x="372" y="160"/>
                    <a:pt x="385" y="160"/>
                  </a:cubicBezTo>
                  <a:cubicBezTo>
                    <a:pt x="398" y="160"/>
                    <a:pt x="409" y="171"/>
                    <a:pt x="409" y="184"/>
                  </a:cubicBezTo>
                  <a:cubicBezTo>
                    <a:pt x="409" y="184"/>
                    <a:pt x="409" y="184"/>
                    <a:pt x="409" y="184"/>
                  </a:cubicBezTo>
                  <a:cubicBezTo>
                    <a:pt x="409" y="197"/>
                    <a:pt x="398" y="208"/>
                    <a:pt x="385" y="208"/>
                  </a:cubicBezTo>
                  <a:cubicBezTo>
                    <a:pt x="372"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9" y="184"/>
                  </a:moveTo>
                  <a:cubicBezTo>
                    <a:pt x="169" y="171"/>
                    <a:pt x="179" y="160"/>
                    <a:pt x="193" y="160"/>
                  </a:cubicBezTo>
                  <a:cubicBezTo>
                    <a:pt x="206" y="160"/>
                    <a:pt x="217" y="171"/>
                    <a:pt x="217" y="184"/>
                  </a:cubicBezTo>
                  <a:cubicBezTo>
                    <a:pt x="217" y="184"/>
                    <a:pt x="217" y="184"/>
                    <a:pt x="217" y="184"/>
                  </a:cubicBezTo>
                  <a:cubicBezTo>
                    <a:pt x="217" y="197"/>
                    <a:pt x="206" y="208"/>
                    <a:pt x="193" y="208"/>
                  </a:cubicBezTo>
                  <a:cubicBezTo>
                    <a:pt x="179" y="208"/>
                    <a:pt x="169" y="197"/>
                    <a:pt x="169" y="184"/>
                  </a:cubicBezTo>
                  <a:moveTo>
                    <a:pt x="73" y="184"/>
                  </a:moveTo>
                  <a:cubicBezTo>
                    <a:pt x="73" y="171"/>
                    <a:pt x="83" y="160"/>
                    <a:pt x="97" y="160"/>
                  </a:cubicBezTo>
                  <a:cubicBezTo>
                    <a:pt x="110" y="160"/>
                    <a:pt x="121" y="171"/>
                    <a:pt x="121" y="184"/>
                  </a:cubicBezTo>
                  <a:cubicBezTo>
                    <a:pt x="121" y="184"/>
                    <a:pt x="121" y="184"/>
                    <a:pt x="121" y="184"/>
                  </a:cubicBezTo>
                  <a:cubicBezTo>
                    <a:pt x="121" y="197"/>
                    <a:pt x="110" y="208"/>
                    <a:pt x="97" y="208"/>
                  </a:cubicBezTo>
                  <a:cubicBezTo>
                    <a:pt x="83" y="208"/>
                    <a:pt x="73" y="197"/>
                    <a:pt x="73"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4" y="256"/>
                    <a:pt x="577" y="256"/>
                  </a:cubicBezTo>
                  <a:cubicBezTo>
                    <a:pt x="590" y="256"/>
                    <a:pt x="601" y="267"/>
                    <a:pt x="601" y="280"/>
                  </a:cubicBezTo>
                  <a:cubicBezTo>
                    <a:pt x="601" y="280"/>
                    <a:pt x="601" y="280"/>
                    <a:pt x="601" y="280"/>
                  </a:cubicBezTo>
                  <a:cubicBezTo>
                    <a:pt x="601" y="293"/>
                    <a:pt x="590" y="304"/>
                    <a:pt x="577" y="304"/>
                  </a:cubicBezTo>
                  <a:cubicBezTo>
                    <a:pt x="564" y="304"/>
                    <a:pt x="553" y="293"/>
                    <a:pt x="553" y="280"/>
                  </a:cubicBezTo>
                  <a:moveTo>
                    <a:pt x="457" y="280"/>
                  </a:moveTo>
                  <a:cubicBezTo>
                    <a:pt x="457" y="267"/>
                    <a:pt x="468" y="256"/>
                    <a:pt x="481" y="256"/>
                  </a:cubicBezTo>
                  <a:cubicBezTo>
                    <a:pt x="494" y="256"/>
                    <a:pt x="505" y="267"/>
                    <a:pt x="505" y="280"/>
                  </a:cubicBezTo>
                  <a:cubicBezTo>
                    <a:pt x="505" y="280"/>
                    <a:pt x="505" y="280"/>
                    <a:pt x="505" y="280"/>
                  </a:cubicBezTo>
                  <a:cubicBezTo>
                    <a:pt x="505" y="293"/>
                    <a:pt x="494" y="304"/>
                    <a:pt x="481" y="304"/>
                  </a:cubicBezTo>
                  <a:cubicBezTo>
                    <a:pt x="468" y="304"/>
                    <a:pt x="457" y="293"/>
                    <a:pt x="457" y="280"/>
                  </a:cubicBezTo>
                  <a:moveTo>
                    <a:pt x="361" y="280"/>
                  </a:moveTo>
                  <a:cubicBezTo>
                    <a:pt x="361" y="267"/>
                    <a:pt x="372" y="256"/>
                    <a:pt x="385" y="256"/>
                  </a:cubicBezTo>
                  <a:cubicBezTo>
                    <a:pt x="398" y="256"/>
                    <a:pt x="409" y="267"/>
                    <a:pt x="409" y="280"/>
                  </a:cubicBezTo>
                  <a:cubicBezTo>
                    <a:pt x="409" y="280"/>
                    <a:pt x="409" y="280"/>
                    <a:pt x="409" y="280"/>
                  </a:cubicBezTo>
                  <a:cubicBezTo>
                    <a:pt x="409" y="293"/>
                    <a:pt x="398" y="304"/>
                    <a:pt x="385" y="304"/>
                  </a:cubicBezTo>
                  <a:cubicBezTo>
                    <a:pt x="372"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9" y="280"/>
                  </a:moveTo>
                  <a:cubicBezTo>
                    <a:pt x="169" y="267"/>
                    <a:pt x="179" y="256"/>
                    <a:pt x="193" y="256"/>
                  </a:cubicBezTo>
                  <a:cubicBezTo>
                    <a:pt x="206" y="256"/>
                    <a:pt x="217" y="267"/>
                    <a:pt x="217" y="280"/>
                  </a:cubicBezTo>
                  <a:cubicBezTo>
                    <a:pt x="217" y="280"/>
                    <a:pt x="217" y="280"/>
                    <a:pt x="217" y="280"/>
                  </a:cubicBezTo>
                  <a:cubicBezTo>
                    <a:pt x="217" y="293"/>
                    <a:pt x="206" y="304"/>
                    <a:pt x="193" y="304"/>
                  </a:cubicBezTo>
                  <a:cubicBezTo>
                    <a:pt x="179" y="304"/>
                    <a:pt x="169" y="293"/>
                    <a:pt x="169" y="280"/>
                  </a:cubicBezTo>
                  <a:moveTo>
                    <a:pt x="73" y="280"/>
                  </a:moveTo>
                  <a:cubicBezTo>
                    <a:pt x="73" y="267"/>
                    <a:pt x="83" y="256"/>
                    <a:pt x="97" y="256"/>
                  </a:cubicBezTo>
                  <a:cubicBezTo>
                    <a:pt x="110" y="256"/>
                    <a:pt x="121" y="267"/>
                    <a:pt x="121" y="280"/>
                  </a:cubicBezTo>
                  <a:cubicBezTo>
                    <a:pt x="121" y="280"/>
                    <a:pt x="121" y="280"/>
                    <a:pt x="121" y="280"/>
                  </a:cubicBezTo>
                  <a:cubicBezTo>
                    <a:pt x="121" y="293"/>
                    <a:pt x="110" y="304"/>
                    <a:pt x="97" y="304"/>
                  </a:cubicBezTo>
                  <a:cubicBezTo>
                    <a:pt x="83" y="304"/>
                    <a:pt x="73" y="293"/>
                    <a:pt x="73" y="280"/>
                  </a:cubicBezTo>
                  <a:moveTo>
                    <a:pt x="649" y="376"/>
                  </a:moveTo>
                  <a:cubicBezTo>
                    <a:pt x="649" y="363"/>
                    <a:pt x="660" y="352"/>
                    <a:pt x="673" y="352"/>
                  </a:cubicBezTo>
                  <a:cubicBezTo>
                    <a:pt x="686" y="352"/>
                    <a:pt x="697" y="363"/>
                    <a:pt x="697" y="376"/>
                  </a:cubicBezTo>
                  <a:cubicBezTo>
                    <a:pt x="697" y="376"/>
                    <a:pt x="697" y="376"/>
                    <a:pt x="697" y="376"/>
                  </a:cubicBezTo>
                  <a:cubicBezTo>
                    <a:pt x="697" y="389"/>
                    <a:pt x="686" y="400"/>
                    <a:pt x="673" y="400"/>
                  </a:cubicBezTo>
                  <a:cubicBezTo>
                    <a:pt x="660" y="400"/>
                    <a:pt x="649" y="389"/>
                    <a:pt x="649" y="376"/>
                  </a:cubicBezTo>
                  <a:moveTo>
                    <a:pt x="553" y="376"/>
                  </a:moveTo>
                  <a:cubicBezTo>
                    <a:pt x="553" y="363"/>
                    <a:pt x="564" y="352"/>
                    <a:pt x="577" y="352"/>
                  </a:cubicBezTo>
                  <a:cubicBezTo>
                    <a:pt x="590" y="352"/>
                    <a:pt x="601" y="363"/>
                    <a:pt x="601" y="376"/>
                  </a:cubicBezTo>
                  <a:cubicBezTo>
                    <a:pt x="601" y="376"/>
                    <a:pt x="601" y="376"/>
                    <a:pt x="601" y="376"/>
                  </a:cubicBezTo>
                  <a:cubicBezTo>
                    <a:pt x="601" y="389"/>
                    <a:pt x="590" y="400"/>
                    <a:pt x="577" y="400"/>
                  </a:cubicBezTo>
                  <a:cubicBezTo>
                    <a:pt x="564" y="400"/>
                    <a:pt x="553" y="389"/>
                    <a:pt x="553" y="376"/>
                  </a:cubicBezTo>
                  <a:moveTo>
                    <a:pt x="457" y="376"/>
                  </a:moveTo>
                  <a:cubicBezTo>
                    <a:pt x="457" y="363"/>
                    <a:pt x="468" y="352"/>
                    <a:pt x="481" y="352"/>
                  </a:cubicBezTo>
                  <a:cubicBezTo>
                    <a:pt x="494" y="352"/>
                    <a:pt x="505" y="363"/>
                    <a:pt x="505" y="376"/>
                  </a:cubicBezTo>
                  <a:cubicBezTo>
                    <a:pt x="505" y="376"/>
                    <a:pt x="505" y="376"/>
                    <a:pt x="505" y="376"/>
                  </a:cubicBezTo>
                  <a:cubicBezTo>
                    <a:pt x="505" y="389"/>
                    <a:pt x="494" y="400"/>
                    <a:pt x="481" y="400"/>
                  </a:cubicBezTo>
                  <a:cubicBezTo>
                    <a:pt x="468" y="400"/>
                    <a:pt x="457" y="389"/>
                    <a:pt x="457" y="376"/>
                  </a:cubicBezTo>
                  <a:moveTo>
                    <a:pt x="361" y="376"/>
                  </a:moveTo>
                  <a:cubicBezTo>
                    <a:pt x="361" y="363"/>
                    <a:pt x="372" y="352"/>
                    <a:pt x="385" y="352"/>
                  </a:cubicBezTo>
                  <a:cubicBezTo>
                    <a:pt x="398" y="352"/>
                    <a:pt x="409" y="363"/>
                    <a:pt x="409" y="376"/>
                  </a:cubicBezTo>
                  <a:cubicBezTo>
                    <a:pt x="409" y="376"/>
                    <a:pt x="409" y="376"/>
                    <a:pt x="409" y="376"/>
                  </a:cubicBezTo>
                  <a:cubicBezTo>
                    <a:pt x="409" y="389"/>
                    <a:pt x="398" y="400"/>
                    <a:pt x="385" y="400"/>
                  </a:cubicBezTo>
                  <a:cubicBezTo>
                    <a:pt x="372" y="400"/>
                    <a:pt x="361" y="389"/>
                    <a:pt x="361" y="376"/>
                  </a:cubicBezTo>
                  <a:moveTo>
                    <a:pt x="265" y="376"/>
                  </a:moveTo>
                  <a:cubicBezTo>
                    <a:pt x="265" y="363"/>
                    <a:pt x="275" y="352"/>
                    <a:pt x="289" y="352"/>
                  </a:cubicBezTo>
                  <a:cubicBezTo>
                    <a:pt x="302" y="352"/>
                    <a:pt x="313" y="363"/>
                    <a:pt x="313" y="376"/>
                  </a:cubicBezTo>
                  <a:cubicBezTo>
                    <a:pt x="313" y="376"/>
                    <a:pt x="313" y="376"/>
                    <a:pt x="313" y="376"/>
                  </a:cubicBezTo>
                  <a:cubicBezTo>
                    <a:pt x="313" y="389"/>
                    <a:pt x="302" y="400"/>
                    <a:pt x="289" y="400"/>
                  </a:cubicBezTo>
                  <a:cubicBezTo>
                    <a:pt x="275" y="400"/>
                    <a:pt x="265" y="389"/>
                    <a:pt x="265" y="376"/>
                  </a:cubicBezTo>
                  <a:moveTo>
                    <a:pt x="169" y="376"/>
                  </a:moveTo>
                  <a:cubicBezTo>
                    <a:pt x="169" y="363"/>
                    <a:pt x="179" y="352"/>
                    <a:pt x="193" y="352"/>
                  </a:cubicBezTo>
                  <a:cubicBezTo>
                    <a:pt x="206" y="352"/>
                    <a:pt x="217" y="363"/>
                    <a:pt x="217" y="376"/>
                  </a:cubicBezTo>
                  <a:cubicBezTo>
                    <a:pt x="217" y="376"/>
                    <a:pt x="217" y="376"/>
                    <a:pt x="217" y="376"/>
                  </a:cubicBezTo>
                  <a:cubicBezTo>
                    <a:pt x="217" y="389"/>
                    <a:pt x="206" y="400"/>
                    <a:pt x="193" y="400"/>
                  </a:cubicBezTo>
                  <a:cubicBezTo>
                    <a:pt x="179" y="400"/>
                    <a:pt x="169" y="389"/>
                    <a:pt x="169" y="376"/>
                  </a:cubicBezTo>
                  <a:moveTo>
                    <a:pt x="73" y="376"/>
                  </a:moveTo>
                  <a:cubicBezTo>
                    <a:pt x="73" y="363"/>
                    <a:pt x="83" y="352"/>
                    <a:pt x="97" y="352"/>
                  </a:cubicBezTo>
                  <a:cubicBezTo>
                    <a:pt x="110" y="352"/>
                    <a:pt x="121" y="363"/>
                    <a:pt x="121" y="376"/>
                  </a:cubicBezTo>
                  <a:cubicBezTo>
                    <a:pt x="121" y="376"/>
                    <a:pt x="121" y="376"/>
                    <a:pt x="121" y="376"/>
                  </a:cubicBezTo>
                  <a:cubicBezTo>
                    <a:pt x="121" y="389"/>
                    <a:pt x="110" y="400"/>
                    <a:pt x="97" y="400"/>
                  </a:cubicBezTo>
                  <a:cubicBezTo>
                    <a:pt x="83" y="400"/>
                    <a:pt x="73" y="389"/>
                    <a:pt x="73" y="376"/>
                  </a:cubicBezTo>
                  <a:moveTo>
                    <a:pt x="649" y="472"/>
                  </a:moveTo>
                  <a:cubicBezTo>
                    <a:pt x="649" y="459"/>
                    <a:pt x="660" y="448"/>
                    <a:pt x="673" y="448"/>
                  </a:cubicBezTo>
                  <a:cubicBezTo>
                    <a:pt x="686" y="448"/>
                    <a:pt x="697" y="459"/>
                    <a:pt x="697" y="472"/>
                  </a:cubicBezTo>
                  <a:cubicBezTo>
                    <a:pt x="697" y="472"/>
                    <a:pt x="697" y="472"/>
                    <a:pt x="697" y="472"/>
                  </a:cubicBezTo>
                  <a:cubicBezTo>
                    <a:pt x="697" y="486"/>
                    <a:pt x="686" y="496"/>
                    <a:pt x="673" y="496"/>
                  </a:cubicBezTo>
                  <a:cubicBezTo>
                    <a:pt x="660" y="496"/>
                    <a:pt x="649" y="486"/>
                    <a:pt x="649" y="472"/>
                  </a:cubicBezTo>
                  <a:moveTo>
                    <a:pt x="553" y="472"/>
                  </a:moveTo>
                  <a:cubicBezTo>
                    <a:pt x="553" y="459"/>
                    <a:pt x="564" y="448"/>
                    <a:pt x="577" y="448"/>
                  </a:cubicBezTo>
                  <a:cubicBezTo>
                    <a:pt x="590" y="448"/>
                    <a:pt x="601" y="459"/>
                    <a:pt x="601" y="472"/>
                  </a:cubicBezTo>
                  <a:cubicBezTo>
                    <a:pt x="601" y="472"/>
                    <a:pt x="601" y="472"/>
                    <a:pt x="601" y="472"/>
                  </a:cubicBezTo>
                  <a:cubicBezTo>
                    <a:pt x="601" y="486"/>
                    <a:pt x="590" y="496"/>
                    <a:pt x="577" y="496"/>
                  </a:cubicBezTo>
                  <a:cubicBezTo>
                    <a:pt x="564" y="496"/>
                    <a:pt x="553" y="486"/>
                    <a:pt x="553" y="472"/>
                  </a:cubicBezTo>
                  <a:moveTo>
                    <a:pt x="457" y="472"/>
                  </a:moveTo>
                  <a:cubicBezTo>
                    <a:pt x="457" y="459"/>
                    <a:pt x="468" y="448"/>
                    <a:pt x="481" y="448"/>
                  </a:cubicBezTo>
                  <a:cubicBezTo>
                    <a:pt x="494" y="448"/>
                    <a:pt x="505" y="459"/>
                    <a:pt x="505" y="472"/>
                  </a:cubicBezTo>
                  <a:cubicBezTo>
                    <a:pt x="505" y="472"/>
                    <a:pt x="505" y="472"/>
                    <a:pt x="505" y="472"/>
                  </a:cubicBezTo>
                  <a:cubicBezTo>
                    <a:pt x="505" y="486"/>
                    <a:pt x="494" y="496"/>
                    <a:pt x="481" y="496"/>
                  </a:cubicBezTo>
                  <a:cubicBezTo>
                    <a:pt x="468" y="496"/>
                    <a:pt x="457" y="486"/>
                    <a:pt x="457" y="472"/>
                  </a:cubicBezTo>
                  <a:moveTo>
                    <a:pt x="361" y="472"/>
                  </a:moveTo>
                  <a:cubicBezTo>
                    <a:pt x="361" y="459"/>
                    <a:pt x="372" y="448"/>
                    <a:pt x="385" y="448"/>
                  </a:cubicBezTo>
                  <a:cubicBezTo>
                    <a:pt x="398" y="448"/>
                    <a:pt x="409" y="459"/>
                    <a:pt x="409" y="472"/>
                  </a:cubicBezTo>
                  <a:cubicBezTo>
                    <a:pt x="409" y="472"/>
                    <a:pt x="409" y="472"/>
                    <a:pt x="409" y="472"/>
                  </a:cubicBezTo>
                  <a:cubicBezTo>
                    <a:pt x="409" y="486"/>
                    <a:pt x="398" y="496"/>
                    <a:pt x="385" y="496"/>
                  </a:cubicBezTo>
                  <a:cubicBezTo>
                    <a:pt x="372" y="496"/>
                    <a:pt x="361" y="486"/>
                    <a:pt x="361" y="472"/>
                  </a:cubicBezTo>
                  <a:moveTo>
                    <a:pt x="265" y="472"/>
                  </a:moveTo>
                  <a:cubicBezTo>
                    <a:pt x="265" y="459"/>
                    <a:pt x="275" y="448"/>
                    <a:pt x="289" y="448"/>
                  </a:cubicBezTo>
                  <a:cubicBezTo>
                    <a:pt x="302" y="448"/>
                    <a:pt x="313" y="459"/>
                    <a:pt x="313" y="472"/>
                  </a:cubicBezTo>
                  <a:cubicBezTo>
                    <a:pt x="313" y="472"/>
                    <a:pt x="313" y="472"/>
                    <a:pt x="313" y="472"/>
                  </a:cubicBezTo>
                  <a:cubicBezTo>
                    <a:pt x="313" y="486"/>
                    <a:pt x="302" y="496"/>
                    <a:pt x="289" y="496"/>
                  </a:cubicBezTo>
                  <a:cubicBezTo>
                    <a:pt x="275" y="496"/>
                    <a:pt x="265" y="486"/>
                    <a:pt x="265" y="472"/>
                  </a:cubicBezTo>
                  <a:moveTo>
                    <a:pt x="169" y="472"/>
                  </a:moveTo>
                  <a:cubicBezTo>
                    <a:pt x="169" y="459"/>
                    <a:pt x="179" y="448"/>
                    <a:pt x="193" y="448"/>
                  </a:cubicBezTo>
                  <a:cubicBezTo>
                    <a:pt x="206" y="448"/>
                    <a:pt x="217" y="459"/>
                    <a:pt x="217" y="472"/>
                  </a:cubicBezTo>
                  <a:cubicBezTo>
                    <a:pt x="217" y="472"/>
                    <a:pt x="217" y="472"/>
                    <a:pt x="217" y="472"/>
                  </a:cubicBezTo>
                  <a:cubicBezTo>
                    <a:pt x="217" y="486"/>
                    <a:pt x="206" y="496"/>
                    <a:pt x="193" y="496"/>
                  </a:cubicBezTo>
                  <a:cubicBezTo>
                    <a:pt x="179" y="496"/>
                    <a:pt x="169" y="486"/>
                    <a:pt x="169" y="472"/>
                  </a:cubicBezTo>
                  <a:moveTo>
                    <a:pt x="73" y="472"/>
                  </a:moveTo>
                  <a:cubicBezTo>
                    <a:pt x="73" y="459"/>
                    <a:pt x="83" y="448"/>
                    <a:pt x="97" y="448"/>
                  </a:cubicBezTo>
                  <a:cubicBezTo>
                    <a:pt x="110" y="448"/>
                    <a:pt x="121" y="459"/>
                    <a:pt x="121" y="472"/>
                  </a:cubicBezTo>
                  <a:cubicBezTo>
                    <a:pt x="121" y="472"/>
                    <a:pt x="121" y="472"/>
                    <a:pt x="121" y="472"/>
                  </a:cubicBezTo>
                  <a:cubicBezTo>
                    <a:pt x="121" y="486"/>
                    <a:pt x="110" y="496"/>
                    <a:pt x="97" y="496"/>
                  </a:cubicBezTo>
                  <a:cubicBezTo>
                    <a:pt x="83" y="496"/>
                    <a:pt x="73" y="486"/>
                    <a:pt x="73" y="472"/>
                  </a:cubicBezTo>
                  <a:moveTo>
                    <a:pt x="649" y="569"/>
                  </a:moveTo>
                  <a:cubicBezTo>
                    <a:pt x="649" y="555"/>
                    <a:pt x="660" y="544"/>
                    <a:pt x="673" y="544"/>
                  </a:cubicBezTo>
                  <a:cubicBezTo>
                    <a:pt x="686" y="544"/>
                    <a:pt x="697" y="555"/>
                    <a:pt x="697" y="569"/>
                  </a:cubicBezTo>
                  <a:cubicBezTo>
                    <a:pt x="697" y="569"/>
                    <a:pt x="697" y="569"/>
                    <a:pt x="697" y="569"/>
                  </a:cubicBezTo>
                  <a:cubicBezTo>
                    <a:pt x="697" y="582"/>
                    <a:pt x="686" y="593"/>
                    <a:pt x="673" y="593"/>
                  </a:cubicBezTo>
                  <a:cubicBezTo>
                    <a:pt x="660" y="593"/>
                    <a:pt x="649" y="582"/>
                    <a:pt x="649" y="569"/>
                  </a:cubicBezTo>
                  <a:moveTo>
                    <a:pt x="553" y="569"/>
                  </a:moveTo>
                  <a:cubicBezTo>
                    <a:pt x="553" y="555"/>
                    <a:pt x="564" y="544"/>
                    <a:pt x="577" y="544"/>
                  </a:cubicBezTo>
                  <a:cubicBezTo>
                    <a:pt x="590" y="544"/>
                    <a:pt x="601" y="555"/>
                    <a:pt x="601" y="569"/>
                  </a:cubicBezTo>
                  <a:cubicBezTo>
                    <a:pt x="601" y="569"/>
                    <a:pt x="601" y="569"/>
                    <a:pt x="601" y="569"/>
                  </a:cubicBezTo>
                  <a:cubicBezTo>
                    <a:pt x="601" y="582"/>
                    <a:pt x="590" y="593"/>
                    <a:pt x="577" y="593"/>
                  </a:cubicBezTo>
                  <a:cubicBezTo>
                    <a:pt x="564" y="593"/>
                    <a:pt x="553" y="582"/>
                    <a:pt x="553" y="569"/>
                  </a:cubicBezTo>
                  <a:moveTo>
                    <a:pt x="457" y="569"/>
                  </a:moveTo>
                  <a:cubicBezTo>
                    <a:pt x="457" y="555"/>
                    <a:pt x="468" y="544"/>
                    <a:pt x="481" y="544"/>
                  </a:cubicBezTo>
                  <a:cubicBezTo>
                    <a:pt x="494" y="544"/>
                    <a:pt x="505" y="555"/>
                    <a:pt x="505" y="569"/>
                  </a:cubicBezTo>
                  <a:cubicBezTo>
                    <a:pt x="505" y="569"/>
                    <a:pt x="505" y="569"/>
                    <a:pt x="505" y="569"/>
                  </a:cubicBezTo>
                  <a:cubicBezTo>
                    <a:pt x="505" y="582"/>
                    <a:pt x="494" y="593"/>
                    <a:pt x="481" y="593"/>
                  </a:cubicBezTo>
                  <a:cubicBezTo>
                    <a:pt x="468" y="593"/>
                    <a:pt x="457" y="582"/>
                    <a:pt x="457" y="569"/>
                  </a:cubicBezTo>
                  <a:moveTo>
                    <a:pt x="361" y="569"/>
                  </a:moveTo>
                  <a:cubicBezTo>
                    <a:pt x="361" y="555"/>
                    <a:pt x="372" y="544"/>
                    <a:pt x="385" y="544"/>
                  </a:cubicBezTo>
                  <a:cubicBezTo>
                    <a:pt x="398" y="544"/>
                    <a:pt x="409" y="555"/>
                    <a:pt x="409" y="569"/>
                  </a:cubicBezTo>
                  <a:cubicBezTo>
                    <a:pt x="409" y="569"/>
                    <a:pt x="409" y="569"/>
                    <a:pt x="409" y="569"/>
                  </a:cubicBezTo>
                  <a:cubicBezTo>
                    <a:pt x="409" y="582"/>
                    <a:pt x="398" y="593"/>
                    <a:pt x="385" y="593"/>
                  </a:cubicBezTo>
                  <a:cubicBezTo>
                    <a:pt x="372" y="593"/>
                    <a:pt x="361" y="582"/>
                    <a:pt x="361" y="569"/>
                  </a:cubicBezTo>
                  <a:moveTo>
                    <a:pt x="265" y="569"/>
                  </a:moveTo>
                  <a:cubicBezTo>
                    <a:pt x="265" y="555"/>
                    <a:pt x="275" y="544"/>
                    <a:pt x="289" y="544"/>
                  </a:cubicBezTo>
                  <a:cubicBezTo>
                    <a:pt x="302" y="544"/>
                    <a:pt x="313" y="555"/>
                    <a:pt x="313" y="569"/>
                  </a:cubicBezTo>
                  <a:cubicBezTo>
                    <a:pt x="313" y="569"/>
                    <a:pt x="313" y="569"/>
                    <a:pt x="313" y="569"/>
                  </a:cubicBezTo>
                  <a:cubicBezTo>
                    <a:pt x="313" y="582"/>
                    <a:pt x="302" y="593"/>
                    <a:pt x="289" y="593"/>
                  </a:cubicBezTo>
                  <a:cubicBezTo>
                    <a:pt x="275" y="593"/>
                    <a:pt x="265" y="582"/>
                    <a:pt x="265" y="569"/>
                  </a:cubicBezTo>
                  <a:moveTo>
                    <a:pt x="169" y="569"/>
                  </a:moveTo>
                  <a:cubicBezTo>
                    <a:pt x="169" y="555"/>
                    <a:pt x="179" y="544"/>
                    <a:pt x="193" y="544"/>
                  </a:cubicBezTo>
                  <a:cubicBezTo>
                    <a:pt x="206" y="544"/>
                    <a:pt x="217" y="555"/>
                    <a:pt x="217" y="569"/>
                  </a:cubicBezTo>
                  <a:cubicBezTo>
                    <a:pt x="217" y="569"/>
                    <a:pt x="217" y="569"/>
                    <a:pt x="217" y="569"/>
                  </a:cubicBezTo>
                  <a:cubicBezTo>
                    <a:pt x="217" y="582"/>
                    <a:pt x="206" y="593"/>
                    <a:pt x="193" y="593"/>
                  </a:cubicBezTo>
                  <a:cubicBezTo>
                    <a:pt x="179" y="593"/>
                    <a:pt x="169" y="582"/>
                    <a:pt x="169" y="569"/>
                  </a:cubicBezTo>
                  <a:moveTo>
                    <a:pt x="73" y="569"/>
                  </a:moveTo>
                  <a:cubicBezTo>
                    <a:pt x="73" y="555"/>
                    <a:pt x="83" y="544"/>
                    <a:pt x="97" y="544"/>
                  </a:cubicBezTo>
                  <a:cubicBezTo>
                    <a:pt x="110" y="544"/>
                    <a:pt x="121" y="555"/>
                    <a:pt x="121" y="569"/>
                  </a:cubicBezTo>
                  <a:cubicBezTo>
                    <a:pt x="121" y="569"/>
                    <a:pt x="121" y="569"/>
                    <a:pt x="121" y="569"/>
                  </a:cubicBezTo>
                  <a:cubicBezTo>
                    <a:pt x="121" y="582"/>
                    <a:pt x="110" y="593"/>
                    <a:pt x="97" y="593"/>
                  </a:cubicBezTo>
                  <a:cubicBezTo>
                    <a:pt x="83" y="593"/>
                    <a:pt x="73" y="582"/>
                    <a:pt x="73" y="569"/>
                  </a:cubicBezTo>
                  <a:moveTo>
                    <a:pt x="649" y="665"/>
                  </a:moveTo>
                  <a:cubicBezTo>
                    <a:pt x="649" y="651"/>
                    <a:pt x="660" y="641"/>
                    <a:pt x="673" y="641"/>
                  </a:cubicBezTo>
                  <a:cubicBezTo>
                    <a:pt x="686" y="641"/>
                    <a:pt x="697" y="651"/>
                    <a:pt x="697" y="665"/>
                  </a:cubicBezTo>
                  <a:cubicBezTo>
                    <a:pt x="697" y="665"/>
                    <a:pt x="697" y="665"/>
                    <a:pt x="697" y="665"/>
                  </a:cubicBezTo>
                  <a:cubicBezTo>
                    <a:pt x="697" y="678"/>
                    <a:pt x="686" y="689"/>
                    <a:pt x="673" y="689"/>
                  </a:cubicBezTo>
                  <a:cubicBezTo>
                    <a:pt x="660" y="689"/>
                    <a:pt x="649" y="678"/>
                    <a:pt x="649" y="665"/>
                  </a:cubicBezTo>
                  <a:moveTo>
                    <a:pt x="553" y="665"/>
                  </a:moveTo>
                  <a:cubicBezTo>
                    <a:pt x="553" y="651"/>
                    <a:pt x="564" y="641"/>
                    <a:pt x="577" y="641"/>
                  </a:cubicBezTo>
                  <a:cubicBezTo>
                    <a:pt x="590" y="641"/>
                    <a:pt x="601" y="651"/>
                    <a:pt x="601" y="665"/>
                  </a:cubicBezTo>
                  <a:cubicBezTo>
                    <a:pt x="601" y="665"/>
                    <a:pt x="601" y="665"/>
                    <a:pt x="601" y="665"/>
                  </a:cubicBezTo>
                  <a:cubicBezTo>
                    <a:pt x="601" y="678"/>
                    <a:pt x="590" y="689"/>
                    <a:pt x="577" y="689"/>
                  </a:cubicBezTo>
                  <a:cubicBezTo>
                    <a:pt x="564" y="689"/>
                    <a:pt x="553" y="678"/>
                    <a:pt x="553" y="665"/>
                  </a:cubicBezTo>
                  <a:moveTo>
                    <a:pt x="457" y="665"/>
                  </a:moveTo>
                  <a:cubicBezTo>
                    <a:pt x="457" y="651"/>
                    <a:pt x="468" y="641"/>
                    <a:pt x="481" y="641"/>
                  </a:cubicBezTo>
                  <a:cubicBezTo>
                    <a:pt x="494" y="641"/>
                    <a:pt x="505" y="651"/>
                    <a:pt x="505" y="665"/>
                  </a:cubicBezTo>
                  <a:cubicBezTo>
                    <a:pt x="505" y="665"/>
                    <a:pt x="505" y="665"/>
                    <a:pt x="505" y="665"/>
                  </a:cubicBezTo>
                  <a:cubicBezTo>
                    <a:pt x="505" y="678"/>
                    <a:pt x="494" y="689"/>
                    <a:pt x="481" y="689"/>
                  </a:cubicBezTo>
                  <a:cubicBezTo>
                    <a:pt x="468" y="689"/>
                    <a:pt x="457" y="678"/>
                    <a:pt x="457" y="665"/>
                  </a:cubicBezTo>
                  <a:moveTo>
                    <a:pt x="361" y="665"/>
                  </a:moveTo>
                  <a:cubicBezTo>
                    <a:pt x="361" y="651"/>
                    <a:pt x="372" y="641"/>
                    <a:pt x="385" y="641"/>
                  </a:cubicBezTo>
                  <a:cubicBezTo>
                    <a:pt x="398" y="641"/>
                    <a:pt x="409" y="651"/>
                    <a:pt x="409" y="665"/>
                  </a:cubicBezTo>
                  <a:cubicBezTo>
                    <a:pt x="409" y="665"/>
                    <a:pt x="409" y="665"/>
                    <a:pt x="409" y="665"/>
                  </a:cubicBezTo>
                  <a:cubicBezTo>
                    <a:pt x="409" y="678"/>
                    <a:pt x="398" y="689"/>
                    <a:pt x="385" y="689"/>
                  </a:cubicBezTo>
                  <a:cubicBezTo>
                    <a:pt x="372" y="689"/>
                    <a:pt x="361" y="678"/>
                    <a:pt x="361" y="665"/>
                  </a:cubicBezTo>
                  <a:moveTo>
                    <a:pt x="265" y="665"/>
                  </a:moveTo>
                  <a:cubicBezTo>
                    <a:pt x="265" y="651"/>
                    <a:pt x="275" y="641"/>
                    <a:pt x="289" y="641"/>
                  </a:cubicBezTo>
                  <a:cubicBezTo>
                    <a:pt x="302" y="641"/>
                    <a:pt x="313" y="651"/>
                    <a:pt x="313" y="665"/>
                  </a:cubicBezTo>
                  <a:cubicBezTo>
                    <a:pt x="313" y="665"/>
                    <a:pt x="313" y="665"/>
                    <a:pt x="313" y="665"/>
                  </a:cubicBezTo>
                  <a:cubicBezTo>
                    <a:pt x="313" y="678"/>
                    <a:pt x="302" y="689"/>
                    <a:pt x="289" y="689"/>
                  </a:cubicBezTo>
                  <a:cubicBezTo>
                    <a:pt x="275" y="689"/>
                    <a:pt x="265" y="678"/>
                    <a:pt x="265" y="665"/>
                  </a:cubicBezTo>
                  <a:moveTo>
                    <a:pt x="169" y="665"/>
                  </a:moveTo>
                  <a:cubicBezTo>
                    <a:pt x="169" y="651"/>
                    <a:pt x="179" y="641"/>
                    <a:pt x="193" y="641"/>
                  </a:cubicBezTo>
                  <a:cubicBezTo>
                    <a:pt x="206" y="641"/>
                    <a:pt x="217" y="651"/>
                    <a:pt x="217" y="665"/>
                  </a:cubicBezTo>
                  <a:cubicBezTo>
                    <a:pt x="217" y="665"/>
                    <a:pt x="217" y="665"/>
                    <a:pt x="217" y="665"/>
                  </a:cubicBezTo>
                  <a:cubicBezTo>
                    <a:pt x="217" y="678"/>
                    <a:pt x="206" y="689"/>
                    <a:pt x="193" y="689"/>
                  </a:cubicBezTo>
                  <a:cubicBezTo>
                    <a:pt x="179" y="689"/>
                    <a:pt x="169" y="678"/>
                    <a:pt x="169" y="665"/>
                  </a:cubicBezTo>
                  <a:moveTo>
                    <a:pt x="73" y="665"/>
                  </a:moveTo>
                  <a:cubicBezTo>
                    <a:pt x="73" y="651"/>
                    <a:pt x="83" y="641"/>
                    <a:pt x="97" y="641"/>
                  </a:cubicBezTo>
                  <a:cubicBezTo>
                    <a:pt x="110" y="641"/>
                    <a:pt x="121" y="651"/>
                    <a:pt x="121" y="665"/>
                  </a:cubicBezTo>
                  <a:cubicBezTo>
                    <a:pt x="121" y="665"/>
                    <a:pt x="121" y="665"/>
                    <a:pt x="121" y="665"/>
                  </a:cubicBezTo>
                  <a:cubicBezTo>
                    <a:pt x="121" y="678"/>
                    <a:pt x="110" y="689"/>
                    <a:pt x="97" y="689"/>
                  </a:cubicBezTo>
                  <a:cubicBezTo>
                    <a:pt x="83" y="689"/>
                    <a:pt x="73" y="678"/>
                    <a:pt x="73" y="665"/>
                  </a:cubicBezTo>
                </a:path>
              </a:pathLst>
            </a:custGeom>
            <a:noFill/>
            <a:ln w="3175" cap="rnd">
              <a:solidFill>
                <a:srgbClr val="B01C2E"/>
              </a:solidFill>
              <a:prstDash val="solid"/>
              <a:round/>
              <a:headEnd/>
              <a:tailEnd/>
            </a:ln>
          </p:spPr>
          <p:txBody>
            <a:bodyPr/>
            <a:lstStyle/>
            <a:p>
              <a:endParaRPr lang="en-US"/>
            </a:p>
          </p:txBody>
        </p:sp>
        <p:sp>
          <p:nvSpPr>
            <p:cNvPr id="329951" name="Freeform 223"/>
            <p:cNvSpPr>
              <a:spLocks noEditPoints="1"/>
            </p:cNvSpPr>
            <p:nvPr/>
          </p:nvSpPr>
          <p:spPr bwMode="auto">
            <a:xfrm>
              <a:off x="3869" y="3075"/>
              <a:ext cx="213" cy="213"/>
            </a:xfrm>
            <a:custGeom>
              <a:avLst/>
              <a:gdLst/>
              <a:ahLst/>
              <a:cxnLst>
                <a:cxn ang="0">
                  <a:pos x="0" y="769"/>
                </a:cxn>
                <a:cxn ang="0">
                  <a:pos x="673" y="112"/>
                </a:cxn>
                <a:cxn ang="0">
                  <a:pos x="601" y="88"/>
                </a:cxn>
                <a:cxn ang="0">
                  <a:pos x="504" y="88"/>
                </a:cxn>
                <a:cxn ang="0">
                  <a:pos x="384" y="64"/>
                </a:cxn>
                <a:cxn ang="0">
                  <a:pos x="264" y="88"/>
                </a:cxn>
                <a:cxn ang="0">
                  <a:pos x="264" y="88"/>
                </a:cxn>
                <a:cxn ang="0">
                  <a:pos x="192" y="112"/>
                </a:cxn>
                <a:cxn ang="0">
                  <a:pos x="120" y="88"/>
                </a:cxn>
                <a:cxn ang="0">
                  <a:pos x="697" y="184"/>
                </a:cxn>
                <a:cxn ang="0">
                  <a:pos x="577" y="160"/>
                </a:cxn>
                <a:cxn ang="0">
                  <a:pos x="456" y="184"/>
                </a:cxn>
                <a:cxn ang="0">
                  <a:pos x="456" y="184"/>
                </a:cxn>
                <a:cxn ang="0">
                  <a:pos x="384" y="208"/>
                </a:cxn>
                <a:cxn ang="0">
                  <a:pos x="312" y="184"/>
                </a:cxn>
                <a:cxn ang="0">
                  <a:pos x="216" y="184"/>
                </a:cxn>
                <a:cxn ang="0">
                  <a:pos x="96" y="160"/>
                </a:cxn>
                <a:cxn ang="0">
                  <a:pos x="649" y="280"/>
                </a:cxn>
                <a:cxn ang="0">
                  <a:pos x="649" y="280"/>
                </a:cxn>
                <a:cxn ang="0">
                  <a:pos x="577" y="304"/>
                </a:cxn>
                <a:cxn ang="0">
                  <a:pos x="504" y="280"/>
                </a:cxn>
                <a:cxn ang="0">
                  <a:pos x="408" y="280"/>
                </a:cxn>
                <a:cxn ang="0">
                  <a:pos x="288" y="256"/>
                </a:cxn>
                <a:cxn ang="0">
                  <a:pos x="168" y="280"/>
                </a:cxn>
                <a:cxn ang="0">
                  <a:pos x="168" y="280"/>
                </a:cxn>
                <a:cxn ang="0">
                  <a:pos x="96" y="304"/>
                </a:cxn>
                <a:cxn ang="0">
                  <a:pos x="697" y="376"/>
                </a:cxn>
                <a:cxn ang="0">
                  <a:pos x="601" y="376"/>
                </a:cxn>
                <a:cxn ang="0">
                  <a:pos x="480" y="352"/>
                </a:cxn>
                <a:cxn ang="0">
                  <a:pos x="360" y="376"/>
                </a:cxn>
                <a:cxn ang="0">
                  <a:pos x="360" y="376"/>
                </a:cxn>
                <a:cxn ang="0">
                  <a:pos x="288" y="400"/>
                </a:cxn>
                <a:cxn ang="0">
                  <a:pos x="216" y="376"/>
                </a:cxn>
                <a:cxn ang="0">
                  <a:pos x="120" y="376"/>
                </a:cxn>
                <a:cxn ang="0">
                  <a:pos x="673" y="448"/>
                </a:cxn>
                <a:cxn ang="0">
                  <a:pos x="553" y="472"/>
                </a:cxn>
                <a:cxn ang="0">
                  <a:pos x="553" y="472"/>
                </a:cxn>
                <a:cxn ang="0">
                  <a:pos x="480" y="496"/>
                </a:cxn>
                <a:cxn ang="0">
                  <a:pos x="408" y="472"/>
                </a:cxn>
                <a:cxn ang="0">
                  <a:pos x="312" y="472"/>
                </a:cxn>
                <a:cxn ang="0">
                  <a:pos x="192" y="448"/>
                </a:cxn>
                <a:cxn ang="0">
                  <a:pos x="72" y="472"/>
                </a:cxn>
                <a:cxn ang="0">
                  <a:pos x="72" y="472"/>
                </a:cxn>
                <a:cxn ang="0">
                  <a:pos x="673" y="593"/>
                </a:cxn>
                <a:cxn ang="0">
                  <a:pos x="601" y="569"/>
                </a:cxn>
                <a:cxn ang="0">
                  <a:pos x="504" y="569"/>
                </a:cxn>
                <a:cxn ang="0">
                  <a:pos x="384" y="544"/>
                </a:cxn>
                <a:cxn ang="0">
                  <a:pos x="264" y="569"/>
                </a:cxn>
                <a:cxn ang="0">
                  <a:pos x="264" y="569"/>
                </a:cxn>
                <a:cxn ang="0">
                  <a:pos x="192" y="593"/>
                </a:cxn>
                <a:cxn ang="0">
                  <a:pos x="120" y="569"/>
                </a:cxn>
                <a:cxn ang="0">
                  <a:pos x="697" y="665"/>
                </a:cxn>
                <a:cxn ang="0">
                  <a:pos x="577" y="641"/>
                </a:cxn>
                <a:cxn ang="0">
                  <a:pos x="456" y="665"/>
                </a:cxn>
                <a:cxn ang="0">
                  <a:pos x="456" y="665"/>
                </a:cxn>
                <a:cxn ang="0">
                  <a:pos x="384" y="689"/>
                </a:cxn>
                <a:cxn ang="0">
                  <a:pos x="312"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4"/>
                    <a:pt x="659" y="64"/>
                    <a:pt x="673" y="64"/>
                  </a:cubicBezTo>
                  <a:cubicBezTo>
                    <a:pt x="686" y="64"/>
                    <a:pt x="697" y="74"/>
                    <a:pt x="697" y="88"/>
                  </a:cubicBezTo>
                  <a:cubicBezTo>
                    <a:pt x="697" y="88"/>
                    <a:pt x="697" y="88"/>
                    <a:pt x="697" y="88"/>
                  </a:cubicBezTo>
                  <a:cubicBezTo>
                    <a:pt x="697" y="101"/>
                    <a:pt x="686" y="112"/>
                    <a:pt x="673" y="112"/>
                  </a:cubicBezTo>
                  <a:cubicBezTo>
                    <a:pt x="659" y="112"/>
                    <a:pt x="649" y="101"/>
                    <a:pt x="649" y="88"/>
                  </a:cubicBezTo>
                  <a:moveTo>
                    <a:pt x="553" y="88"/>
                  </a:moveTo>
                  <a:cubicBezTo>
                    <a:pt x="553" y="74"/>
                    <a:pt x="563" y="64"/>
                    <a:pt x="577" y="64"/>
                  </a:cubicBezTo>
                  <a:cubicBezTo>
                    <a:pt x="590" y="64"/>
                    <a:pt x="601" y="74"/>
                    <a:pt x="601" y="88"/>
                  </a:cubicBezTo>
                  <a:cubicBezTo>
                    <a:pt x="601" y="88"/>
                    <a:pt x="601" y="88"/>
                    <a:pt x="601" y="88"/>
                  </a:cubicBezTo>
                  <a:cubicBezTo>
                    <a:pt x="601" y="101"/>
                    <a:pt x="590" y="112"/>
                    <a:pt x="577" y="112"/>
                  </a:cubicBezTo>
                  <a:cubicBezTo>
                    <a:pt x="563" y="112"/>
                    <a:pt x="553" y="101"/>
                    <a:pt x="553" y="88"/>
                  </a:cubicBezTo>
                  <a:moveTo>
                    <a:pt x="456" y="88"/>
                  </a:moveTo>
                  <a:cubicBezTo>
                    <a:pt x="456" y="74"/>
                    <a:pt x="467" y="64"/>
                    <a:pt x="480" y="64"/>
                  </a:cubicBezTo>
                  <a:cubicBezTo>
                    <a:pt x="494" y="64"/>
                    <a:pt x="504" y="74"/>
                    <a:pt x="504" y="88"/>
                  </a:cubicBezTo>
                  <a:cubicBezTo>
                    <a:pt x="504" y="88"/>
                    <a:pt x="504" y="88"/>
                    <a:pt x="504" y="88"/>
                  </a:cubicBezTo>
                  <a:cubicBezTo>
                    <a:pt x="504" y="101"/>
                    <a:pt x="494" y="112"/>
                    <a:pt x="480" y="112"/>
                  </a:cubicBezTo>
                  <a:cubicBezTo>
                    <a:pt x="467" y="112"/>
                    <a:pt x="456" y="101"/>
                    <a:pt x="456" y="88"/>
                  </a:cubicBezTo>
                  <a:moveTo>
                    <a:pt x="360" y="88"/>
                  </a:moveTo>
                  <a:cubicBezTo>
                    <a:pt x="360" y="74"/>
                    <a:pt x="371" y="64"/>
                    <a:pt x="384" y="64"/>
                  </a:cubicBezTo>
                  <a:cubicBezTo>
                    <a:pt x="398" y="64"/>
                    <a:pt x="408" y="74"/>
                    <a:pt x="408" y="88"/>
                  </a:cubicBezTo>
                  <a:cubicBezTo>
                    <a:pt x="408" y="88"/>
                    <a:pt x="408" y="88"/>
                    <a:pt x="408" y="88"/>
                  </a:cubicBezTo>
                  <a:cubicBezTo>
                    <a:pt x="408" y="101"/>
                    <a:pt x="398" y="112"/>
                    <a:pt x="384" y="112"/>
                  </a:cubicBezTo>
                  <a:cubicBezTo>
                    <a:pt x="371" y="112"/>
                    <a:pt x="360" y="101"/>
                    <a:pt x="360" y="88"/>
                  </a:cubicBezTo>
                  <a:moveTo>
                    <a:pt x="264" y="88"/>
                  </a:moveTo>
                  <a:cubicBezTo>
                    <a:pt x="264" y="74"/>
                    <a:pt x="275" y="64"/>
                    <a:pt x="288" y="64"/>
                  </a:cubicBezTo>
                  <a:cubicBezTo>
                    <a:pt x="302" y="64"/>
                    <a:pt x="312" y="74"/>
                    <a:pt x="312" y="88"/>
                  </a:cubicBezTo>
                  <a:cubicBezTo>
                    <a:pt x="312" y="88"/>
                    <a:pt x="312" y="88"/>
                    <a:pt x="312" y="88"/>
                  </a:cubicBezTo>
                  <a:cubicBezTo>
                    <a:pt x="312" y="101"/>
                    <a:pt x="302" y="112"/>
                    <a:pt x="288" y="112"/>
                  </a:cubicBezTo>
                  <a:cubicBezTo>
                    <a:pt x="275" y="112"/>
                    <a:pt x="264" y="101"/>
                    <a:pt x="264" y="88"/>
                  </a:cubicBezTo>
                  <a:moveTo>
                    <a:pt x="168" y="88"/>
                  </a:moveTo>
                  <a:cubicBezTo>
                    <a:pt x="168" y="74"/>
                    <a:pt x="179" y="64"/>
                    <a:pt x="192" y="64"/>
                  </a:cubicBezTo>
                  <a:cubicBezTo>
                    <a:pt x="205" y="64"/>
                    <a:pt x="216" y="74"/>
                    <a:pt x="216" y="88"/>
                  </a:cubicBezTo>
                  <a:cubicBezTo>
                    <a:pt x="216" y="88"/>
                    <a:pt x="216" y="88"/>
                    <a:pt x="216" y="88"/>
                  </a:cubicBezTo>
                  <a:cubicBezTo>
                    <a:pt x="216" y="101"/>
                    <a:pt x="205" y="112"/>
                    <a:pt x="192" y="112"/>
                  </a:cubicBezTo>
                  <a:cubicBezTo>
                    <a:pt x="179" y="112"/>
                    <a:pt x="168" y="101"/>
                    <a:pt x="168" y="88"/>
                  </a:cubicBezTo>
                  <a:moveTo>
                    <a:pt x="72" y="88"/>
                  </a:moveTo>
                  <a:cubicBezTo>
                    <a:pt x="72" y="74"/>
                    <a:pt x="83" y="64"/>
                    <a:pt x="96" y="64"/>
                  </a:cubicBezTo>
                  <a:cubicBezTo>
                    <a:pt x="109" y="64"/>
                    <a:pt x="120" y="74"/>
                    <a:pt x="120" y="88"/>
                  </a:cubicBezTo>
                  <a:cubicBezTo>
                    <a:pt x="120" y="88"/>
                    <a:pt x="120" y="88"/>
                    <a:pt x="120" y="88"/>
                  </a:cubicBezTo>
                  <a:cubicBezTo>
                    <a:pt x="120" y="101"/>
                    <a:pt x="109" y="112"/>
                    <a:pt x="96" y="112"/>
                  </a:cubicBezTo>
                  <a:cubicBezTo>
                    <a:pt x="83" y="112"/>
                    <a:pt x="72" y="101"/>
                    <a:pt x="72" y="88"/>
                  </a:cubicBezTo>
                  <a:moveTo>
                    <a:pt x="649" y="184"/>
                  </a:moveTo>
                  <a:cubicBezTo>
                    <a:pt x="649" y="171"/>
                    <a:pt x="659" y="160"/>
                    <a:pt x="673" y="160"/>
                  </a:cubicBezTo>
                  <a:cubicBezTo>
                    <a:pt x="686" y="160"/>
                    <a:pt x="697" y="171"/>
                    <a:pt x="697" y="184"/>
                  </a:cubicBezTo>
                  <a:cubicBezTo>
                    <a:pt x="697" y="184"/>
                    <a:pt x="697" y="184"/>
                    <a:pt x="697" y="184"/>
                  </a:cubicBezTo>
                  <a:cubicBezTo>
                    <a:pt x="697" y="197"/>
                    <a:pt x="686" y="208"/>
                    <a:pt x="673" y="208"/>
                  </a:cubicBezTo>
                  <a:cubicBezTo>
                    <a:pt x="659"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6" y="184"/>
                  </a:moveTo>
                  <a:cubicBezTo>
                    <a:pt x="456" y="171"/>
                    <a:pt x="467" y="160"/>
                    <a:pt x="480" y="160"/>
                  </a:cubicBezTo>
                  <a:cubicBezTo>
                    <a:pt x="494" y="160"/>
                    <a:pt x="504" y="171"/>
                    <a:pt x="504" y="184"/>
                  </a:cubicBezTo>
                  <a:cubicBezTo>
                    <a:pt x="504" y="184"/>
                    <a:pt x="504" y="184"/>
                    <a:pt x="504" y="184"/>
                  </a:cubicBezTo>
                  <a:cubicBezTo>
                    <a:pt x="504" y="197"/>
                    <a:pt x="494" y="208"/>
                    <a:pt x="480" y="208"/>
                  </a:cubicBezTo>
                  <a:cubicBezTo>
                    <a:pt x="467" y="208"/>
                    <a:pt x="456" y="197"/>
                    <a:pt x="456" y="184"/>
                  </a:cubicBezTo>
                  <a:moveTo>
                    <a:pt x="360" y="184"/>
                  </a:moveTo>
                  <a:cubicBezTo>
                    <a:pt x="360" y="171"/>
                    <a:pt x="371" y="160"/>
                    <a:pt x="384" y="160"/>
                  </a:cubicBezTo>
                  <a:cubicBezTo>
                    <a:pt x="398" y="160"/>
                    <a:pt x="408" y="171"/>
                    <a:pt x="408" y="184"/>
                  </a:cubicBezTo>
                  <a:cubicBezTo>
                    <a:pt x="408" y="184"/>
                    <a:pt x="408" y="184"/>
                    <a:pt x="408" y="184"/>
                  </a:cubicBezTo>
                  <a:cubicBezTo>
                    <a:pt x="408" y="197"/>
                    <a:pt x="398" y="208"/>
                    <a:pt x="384" y="208"/>
                  </a:cubicBezTo>
                  <a:cubicBezTo>
                    <a:pt x="371" y="208"/>
                    <a:pt x="360" y="197"/>
                    <a:pt x="360" y="184"/>
                  </a:cubicBezTo>
                  <a:moveTo>
                    <a:pt x="264" y="184"/>
                  </a:moveTo>
                  <a:cubicBezTo>
                    <a:pt x="264" y="171"/>
                    <a:pt x="275" y="160"/>
                    <a:pt x="288" y="160"/>
                  </a:cubicBezTo>
                  <a:cubicBezTo>
                    <a:pt x="302" y="160"/>
                    <a:pt x="312" y="171"/>
                    <a:pt x="312" y="184"/>
                  </a:cubicBezTo>
                  <a:cubicBezTo>
                    <a:pt x="312" y="184"/>
                    <a:pt x="312" y="184"/>
                    <a:pt x="312" y="184"/>
                  </a:cubicBezTo>
                  <a:cubicBezTo>
                    <a:pt x="312" y="197"/>
                    <a:pt x="302"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9" y="280"/>
                  </a:moveTo>
                  <a:cubicBezTo>
                    <a:pt x="649" y="267"/>
                    <a:pt x="659" y="256"/>
                    <a:pt x="673" y="256"/>
                  </a:cubicBezTo>
                  <a:cubicBezTo>
                    <a:pt x="686" y="256"/>
                    <a:pt x="697" y="267"/>
                    <a:pt x="697" y="280"/>
                  </a:cubicBezTo>
                  <a:cubicBezTo>
                    <a:pt x="697" y="280"/>
                    <a:pt x="697" y="280"/>
                    <a:pt x="697" y="280"/>
                  </a:cubicBezTo>
                  <a:cubicBezTo>
                    <a:pt x="697" y="293"/>
                    <a:pt x="686" y="304"/>
                    <a:pt x="673" y="304"/>
                  </a:cubicBezTo>
                  <a:cubicBezTo>
                    <a:pt x="659"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6" y="280"/>
                  </a:moveTo>
                  <a:cubicBezTo>
                    <a:pt x="456" y="267"/>
                    <a:pt x="467" y="256"/>
                    <a:pt x="480" y="256"/>
                  </a:cubicBezTo>
                  <a:cubicBezTo>
                    <a:pt x="494" y="256"/>
                    <a:pt x="504" y="267"/>
                    <a:pt x="504" y="280"/>
                  </a:cubicBezTo>
                  <a:cubicBezTo>
                    <a:pt x="504" y="280"/>
                    <a:pt x="504" y="280"/>
                    <a:pt x="504" y="280"/>
                  </a:cubicBezTo>
                  <a:cubicBezTo>
                    <a:pt x="504" y="293"/>
                    <a:pt x="494" y="304"/>
                    <a:pt x="480" y="304"/>
                  </a:cubicBezTo>
                  <a:cubicBezTo>
                    <a:pt x="467" y="304"/>
                    <a:pt x="456" y="293"/>
                    <a:pt x="456" y="280"/>
                  </a:cubicBezTo>
                  <a:moveTo>
                    <a:pt x="360" y="280"/>
                  </a:moveTo>
                  <a:cubicBezTo>
                    <a:pt x="360" y="267"/>
                    <a:pt x="371" y="256"/>
                    <a:pt x="384" y="256"/>
                  </a:cubicBezTo>
                  <a:cubicBezTo>
                    <a:pt x="398" y="256"/>
                    <a:pt x="408" y="267"/>
                    <a:pt x="408" y="280"/>
                  </a:cubicBezTo>
                  <a:cubicBezTo>
                    <a:pt x="408" y="280"/>
                    <a:pt x="408" y="280"/>
                    <a:pt x="408" y="280"/>
                  </a:cubicBezTo>
                  <a:cubicBezTo>
                    <a:pt x="408" y="293"/>
                    <a:pt x="398" y="304"/>
                    <a:pt x="384" y="304"/>
                  </a:cubicBezTo>
                  <a:cubicBezTo>
                    <a:pt x="371" y="304"/>
                    <a:pt x="360" y="293"/>
                    <a:pt x="360" y="280"/>
                  </a:cubicBezTo>
                  <a:moveTo>
                    <a:pt x="264" y="280"/>
                  </a:moveTo>
                  <a:cubicBezTo>
                    <a:pt x="264" y="267"/>
                    <a:pt x="275" y="256"/>
                    <a:pt x="288" y="256"/>
                  </a:cubicBezTo>
                  <a:cubicBezTo>
                    <a:pt x="302" y="256"/>
                    <a:pt x="312" y="267"/>
                    <a:pt x="312" y="280"/>
                  </a:cubicBezTo>
                  <a:cubicBezTo>
                    <a:pt x="312" y="280"/>
                    <a:pt x="312" y="280"/>
                    <a:pt x="312" y="280"/>
                  </a:cubicBezTo>
                  <a:cubicBezTo>
                    <a:pt x="312" y="293"/>
                    <a:pt x="302"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9" y="376"/>
                  </a:moveTo>
                  <a:cubicBezTo>
                    <a:pt x="649" y="363"/>
                    <a:pt x="659" y="352"/>
                    <a:pt x="673" y="352"/>
                  </a:cubicBezTo>
                  <a:cubicBezTo>
                    <a:pt x="686" y="352"/>
                    <a:pt x="697" y="363"/>
                    <a:pt x="697" y="376"/>
                  </a:cubicBezTo>
                  <a:cubicBezTo>
                    <a:pt x="697" y="376"/>
                    <a:pt x="697" y="376"/>
                    <a:pt x="697" y="376"/>
                  </a:cubicBezTo>
                  <a:cubicBezTo>
                    <a:pt x="697" y="389"/>
                    <a:pt x="686" y="400"/>
                    <a:pt x="673" y="400"/>
                  </a:cubicBezTo>
                  <a:cubicBezTo>
                    <a:pt x="659" y="400"/>
                    <a:pt x="649" y="389"/>
                    <a:pt x="649" y="376"/>
                  </a:cubicBezTo>
                  <a:moveTo>
                    <a:pt x="553" y="376"/>
                  </a:moveTo>
                  <a:cubicBezTo>
                    <a:pt x="553" y="363"/>
                    <a:pt x="563" y="352"/>
                    <a:pt x="577" y="352"/>
                  </a:cubicBezTo>
                  <a:cubicBezTo>
                    <a:pt x="590" y="352"/>
                    <a:pt x="601" y="363"/>
                    <a:pt x="601" y="376"/>
                  </a:cubicBezTo>
                  <a:cubicBezTo>
                    <a:pt x="601" y="376"/>
                    <a:pt x="601" y="376"/>
                    <a:pt x="601" y="376"/>
                  </a:cubicBezTo>
                  <a:cubicBezTo>
                    <a:pt x="601" y="389"/>
                    <a:pt x="590" y="400"/>
                    <a:pt x="577" y="400"/>
                  </a:cubicBezTo>
                  <a:cubicBezTo>
                    <a:pt x="563" y="400"/>
                    <a:pt x="553" y="389"/>
                    <a:pt x="553" y="376"/>
                  </a:cubicBezTo>
                  <a:moveTo>
                    <a:pt x="456" y="376"/>
                  </a:moveTo>
                  <a:cubicBezTo>
                    <a:pt x="456" y="363"/>
                    <a:pt x="467" y="352"/>
                    <a:pt x="480" y="352"/>
                  </a:cubicBezTo>
                  <a:cubicBezTo>
                    <a:pt x="494" y="352"/>
                    <a:pt x="504" y="363"/>
                    <a:pt x="504" y="376"/>
                  </a:cubicBezTo>
                  <a:cubicBezTo>
                    <a:pt x="504" y="376"/>
                    <a:pt x="504" y="376"/>
                    <a:pt x="504" y="376"/>
                  </a:cubicBezTo>
                  <a:cubicBezTo>
                    <a:pt x="504" y="389"/>
                    <a:pt x="494" y="400"/>
                    <a:pt x="480" y="400"/>
                  </a:cubicBezTo>
                  <a:cubicBezTo>
                    <a:pt x="467" y="400"/>
                    <a:pt x="456" y="389"/>
                    <a:pt x="456" y="376"/>
                  </a:cubicBezTo>
                  <a:moveTo>
                    <a:pt x="360" y="376"/>
                  </a:moveTo>
                  <a:cubicBezTo>
                    <a:pt x="360" y="363"/>
                    <a:pt x="371" y="352"/>
                    <a:pt x="384" y="352"/>
                  </a:cubicBezTo>
                  <a:cubicBezTo>
                    <a:pt x="398" y="352"/>
                    <a:pt x="408" y="363"/>
                    <a:pt x="408" y="376"/>
                  </a:cubicBezTo>
                  <a:cubicBezTo>
                    <a:pt x="408" y="376"/>
                    <a:pt x="408" y="376"/>
                    <a:pt x="408" y="376"/>
                  </a:cubicBezTo>
                  <a:cubicBezTo>
                    <a:pt x="408" y="389"/>
                    <a:pt x="398" y="400"/>
                    <a:pt x="384" y="400"/>
                  </a:cubicBezTo>
                  <a:cubicBezTo>
                    <a:pt x="371" y="400"/>
                    <a:pt x="360" y="389"/>
                    <a:pt x="360" y="376"/>
                  </a:cubicBezTo>
                  <a:moveTo>
                    <a:pt x="264" y="376"/>
                  </a:moveTo>
                  <a:cubicBezTo>
                    <a:pt x="264" y="363"/>
                    <a:pt x="275" y="352"/>
                    <a:pt x="288" y="352"/>
                  </a:cubicBezTo>
                  <a:cubicBezTo>
                    <a:pt x="302" y="352"/>
                    <a:pt x="312" y="363"/>
                    <a:pt x="312" y="376"/>
                  </a:cubicBezTo>
                  <a:cubicBezTo>
                    <a:pt x="312" y="376"/>
                    <a:pt x="312" y="376"/>
                    <a:pt x="312" y="376"/>
                  </a:cubicBezTo>
                  <a:cubicBezTo>
                    <a:pt x="312" y="389"/>
                    <a:pt x="302" y="400"/>
                    <a:pt x="288" y="400"/>
                  </a:cubicBezTo>
                  <a:cubicBezTo>
                    <a:pt x="275" y="400"/>
                    <a:pt x="264" y="389"/>
                    <a:pt x="264" y="376"/>
                  </a:cubicBezTo>
                  <a:moveTo>
                    <a:pt x="168" y="376"/>
                  </a:moveTo>
                  <a:cubicBezTo>
                    <a:pt x="168" y="363"/>
                    <a:pt x="179" y="352"/>
                    <a:pt x="192" y="352"/>
                  </a:cubicBezTo>
                  <a:cubicBezTo>
                    <a:pt x="205" y="352"/>
                    <a:pt x="216" y="363"/>
                    <a:pt x="216" y="376"/>
                  </a:cubicBezTo>
                  <a:cubicBezTo>
                    <a:pt x="216" y="376"/>
                    <a:pt x="216" y="376"/>
                    <a:pt x="216" y="376"/>
                  </a:cubicBezTo>
                  <a:cubicBezTo>
                    <a:pt x="216" y="389"/>
                    <a:pt x="205" y="400"/>
                    <a:pt x="192" y="400"/>
                  </a:cubicBezTo>
                  <a:cubicBezTo>
                    <a:pt x="179" y="400"/>
                    <a:pt x="168" y="389"/>
                    <a:pt x="168" y="376"/>
                  </a:cubicBezTo>
                  <a:moveTo>
                    <a:pt x="72" y="376"/>
                  </a:moveTo>
                  <a:cubicBezTo>
                    <a:pt x="72" y="363"/>
                    <a:pt x="83" y="352"/>
                    <a:pt x="96" y="352"/>
                  </a:cubicBezTo>
                  <a:cubicBezTo>
                    <a:pt x="109" y="352"/>
                    <a:pt x="120" y="363"/>
                    <a:pt x="120" y="376"/>
                  </a:cubicBezTo>
                  <a:cubicBezTo>
                    <a:pt x="120" y="376"/>
                    <a:pt x="120" y="376"/>
                    <a:pt x="120" y="376"/>
                  </a:cubicBezTo>
                  <a:cubicBezTo>
                    <a:pt x="120" y="389"/>
                    <a:pt x="109" y="400"/>
                    <a:pt x="96" y="400"/>
                  </a:cubicBezTo>
                  <a:cubicBezTo>
                    <a:pt x="83" y="400"/>
                    <a:pt x="72" y="389"/>
                    <a:pt x="72" y="376"/>
                  </a:cubicBezTo>
                  <a:moveTo>
                    <a:pt x="649" y="472"/>
                  </a:moveTo>
                  <a:cubicBezTo>
                    <a:pt x="649" y="459"/>
                    <a:pt x="659" y="448"/>
                    <a:pt x="673" y="448"/>
                  </a:cubicBezTo>
                  <a:cubicBezTo>
                    <a:pt x="686" y="448"/>
                    <a:pt x="697" y="459"/>
                    <a:pt x="697" y="472"/>
                  </a:cubicBezTo>
                  <a:cubicBezTo>
                    <a:pt x="697" y="472"/>
                    <a:pt x="697" y="472"/>
                    <a:pt x="697" y="472"/>
                  </a:cubicBezTo>
                  <a:cubicBezTo>
                    <a:pt x="697" y="486"/>
                    <a:pt x="686" y="496"/>
                    <a:pt x="673" y="496"/>
                  </a:cubicBezTo>
                  <a:cubicBezTo>
                    <a:pt x="659" y="496"/>
                    <a:pt x="649" y="486"/>
                    <a:pt x="649" y="472"/>
                  </a:cubicBezTo>
                  <a:moveTo>
                    <a:pt x="553" y="472"/>
                  </a:moveTo>
                  <a:cubicBezTo>
                    <a:pt x="553" y="459"/>
                    <a:pt x="563" y="448"/>
                    <a:pt x="577" y="448"/>
                  </a:cubicBezTo>
                  <a:cubicBezTo>
                    <a:pt x="590" y="448"/>
                    <a:pt x="601" y="459"/>
                    <a:pt x="601" y="472"/>
                  </a:cubicBezTo>
                  <a:cubicBezTo>
                    <a:pt x="601" y="472"/>
                    <a:pt x="601" y="472"/>
                    <a:pt x="601" y="472"/>
                  </a:cubicBezTo>
                  <a:cubicBezTo>
                    <a:pt x="601" y="486"/>
                    <a:pt x="590" y="496"/>
                    <a:pt x="577" y="496"/>
                  </a:cubicBezTo>
                  <a:cubicBezTo>
                    <a:pt x="563" y="496"/>
                    <a:pt x="553" y="486"/>
                    <a:pt x="553" y="472"/>
                  </a:cubicBezTo>
                  <a:moveTo>
                    <a:pt x="456" y="472"/>
                  </a:moveTo>
                  <a:cubicBezTo>
                    <a:pt x="456" y="459"/>
                    <a:pt x="467" y="448"/>
                    <a:pt x="480" y="448"/>
                  </a:cubicBezTo>
                  <a:cubicBezTo>
                    <a:pt x="494" y="448"/>
                    <a:pt x="504" y="459"/>
                    <a:pt x="504" y="472"/>
                  </a:cubicBezTo>
                  <a:cubicBezTo>
                    <a:pt x="504" y="472"/>
                    <a:pt x="504" y="472"/>
                    <a:pt x="504" y="472"/>
                  </a:cubicBezTo>
                  <a:cubicBezTo>
                    <a:pt x="504" y="486"/>
                    <a:pt x="494" y="496"/>
                    <a:pt x="480" y="496"/>
                  </a:cubicBezTo>
                  <a:cubicBezTo>
                    <a:pt x="467" y="496"/>
                    <a:pt x="456" y="486"/>
                    <a:pt x="456" y="472"/>
                  </a:cubicBezTo>
                  <a:moveTo>
                    <a:pt x="360" y="472"/>
                  </a:moveTo>
                  <a:cubicBezTo>
                    <a:pt x="360" y="459"/>
                    <a:pt x="371" y="448"/>
                    <a:pt x="384" y="448"/>
                  </a:cubicBezTo>
                  <a:cubicBezTo>
                    <a:pt x="398" y="448"/>
                    <a:pt x="408" y="459"/>
                    <a:pt x="408" y="472"/>
                  </a:cubicBezTo>
                  <a:cubicBezTo>
                    <a:pt x="408" y="472"/>
                    <a:pt x="408" y="472"/>
                    <a:pt x="408" y="472"/>
                  </a:cubicBezTo>
                  <a:cubicBezTo>
                    <a:pt x="408" y="486"/>
                    <a:pt x="398" y="496"/>
                    <a:pt x="384" y="496"/>
                  </a:cubicBezTo>
                  <a:cubicBezTo>
                    <a:pt x="371" y="496"/>
                    <a:pt x="360" y="486"/>
                    <a:pt x="360" y="472"/>
                  </a:cubicBezTo>
                  <a:moveTo>
                    <a:pt x="264" y="472"/>
                  </a:moveTo>
                  <a:cubicBezTo>
                    <a:pt x="264" y="459"/>
                    <a:pt x="275" y="448"/>
                    <a:pt x="288" y="448"/>
                  </a:cubicBezTo>
                  <a:cubicBezTo>
                    <a:pt x="302" y="448"/>
                    <a:pt x="312" y="459"/>
                    <a:pt x="312" y="472"/>
                  </a:cubicBezTo>
                  <a:cubicBezTo>
                    <a:pt x="312" y="472"/>
                    <a:pt x="312" y="472"/>
                    <a:pt x="312" y="472"/>
                  </a:cubicBezTo>
                  <a:cubicBezTo>
                    <a:pt x="312" y="486"/>
                    <a:pt x="302" y="496"/>
                    <a:pt x="288" y="496"/>
                  </a:cubicBezTo>
                  <a:cubicBezTo>
                    <a:pt x="275" y="496"/>
                    <a:pt x="264" y="486"/>
                    <a:pt x="264" y="472"/>
                  </a:cubicBezTo>
                  <a:moveTo>
                    <a:pt x="168" y="472"/>
                  </a:moveTo>
                  <a:cubicBezTo>
                    <a:pt x="168" y="459"/>
                    <a:pt x="179" y="448"/>
                    <a:pt x="192" y="448"/>
                  </a:cubicBezTo>
                  <a:cubicBezTo>
                    <a:pt x="205" y="448"/>
                    <a:pt x="216" y="459"/>
                    <a:pt x="216" y="472"/>
                  </a:cubicBezTo>
                  <a:cubicBezTo>
                    <a:pt x="216" y="472"/>
                    <a:pt x="216" y="472"/>
                    <a:pt x="216" y="472"/>
                  </a:cubicBezTo>
                  <a:cubicBezTo>
                    <a:pt x="216" y="486"/>
                    <a:pt x="205" y="496"/>
                    <a:pt x="192" y="496"/>
                  </a:cubicBezTo>
                  <a:cubicBezTo>
                    <a:pt x="179" y="496"/>
                    <a:pt x="168" y="486"/>
                    <a:pt x="168" y="472"/>
                  </a:cubicBezTo>
                  <a:moveTo>
                    <a:pt x="72" y="472"/>
                  </a:moveTo>
                  <a:cubicBezTo>
                    <a:pt x="72" y="459"/>
                    <a:pt x="83" y="448"/>
                    <a:pt x="96" y="448"/>
                  </a:cubicBezTo>
                  <a:cubicBezTo>
                    <a:pt x="109" y="448"/>
                    <a:pt x="120" y="459"/>
                    <a:pt x="120" y="472"/>
                  </a:cubicBezTo>
                  <a:cubicBezTo>
                    <a:pt x="120" y="472"/>
                    <a:pt x="120" y="472"/>
                    <a:pt x="120" y="472"/>
                  </a:cubicBezTo>
                  <a:cubicBezTo>
                    <a:pt x="120" y="486"/>
                    <a:pt x="109" y="496"/>
                    <a:pt x="96" y="496"/>
                  </a:cubicBezTo>
                  <a:cubicBezTo>
                    <a:pt x="83" y="496"/>
                    <a:pt x="72" y="486"/>
                    <a:pt x="72" y="472"/>
                  </a:cubicBezTo>
                  <a:moveTo>
                    <a:pt x="649" y="569"/>
                  </a:moveTo>
                  <a:cubicBezTo>
                    <a:pt x="649" y="555"/>
                    <a:pt x="659" y="544"/>
                    <a:pt x="673" y="544"/>
                  </a:cubicBezTo>
                  <a:cubicBezTo>
                    <a:pt x="686" y="544"/>
                    <a:pt x="697" y="555"/>
                    <a:pt x="697" y="569"/>
                  </a:cubicBezTo>
                  <a:cubicBezTo>
                    <a:pt x="697" y="569"/>
                    <a:pt x="697" y="569"/>
                    <a:pt x="697" y="569"/>
                  </a:cubicBezTo>
                  <a:cubicBezTo>
                    <a:pt x="697" y="582"/>
                    <a:pt x="686" y="593"/>
                    <a:pt x="673" y="593"/>
                  </a:cubicBezTo>
                  <a:cubicBezTo>
                    <a:pt x="659" y="593"/>
                    <a:pt x="649" y="582"/>
                    <a:pt x="649" y="569"/>
                  </a:cubicBezTo>
                  <a:moveTo>
                    <a:pt x="553" y="569"/>
                  </a:moveTo>
                  <a:cubicBezTo>
                    <a:pt x="553" y="555"/>
                    <a:pt x="563" y="544"/>
                    <a:pt x="577" y="544"/>
                  </a:cubicBezTo>
                  <a:cubicBezTo>
                    <a:pt x="590" y="544"/>
                    <a:pt x="601" y="555"/>
                    <a:pt x="601" y="569"/>
                  </a:cubicBezTo>
                  <a:cubicBezTo>
                    <a:pt x="601" y="569"/>
                    <a:pt x="601" y="569"/>
                    <a:pt x="601" y="569"/>
                  </a:cubicBezTo>
                  <a:cubicBezTo>
                    <a:pt x="601" y="582"/>
                    <a:pt x="590" y="593"/>
                    <a:pt x="577" y="593"/>
                  </a:cubicBezTo>
                  <a:cubicBezTo>
                    <a:pt x="563" y="593"/>
                    <a:pt x="553" y="582"/>
                    <a:pt x="553" y="569"/>
                  </a:cubicBezTo>
                  <a:moveTo>
                    <a:pt x="456" y="569"/>
                  </a:moveTo>
                  <a:cubicBezTo>
                    <a:pt x="456" y="555"/>
                    <a:pt x="467" y="544"/>
                    <a:pt x="480" y="544"/>
                  </a:cubicBezTo>
                  <a:cubicBezTo>
                    <a:pt x="494" y="544"/>
                    <a:pt x="504" y="555"/>
                    <a:pt x="504" y="569"/>
                  </a:cubicBezTo>
                  <a:cubicBezTo>
                    <a:pt x="504" y="569"/>
                    <a:pt x="504" y="569"/>
                    <a:pt x="504" y="569"/>
                  </a:cubicBezTo>
                  <a:cubicBezTo>
                    <a:pt x="504" y="582"/>
                    <a:pt x="494" y="593"/>
                    <a:pt x="480" y="593"/>
                  </a:cubicBezTo>
                  <a:cubicBezTo>
                    <a:pt x="467" y="593"/>
                    <a:pt x="456" y="582"/>
                    <a:pt x="456" y="569"/>
                  </a:cubicBezTo>
                  <a:moveTo>
                    <a:pt x="360" y="569"/>
                  </a:moveTo>
                  <a:cubicBezTo>
                    <a:pt x="360" y="555"/>
                    <a:pt x="371" y="544"/>
                    <a:pt x="384" y="544"/>
                  </a:cubicBezTo>
                  <a:cubicBezTo>
                    <a:pt x="398" y="544"/>
                    <a:pt x="408" y="555"/>
                    <a:pt x="408" y="569"/>
                  </a:cubicBezTo>
                  <a:cubicBezTo>
                    <a:pt x="408" y="569"/>
                    <a:pt x="408" y="569"/>
                    <a:pt x="408" y="569"/>
                  </a:cubicBezTo>
                  <a:cubicBezTo>
                    <a:pt x="408" y="582"/>
                    <a:pt x="398" y="593"/>
                    <a:pt x="384" y="593"/>
                  </a:cubicBezTo>
                  <a:cubicBezTo>
                    <a:pt x="371" y="593"/>
                    <a:pt x="360" y="582"/>
                    <a:pt x="360" y="569"/>
                  </a:cubicBezTo>
                  <a:moveTo>
                    <a:pt x="264" y="569"/>
                  </a:moveTo>
                  <a:cubicBezTo>
                    <a:pt x="264" y="555"/>
                    <a:pt x="275" y="544"/>
                    <a:pt x="288" y="544"/>
                  </a:cubicBezTo>
                  <a:cubicBezTo>
                    <a:pt x="302" y="544"/>
                    <a:pt x="312" y="555"/>
                    <a:pt x="312" y="569"/>
                  </a:cubicBezTo>
                  <a:cubicBezTo>
                    <a:pt x="312" y="569"/>
                    <a:pt x="312" y="569"/>
                    <a:pt x="312" y="569"/>
                  </a:cubicBezTo>
                  <a:cubicBezTo>
                    <a:pt x="312" y="582"/>
                    <a:pt x="302" y="593"/>
                    <a:pt x="288" y="593"/>
                  </a:cubicBezTo>
                  <a:cubicBezTo>
                    <a:pt x="275" y="593"/>
                    <a:pt x="264" y="582"/>
                    <a:pt x="264" y="569"/>
                  </a:cubicBezTo>
                  <a:moveTo>
                    <a:pt x="168" y="569"/>
                  </a:moveTo>
                  <a:cubicBezTo>
                    <a:pt x="168" y="555"/>
                    <a:pt x="179" y="544"/>
                    <a:pt x="192" y="544"/>
                  </a:cubicBezTo>
                  <a:cubicBezTo>
                    <a:pt x="205" y="544"/>
                    <a:pt x="216" y="555"/>
                    <a:pt x="216" y="569"/>
                  </a:cubicBezTo>
                  <a:cubicBezTo>
                    <a:pt x="216" y="569"/>
                    <a:pt x="216" y="569"/>
                    <a:pt x="216" y="569"/>
                  </a:cubicBezTo>
                  <a:cubicBezTo>
                    <a:pt x="216" y="582"/>
                    <a:pt x="205" y="593"/>
                    <a:pt x="192" y="593"/>
                  </a:cubicBezTo>
                  <a:cubicBezTo>
                    <a:pt x="179" y="593"/>
                    <a:pt x="168" y="582"/>
                    <a:pt x="168" y="569"/>
                  </a:cubicBezTo>
                  <a:moveTo>
                    <a:pt x="72" y="569"/>
                  </a:moveTo>
                  <a:cubicBezTo>
                    <a:pt x="72" y="555"/>
                    <a:pt x="83" y="544"/>
                    <a:pt x="96" y="544"/>
                  </a:cubicBezTo>
                  <a:cubicBezTo>
                    <a:pt x="109" y="544"/>
                    <a:pt x="120" y="555"/>
                    <a:pt x="120" y="569"/>
                  </a:cubicBezTo>
                  <a:cubicBezTo>
                    <a:pt x="120" y="569"/>
                    <a:pt x="120" y="569"/>
                    <a:pt x="120" y="569"/>
                  </a:cubicBezTo>
                  <a:cubicBezTo>
                    <a:pt x="120" y="582"/>
                    <a:pt x="109" y="593"/>
                    <a:pt x="96" y="593"/>
                  </a:cubicBezTo>
                  <a:cubicBezTo>
                    <a:pt x="83" y="593"/>
                    <a:pt x="72" y="582"/>
                    <a:pt x="72" y="569"/>
                  </a:cubicBezTo>
                  <a:moveTo>
                    <a:pt x="649" y="665"/>
                  </a:moveTo>
                  <a:cubicBezTo>
                    <a:pt x="649" y="651"/>
                    <a:pt x="659" y="641"/>
                    <a:pt x="673" y="641"/>
                  </a:cubicBezTo>
                  <a:cubicBezTo>
                    <a:pt x="686" y="641"/>
                    <a:pt x="697" y="651"/>
                    <a:pt x="697" y="665"/>
                  </a:cubicBezTo>
                  <a:cubicBezTo>
                    <a:pt x="697" y="665"/>
                    <a:pt x="697" y="665"/>
                    <a:pt x="697" y="665"/>
                  </a:cubicBezTo>
                  <a:cubicBezTo>
                    <a:pt x="697" y="678"/>
                    <a:pt x="686" y="689"/>
                    <a:pt x="673" y="689"/>
                  </a:cubicBezTo>
                  <a:cubicBezTo>
                    <a:pt x="659" y="689"/>
                    <a:pt x="649" y="678"/>
                    <a:pt x="649" y="665"/>
                  </a:cubicBezTo>
                  <a:moveTo>
                    <a:pt x="553" y="665"/>
                  </a:moveTo>
                  <a:cubicBezTo>
                    <a:pt x="553" y="651"/>
                    <a:pt x="563" y="641"/>
                    <a:pt x="577" y="641"/>
                  </a:cubicBezTo>
                  <a:cubicBezTo>
                    <a:pt x="590" y="641"/>
                    <a:pt x="601" y="651"/>
                    <a:pt x="601" y="665"/>
                  </a:cubicBezTo>
                  <a:cubicBezTo>
                    <a:pt x="601" y="665"/>
                    <a:pt x="601" y="665"/>
                    <a:pt x="601" y="665"/>
                  </a:cubicBezTo>
                  <a:cubicBezTo>
                    <a:pt x="601" y="678"/>
                    <a:pt x="590" y="689"/>
                    <a:pt x="577" y="689"/>
                  </a:cubicBezTo>
                  <a:cubicBezTo>
                    <a:pt x="563" y="689"/>
                    <a:pt x="553" y="678"/>
                    <a:pt x="553" y="665"/>
                  </a:cubicBezTo>
                  <a:moveTo>
                    <a:pt x="456" y="665"/>
                  </a:moveTo>
                  <a:cubicBezTo>
                    <a:pt x="456" y="651"/>
                    <a:pt x="467" y="641"/>
                    <a:pt x="480" y="641"/>
                  </a:cubicBezTo>
                  <a:cubicBezTo>
                    <a:pt x="494" y="641"/>
                    <a:pt x="504" y="651"/>
                    <a:pt x="504" y="665"/>
                  </a:cubicBezTo>
                  <a:cubicBezTo>
                    <a:pt x="504" y="665"/>
                    <a:pt x="504" y="665"/>
                    <a:pt x="504" y="665"/>
                  </a:cubicBezTo>
                  <a:cubicBezTo>
                    <a:pt x="504" y="678"/>
                    <a:pt x="494" y="689"/>
                    <a:pt x="480" y="689"/>
                  </a:cubicBezTo>
                  <a:cubicBezTo>
                    <a:pt x="467" y="689"/>
                    <a:pt x="456" y="678"/>
                    <a:pt x="456" y="665"/>
                  </a:cubicBezTo>
                  <a:moveTo>
                    <a:pt x="360" y="665"/>
                  </a:moveTo>
                  <a:cubicBezTo>
                    <a:pt x="360" y="651"/>
                    <a:pt x="371" y="641"/>
                    <a:pt x="384" y="641"/>
                  </a:cubicBezTo>
                  <a:cubicBezTo>
                    <a:pt x="398" y="641"/>
                    <a:pt x="408" y="651"/>
                    <a:pt x="408" y="665"/>
                  </a:cubicBezTo>
                  <a:cubicBezTo>
                    <a:pt x="408" y="665"/>
                    <a:pt x="408" y="665"/>
                    <a:pt x="408" y="665"/>
                  </a:cubicBezTo>
                  <a:cubicBezTo>
                    <a:pt x="408" y="678"/>
                    <a:pt x="398" y="689"/>
                    <a:pt x="384" y="689"/>
                  </a:cubicBezTo>
                  <a:cubicBezTo>
                    <a:pt x="371" y="689"/>
                    <a:pt x="360" y="678"/>
                    <a:pt x="360" y="665"/>
                  </a:cubicBezTo>
                  <a:moveTo>
                    <a:pt x="264" y="665"/>
                  </a:moveTo>
                  <a:cubicBezTo>
                    <a:pt x="264" y="651"/>
                    <a:pt x="275" y="641"/>
                    <a:pt x="288" y="641"/>
                  </a:cubicBezTo>
                  <a:cubicBezTo>
                    <a:pt x="302" y="641"/>
                    <a:pt x="312" y="651"/>
                    <a:pt x="312" y="665"/>
                  </a:cubicBezTo>
                  <a:cubicBezTo>
                    <a:pt x="312" y="665"/>
                    <a:pt x="312" y="665"/>
                    <a:pt x="312" y="665"/>
                  </a:cubicBezTo>
                  <a:cubicBezTo>
                    <a:pt x="312" y="678"/>
                    <a:pt x="302" y="689"/>
                    <a:pt x="288" y="689"/>
                  </a:cubicBezTo>
                  <a:cubicBezTo>
                    <a:pt x="275" y="689"/>
                    <a:pt x="264" y="678"/>
                    <a:pt x="264" y="665"/>
                  </a:cubicBezTo>
                  <a:moveTo>
                    <a:pt x="168" y="665"/>
                  </a:moveTo>
                  <a:cubicBezTo>
                    <a:pt x="168" y="651"/>
                    <a:pt x="179" y="641"/>
                    <a:pt x="192" y="641"/>
                  </a:cubicBezTo>
                  <a:cubicBezTo>
                    <a:pt x="205" y="641"/>
                    <a:pt x="216" y="651"/>
                    <a:pt x="216" y="665"/>
                  </a:cubicBezTo>
                  <a:cubicBezTo>
                    <a:pt x="216" y="665"/>
                    <a:pt x="216" y="665"/>
                    <a:pt x="216" y="665"/>
                  </a:cubicBezTo>
                  <a:cubicBezTo>
                    <a:pt x="216" y="678"/>
                    <a:pt x="205" y="689"/>
                    <a:pt x="192" y="689"/>
                  </a:cubicBezTo>
                  <a:cubicBezTo>
                    <a:pt x="179" y="689"/>
                    <a:pt x="168" y="678"/>
                    <a:pt x="168" y="665"/>
                  </a:cubicBezTo>
                  <a:moveTo>
                    <a:pt x="72" y="665"/>
                  </a:moveTo>
                  <a:cubicBezTo>
                    <a:pt x="72" y="651"/>
                    <a:pt x="83" y="641"/>
                    <a:pt x="96" y="641"/>
                  </a:cubicBezTo>
                  <a:cubicBezTo>
                    <a:pt x="109" y="641"/>
                    <a:pt x="120" y="651"/>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2" name="Freeform 224"/>
            <p:cNvSpPr>
              <a:spLocks noEditPoints="1"/>
            </p:cNvSpPr>
            <p:nvPr/>
          </p:nvSpPr>
          <p:spPr bwMode="auto">
            <a:xfrm>
              <a:off x="5146" y="2013"/>
              <a:ext cx="212" cy="212"/>
            </a:xfrm>
            <a:custGeom>
              <a:avLst/>
              <a:gdLst/>
              <a:ahLst/>
              <a:cxnLst>
                <a:cxn ang="0">
                  <a:pos x="0" y="769"/>
                </a:cxn>
                <a:cxn ang="0">
                  <a:pos x="672" y="112"/>
                </a:cxn>
                <a:cxn ang="0">
                  <a:pos x="600" y="88"/>
                </a:cxn>
                <a:cxn ang="0">
                  <a:pos x="504" y="88"/>
                </a:cxn>
                <a:cxn ang="0">
                  <a:pos x="384" y="64"/>
                </a:cxn>
                <a:cxn ang="0">
                  <a:pos x="264" y="88"/>
                </a:cxn>
                <a:cxn ang="0">
                  <a:pos x="264" y="88"/>
                </a:cxn>
                <a:cxn ang="0">
                  <a:pos x="192" y="112"/>
                </a:cxn>
                <a:cxn ang="0">
                  <a:pos x="120" y="88"/>
                </a:cxn>
                <a:cxn ang="0">
                  <a:pos x="696" y="184"/>
                </a:cxn>
                <a:cxn ang="0">
                  <a:pos x="576" y="160"/>
                </a:cxn>
                <a:cxn ang="0">
                  <a:pos x="456" y="184"/>
                </a:cxn>
                <a:cxn ang="0">
                  <a:pos x="456" y="184"/>
                </a:cxn>
                <a:cxn ang="0">
                  <a:pos x="384" y="208"/>
                </a:cxn>
                <a:cxn ang="0">
                  <a:pos x="312" y="184"/>
                </a:cxn>
                <a:cxn ang="0">
                  <a:pos x="216" y="184"/>
                </a:cxn>
                <a:cxn ang="0">
                  <a:pos x="96" y="160"/>
                </a:cxn>
                <a:cxn ang="0">
                  <a:pos x="648" y="280"/>
                </a:cxn>
                <a:cxn ang="0">
                  <a:pos x="648" y="280"/>
                </a:cxn>
                <a:cxn ang="0">
                  <a:pos x="576" y="304"/>
                </a:cxn>
                <a:cxn ang="0">
                  <a:pos x="504" y="280"/>
                </a:cxn>
                <a:cxn ang="0">
                  <a:pos x="408" y="280"/>
                </a:cxn>
                <a:cxn ang="0">
                  <a:pos x="288" y="256"/>
                </a:cxn>
                <a:cxn ang="0">
                  <a:pos x="168" y="280"/>
                </a:cxn>
                <a:cxn ang="0">
                  <a:pos x="168" y="280"/>
                </a:cxn>
                <a:cxn ang="0">
                  <a:pos x="96" y="304"/>
                </a:cxn>
                <a:cxn ang="0">
                  <a:pos x="696" y="376"/>
                </a:cxn>
                <a:cxn ang="0">
                  <a:pos x="600" y="376"/>
                </a:cxn>
                <a:cxn ang="0">
                  <a:pos x="480" y="352"/>
                </a:cxn>
                <a:cxn ang="0">
                  <a:pos x="360" y="376"/>
                </a:cxn>
                <a:cxn ang="0">
                  <a:pos x="360" y="376"/>
                </a:cxn>
                <a:cxn ang="0">
                  <a:pos x="288" y="400"/>
                </a:cxn>
                <a:cxn ang="0">
                  <a:pos x="216" y="376"/>
                </a:cxn>
                <a:cxn ang="0">
                  <a:pos x="120" y="376"/>
                </a:cxn>
                <a:cxn ang="0">
                  <a:pos x="672" y="448"/>
                </a:cxn>
                <a:cxn ang="0">
                  <a:pos x="552" y="472"/>
                </a:cxn>
                <a:cxn ang="0">
                  <a:pos x="552" y="472"/>
                </a:cxn>
                <a:cxn ang="0">
                  <a:pos x="480" y="496"/>
                </a:cxn>
                <a:cxn ang="0">
                  <a:pos x="408" y="472"/>
                </a:cxn>
                <a:cxn ang="0">
                  <a:pos x="312" y="472"/>
                </a:cxn>
                <a:cxn ang="0">
                  <a:pos x="192" y="448"/>
                </a:cxn>
                <a:cxn ang="0">
                  <a:pos x="72" y="472"/>
                </a:cxn>
                <a:cxn ang="0">
                  <a:pos x="72" y="472"/>
                </a:cxn>
                <a:cxn ang="0">
                  <a:pos x="672" y="593"/>
                </a:cxn>
                <a:cxn ang="0">
                  <a:pos x="600" y="568"/>
                </a:cxn>
                <a:cxn ang="0">
                  <a:pos x="504" y="568"/>
                </a:cxn>
                <a:cxn ang="0">
                  <a:pos x="384" y="544"/>
                </a:cxn>
                <a:cxn ang="0">
                  <a:pos x="264" y="568"/>
                </a:cxn>
                <a:cxn ang="0">
                  <a:pos x="264" y="568"/>
                </a:cxn>
                <a:cxn ang="0">
                  <a:pos x="192" y="593"/>
                </a:cxn>
                <a:cxn ang="0">
                  <a:pos x="120" y="568"/>
                </a:cxn>
                <a:cxn ang="0">
                  <a:pos x="696" y="665"/>
                </a:cxn>
                <a:cxn ang="0">
                  <a:pos x="576" y="641"/>
                </a:cxn>
                <a:cxn ang="0">
                  <a:pos x="456" y="665"/>
                </a:cxn>
                <a:cxn ang="0">
                  <a:pos x="456" y="665"/>
                </a:cxn>
                <a:cxn ang="0">
                  <a:pos x="384" y="689"/>
                </a:cxn>
                <a:cxn ang="0">
                  <a:pos x="312" y="665"/>
                </a:cxn>
                <a:cxn ang="0">
                  <a:pos x="216" y="665"/>
                </a:cxn>
                <a:cxn ang="0">
                  <a:pos x="96" y="641"/>
                </a:cxn>
              </a:cxnLst>
              <a:rect l="0" t="0" r="r" b="b"/>
              <a:pathLst>
                <a:path w="768" h="769">
                  <a:moveTo>
                    <a:pt x="0" y="769"/>
                  </a:moveTo>
                  <a:lnTo>
                    <a:pt x="768" y="769"/>
                  </a:lnTo>
                  <a:lnTo>
                    <a:pt x="768" y="0"/>
                  </a:lnTo>
                  <a:lnTo>
                    <a:pt x="0" y="0"/>
                  </a:lnTo>
                  <a:lnTo>
                    <a:pt x="0" y="769"/>
                  </a:lnTo>
                  <a:moveTo>
                    <a:pt x="648" y="88"/>
                  </a:moveTo>
                  <a:cubicBezTo>
                    <a:pt x="648" y="74"/>
                    <a:pt x="659" y="64"/>
                    <a:pt x="672" y="64"/>
                  </a:cubicBezTo>
                  <a:cubicBezTo>
                    <a:pt x="685" y="64"/>
                    <a:pt x="696" y="74"/>
                    <a:pt x="696" y="88"/>
                  </a:cubicBezTo>
                  <a:cubicBezTo>
                    <a:pt x="696" y="88"/>
                    <a:pt x="696" y="88"/>
                    <a:pt x="696" y="88"/>
                  </a:cubicBezTo>
                  <a:cubicBezTo>
                    <a:pt x="696" y="101"/>
                    <a:pt x="685" y="112"/>
                    <a:pt x="672" y="112"/>
                  </a:cubicBezTo>
                  <a:cubicBezTo>
                    <a:pt x="659" y="112"/>
                    <a:pt x="648" y="101"/>
                    <a:pt x="648" y="88"/>
                  </a:cubicBezTo>
                  <a:moveTo>
                    <a:pt x="552" y="88"/>
                  </a:moveTo>
                  <a:cubicBezTo>
                    <a:pt x="552" y="74"/>
                    <a:pt x="563" y="64"/>
                    <a:pt x="576" y="64"/>
                  </a:cubicBezTo>
                  <a:cubicBezTo>
                    <a:pt x="589" y="64"/>
                    <a:pt x="600" y="74"/>
                    <a:pt x="600" y="88"/>
                  </a:cubicBezTo>
                  <a:cubicBezTo>
                    <a:pt x="600" y="88"/>
                    <a:pt x="600" y="88"/>
                    <a:pt x="600" y="88"/>
                  </a:cubicBezTo>
                  <a:cubicBezTo>
                    <a:pt x="600" y="101"/>
                    <a:pt x="589" y="112"/>
                    <a:pt x="576" y="112"/>
                  </a:cubicBezTo>
                  <a:cubicBezTo>
                    <a:pt x="563" y="112"/>
                    <a:pt x="552" y="101"/>
                    <a:pt x="552" y="88"/>
                  </a:cubicBezTo>
                  <a:moveTo>
                    <a:pt x="456" y="88"/>
                  </a:moveTo>
                  <a:cubicBezTo>
                    <a:pt x="456" y="74"/>
                    <a:pt x="467" y="64"/>
                    <a:pt x="480" y="64"/>
                  </a:cubicBezTo>
                  <a:cubicBezTo>
                    <a:pt x="493" y="64"/>
                    <a:pt x="504" y="74"/>
                    <a:pt x="504" y="88"/>
                  </a:cubicBezTo>
                  <a:cubicBezTo>
                    <a:pt x="504" y="88"/>
                    <a:pt x="504" y="88"/>
                    <a:pt x="504" y="88"/>
                  </a:cubicBezTo>
                  <a:cubicBezTo>
                    <a:pt x="504" y="101"/>
                    <a:pt x="493" y="112"/>
                    <a:pt x="480" y="112"/>
                  </a:cubicBezTo>
                  <a:cubicBezTo>
                    <a:pt x="467" y="112"/>
                    <a:pt x="456" y="101"/>
                    <a:pt x="456" y="88"/>
                  </a:cubicBezTo>
                  <a:moveTo>
                    <a:pt x="360" y="88"/>
                  </a:moveTo>
                  <a:cubicBezTo>
                    <a:pt x="360" y="74"/>
                    <a:pt x="371" y="64"/>
                    <a:pt x="384" y="64"/>
                  </a:cubicBezTo>
                  <a:cubicBezTo>
                    <a:pt x="397" y="64"/>
                    <a:pt x="408" y="74"/>
                    <a:pt x="408" y="88"/>
                  </a:cubicBezTo>
                  <a:cubicBezTo>
                    <a:pt x="408" y="88"/>
                    <a:pt x="408" y="88"/>
                    <a:pt x="408" y="88"/>
                  </a:cubicBezTo>
                  <a:cubicBezTo>
                    <a:pt x="408" y="101"/>
                    <a:pt x="397" y="112"/>
                    <a:pt x="384" y="112"/>
                  </a:cubicBezTo>
                  <a:cubicBezTo>
                    <a:pt x="371" y="112"/>
                    <a:pt x="360" y="101"/>
                    <a:pt x="360" y="88"/>
                  </a:cubicBezTo>
                  <a:moveTo>
                    <a:pt x="264" y="88"/>
                  </a:moveTo>
                  <a:cubicBezTo>
                    <a:pt x="264" y="74"/>
                    <a:pt x="275" y="64"/>
                    <a:pt x="288" y="64"/>
                  </a:cubicBezTo>
                  <a:cubicBezTo>
                    <a:pt x="301" y="64"/>
                    <a:pt x="312" y="74"/>
                    <a:pt x="312" y="88"/>
                  </a:cubicBezTo>
                  <a:cubicBezTo>
                    <a:pt x="312" y="88"/>
                    <a:pt x="312" y="88"/>
                    <a:pt x="312" y="88"/>
                  </a:cubicBezTo>
                  <a:cubicBezTo>
                    <a:pt x="312" y="101"/>
                    <a:pt x="301" y="112"/>
                    <a:pt x="288" y="112"/>
                  </a:cubicBezTo>
                  <a:cubicBezTo>
                    <a:pt x="275" y="112"/>
                    <a:pt x="264" y="101"/>
                    <a:pt x="264" y="88"/>
                  </a:cubicBezTo>
                  <a:moveTo>
                    <a:pt x="168" y="88"/>
                  </a:moveTo>
                  <a:cubicBezTo>
                    <a:pt x="168" y="74"/>
                    <a:pt x="179" y="64"/>
                    <a:pt x="192" y="64"/>
                  </a:cubicBezTo>
                  <a:cubicBezTo>
                    <a:pt x="205" y="64"/>
                    <a:pt x="216" y="74"/>
                    <a:pt x="216" y="88"/>
                  </a:cubicBezTo>
                  <a:cubicBezTo>
                    <a:pt x="216" y="88"/>
                    <a:pt x="216" y="88"/>
                    <a:pt x="216" y="88"/>
                  </a:cubicBezTo>
                  <a:cubicBezTo>
                    <a:pt x="216" y="101"/>
                    <a:pt x="205" y="112"/>
                    <a:pt x="192" y="112"/>
                  </a:cubicBezTo>
                  <a:cubicBezTo>
                    <a:pt x="179" y="112"/>
                    <a:pt x="168" y="101"/>
                    <a:pt x="168" y="88"/>
                  </a:cubicBezTo>
                  <a:moveTo>
                    <a:pt x="72" y="88"/>
                  </a:moveTo>
                  <a:cubicBezTo>
                    <a:pt x="72" y="74"/>
                    <a:pt x="83" y="64"/>
                    <a:pt x="96" y="64"/>
                  </a:cubicBezTo>
                  <a:cubicBezTo>
                    <a:pt x="109" y="64"/>
                    <a:pt x="120" y="74"/>
                    <a:pt x="120" y="88"/>
                  </a:cubicBezTo>
                  <a:cubicBezTo>
                    <a:pt x="120" y="88"/>
                    <a:pt x="120" y="88"/>
                    <a:pt x="120" y="88"/>
                  </a:cubicBezTo>
                  <a:cubicBezTo>
                    <a:pt x="120" y="101"/>
                    <a:pt x="109" y="112"/>
                    <a:pt x="96" y="112"/>
                  </a:cubicBezTo>
                  <a:cubicBezTo>
                    <a:pt x="83" y="112"/>
                    <a:pt x="72" y="101"/>
                    <a:pt x="72" y="88"/>
                  </a:cubicBezTo>
                  <a:moveTo>
                    <a:pt x="648" y="184"/>
                  </a:moveTo>
                  <a:cubicBezTo>
                    <a:pt x="648" y="171"/>
                    <a:pt x="659" y="160"/>
                    <a:pt x="672" y="160"/>
                  </a:cubicBezTo>
                  <a:cubicBezTo>
                    <a:pt x="685" y="160"/>
                    <a:pt x="696" y="171"/>
                    <a:pt x="696" y="184"/>
                  </a:cubicBezTo>
                  <a:cubicBezTo>
                    <a:pt x="696" y="184"/>
                    <a:pt x="696" y="184"/>
                    <a:pt x="696" y="184"/>
                  </a:cubicBezTo>
                  <a:cubicBezTo>
                    <a:pt x="696" y="197"/>
                    <a:pt x="685" y="208"/>
                    <a:pt x="672" y="208"/>
                  </a:cubicBezTo>
                  <a:cubicBezTo>
                    <a:pt x="659" y="208"/>
                    <a:pt x="648" y="197"/>
                    <a:pt x="648" y="184"/>
                  </a:cubicBezTo>
                  <a:moveTo>
                    <a:pt x="552" y="184"/>
                  </a:moveTo>
                  <a:cubicBezTo>
                    <a:pt x="552" y="171"/>
                    <a:pt x="563" y="160"/>
                    <a:pt x="576" y="160"/>
                  </a:cubicBezTo>
                  <a:cubicBezTo>
                    <a:pt x="589" y="160"/>
                    <a:pt x="600" y="171"/>
                    <a:pt x="600" y="184"/>
                  </a:cubicBezTo>
                  <a:cubicBezTo>
                    <a:pt x="600" y="184"/>
                    <a:pt x="600" y="184"/>
                    <a:pt x="600" y="184"/>
                  </a:cubicBezTo>
                  <a:cubicBezTo>
                    <a:pt x="600" y="197"/>
                    <a:pt x="589" y="208"/>
                    <a:pt x="576" y="208"/>
                  </a:cubicBezTo>
                  <a:cubicBezTo>
                    <a:pt x="563" y="208"/>
                    <a:pt x="552" y="197"/>
                    <a:pt x="552" y="184"/>
                  </a:cubicBezTo>
                  <a:moveTo>
                    <a:pt x="456" y="184"/>
                  </a:moveTo>
                  <a:cubicBezTo>
                    <a:pt x="456" y="171"/>
                    <a:pt x="467" y="160"/>
                    <a:pt x="480" y="160"/>
                  </a:cubicBezTo>
                  <a:cubicBezTo>
                    <a:pt x="493" y="160"/>
                    <a:pt x="504" y="171"/>
                    <a:pt x="504" y="184"/>
                  </a:cubicBezTo>
                  <a:cubicBezTo>
                    <a:pt x="504" y="184"/>
                    <a:pt x="504" y="184"/>
                    <a:pt x="504" y="184"/>
                  </a:cubicBezTo>
                  <a:cubicBezTo>
                    <a:pt x="504" y="197"/>
                    <a:pt x="493" y="208"/>
                    <a:pt x="480" y="208"/>
                  </a:cubicBezTo>
                  <a:cubicBezTo>
                    <a:pt x="467" y="208"/>
                    <a:pt x="456" y="197"/>
                    <a:pt x="456" y="184"/>
                  </a:cubicBezTo>
                  <a:moveTo>
                    <a:pt x="360" y="184"/>
                  </a:moveTo>
                  <a:cubicBezTo>
                    <a:pt x="360" y="171"/>
                    <a:pt x="371" y="160"/>
                    <a:pt x="384" y="160"/>
                  </a:cubicBezTo>
                  <a:cubicBezTo>
                    <a:pt x="397" y="160"/>
                    <a:pt x="408" y="171"/>
                    <a:pt x="408" y="184"/>
                  </a:cubicBezTo>
                  <a:cubicBezTo>
                    <a:pt x="408" y="184"/>
                    <a:pt x="408" y="184"/>
                    <a:pt x="408" y="184"/>
                  </a:cubicBezTo>
                  <a:cubicBezTo>
                    <a:pt x="408" y="197"/>
                    <a:pt x="397" y="208"/>
                    <a:pt x="384" y="208"/>
                  </a:cubicBezTo>
                  <a:cubicBezTo>
                    <a:pt x="371" y="208"/>
                    <a:pt x="360" y="197"/>
                    <a:pt x="360" y="184"/>
                  </a:cubicBezTo>
                  <a:moveTo>
                    <a:pt x="264" y="184"/>
                  </a:moveTo>
                  <a:cubicBezTo>
                    <a:pt x="264" y="171"/>
                    <a:pt x="275" y="160"/>
                    <a:pt x="288" y="160"/>
                  </a:cubicBezTo>
                  <a:cubicBezTo>
                    <a:pt x="301" y="160"/>
                    <a:pt x="312" y="171"/>
                    <a:pt x="312" y="184"/>
                  </a:cubicBezTo>
                  <a:cubicBezTo>
                    <a:pt x="312" y="184"/>
                    <a:pt x="312" y="184"/>
                    <a:pt x="312" y="184"/>
                  </a:cubicBezTo>
                  <a:cubicBezTo>
                    <a:pt x="312" y="197"/>
                    <a:pt x="301"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8" y="280"/>
                  </a:moveTo>
                  <a:cubicBezTo>
                    <a:pt x="648" y="267"/>
                    <a:pt x="659" y="256"/>
                    <a:pt x="672" y="256"/>
                  </a:cubicBezTo>
                  <a:cubicBezTo>
                    <a:pt x="685" y="256"/>
                    <a:pt x="696" y="267"/>
                    <a:pt x="696" y="280"/>
                  </a:cubicBezTo>
                  <a:cubicBezTo>
                    <a:pt x="696" y="280"/>
                    <a:pt x="696" y="280"/>
                    <a:pt x="696" y="280"/>
                  </a:cubicBezTo>
                  <a:cubicBezTo>
                    <a:pt x="696" y="293"/>
                    <a:pt x="685" y="304"/>
                    <a:pt x="672" y="304"/>
                  </a:cubicBezTo>
                  <a:cubicBezTo>
                    <a:pt x="659" y="304"/>
                    <a:pt x="648" y="293"/>
                    <a:pt x="648" y="280"/>
                  </a:cubicBezTo>
                  <a:moveTo>
                    <a:pt x="552" y="280"/>
                  </a:moveTo>
                  <a:cubicBezTo>
                    <a:pt x="552" y="267"/>
                    <a:pt x="563" y="256"/>
                    <a:pt x="576" y="256"/>
                  </a:cubicBezTo>
                  <a:cubicBezTo>
                    <a:pt x="589" y="256"/>
                    <a:pt x="600" y="267"/>
                    <a:pt x="600" y="280"/>
                  </a:cubicBezTo>
                  <a:cubicBezTo>
                    <a:pt x="600" y="280"/>
                    <a:pt x="600" y="280"/>
                    <a:pt x="600" y="280"/>
                  </a:cubicBezTo>
                  <a:cubicBezTo>
                    <a:pt x="600" y="293"/>
                    <a:pt x="589" y="304"/>
                    <a:pt x="576" y="304"/>
                  </a:cubicBezTo>
                  <a:cubicBezTo>
                    <a:pt x="563" y="304"/>
                    <a:pt x="552" y="293"/>
                    <a:pt x="552" y="280"/>
                  </a:cubicBezTo>
                  <a:moveTo>
                    <a:pt x="456" y="280"/>
                  </a:moveTo>
                  <a:cubicBezTo>
                    <a:pt x="456" y="267"/>
                    <a:pt x="467" y="256"/>
                    <a:pt x="480" y="256"/>
                  </a:cubicBezTo>
                  <a:cubicBezTo>
                    <a:pt x="493" y="256"/>
                    <a:pt x="504" y="267"/>
                    <a:pt x="504" y="280"/>
                  </a:cubicBezTo>
                  <a:cubicBezTo>
                    <a:pt x="504" y="280"/>
                    <a:pt x="504" y="280"/>
                    <a:pt x="504" y="280"/>
                  </a:cubicBezTo>
                  <a:cubicBezTo>
                    <a:pt x="504" y="293"/>
                    <a:pt x="493" y="304"/>
                    <a:pt x="480" y="304"/>
                  </a:cubicBezTo>
                  <a:cubicBezTo>
                    <a:pt x="467" y="304"/>
                    <a:pt x="456" y="293"/>
                    <a:pt x="456" y="280"/>
                  </a:cubicBezTo>
                  <a:moveTo>
                    <a:pt x="360" y="280"/>
                  </a:moveTo>
                  <a:cubicBezTo>
                    <a:pt x="360" y="267"/>
                    <a:pt x="371" y="256"/>
                    <a:pt x="384" y="256"/>
                  </a:cubicBezTo>
                  <a:cubicBezTo>
                    <a:pt x="397" y="256"/>
                    <a:pt x="408" y="267"/>
                    <a:pt x="408" y="280"/>
                  </a:cubicBezTo>
                  <a:cubicBezTo>
                    <a:pt x="408" y="280"/>
                    <a:pt x="408" y="280"/>
                    <a:pt x="408" y="280"/>
                  </a:cubicBezTo>
                  <a:cubicBezTo>
                    <a:pt x="408" y="293"/>
                    <a:pt x="397" y="304"/>
                    <a:pt x="384" y="304"/>
                  </a:cubicBezTo>
                  <a:cubicBezTo>
                    <a:pt x="371" y="304"/>
                    <a:pt x="360" y="293"/>
                    <a:pt x="360" y="280"/>
                  </a:cubicBezTo>
                  <a:moveTo>
                    <a:pt x="264" y="280"/>
                  </a:moveTo>
                  <a:cubicBezTo>
                    <a:pt x="264" y="267"/>
                    <a:pt x="275" y="256"/>
                    <a:pt x="288" y="256"/>
                  </a:cubicBezTo>
                  <a:cubicBezTo>
                    <a:pt x="301" y="256"/>
                    <a:pt x="312" y="267"/>
                    <a:pt x="312" y="280"/>
                  </a:cubicBezTo>
                  <a:cubicBezTo>
                    <a:pt x="312" y="280"/>
                    <a:pt x="312" y="280"/>
                    <a:pt x="312" y="280"/>
                  </a:cubicBezTo>
                  <a:cubicBezTo>
                    <a:pt x="312" y="293"/>
                    <a:pt x="301"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8" y="376"/>
                  </a:moveTo>
                  <a:cubicBezTo>
                    <a:pt x="648" y="363"/>
                    <a:pt x="659" y="352"/>
                    <a:pt x="672" y="352"/>
                  </a:cubicBezTo>
                  <a:cubicBezTo>
                    <a:pt x="685" y="352"/>
                    <a:pt x="696" y="363"/>
                    <a:pt x="696" y="376"/>
                  </a:cubicBezTo>
                  <a:cubicBezTo>
                    <a:pt x="696" y="376"/>
                    <a:pt x="696" y="376"/>
                    <a:pt x="696" y="376"/>
                  </a:cubicBezTo>
                  <a:cubicBezTo>
                    <a:pt x="696" y="389"/>
                    <a:pt x="685" y="400"/>
                    <a:pt x="672" y="400"/>
                  </a:cubicBezTo>
                  <a:cubicBezTo>
                    <a:pt x="659" y="400"/>
                    <a:pt x="648" y="389"/>
                    <a:pt x="648" y="376"/>
                  </a:cubicBezTo>
                  <a:moveTo>
                    <a:pt x="552" y="376"/>
                  </a:moveTo>
                  <a:cubicBezTo>
                    <a:pt x="552" y="363"/>
                    <a:pt x="563" y="352"/>
                    <a:pt x="576" y="352"/>
                  </a:cubicBezTo>
                  <a:cubicBezTo>
                    <a:pt x="589" y="352"/>
                    <a:pt x="600" y="363"/>
                    <a:pt x="600" y="376"/>
                  </a:cubicBezTo>
                  <a:cubicBezTo>
                    <a:pt x="600" y="376"/>
                    <a:pt x="600" y="376"/>
                    <a:pt x="600" y="376"/>
                  </a:cubicBezTo>
                  <a:cubicBezTo>
                    <a:pt x="600" y="389"/>
                    <a:pt x="589" y="400"/>
                    <a:pt x="576" y="400"/>
                  </a:cubicBezTo>
                  <a:cubicBezTo>
                    <a:pt x="563" y="400"/>
                    <a:pt x="552" y="389"/>
                    <a:pt x="552" y="376"/>
                  </a:cubicBezTo>
                  <a:moveTo>
                    <a:pt x="456" y="376"/>
                  </a:moveTo>
                  <a:cubicBezTo>
                    <a:pt x="456" y="363"/>
                    <a:pt x="467" y="352"/>
                    <a:pt x="480" y="352"/>
                  </a:cubicBezTo>
                  <a:cubicBezTo>
                    <a:pt x="493" y="352"/>
                    <a:pt x="504" y="363"/>
                    <a:pt x="504" y="376"/>
                  </a:cubicBezTo>
                  <a:cubicBezTo>
                    <a:pt x="504" y="376"/>
                    <a:pt x="504" y="376"/>
                    <a:pt x="504" y="376"/>
                  </a:cubicBezTo>
                  <a:cubicBezTo>
                    <a:pt x="504" y="389"/>
                    <a:pt x="493" y="400"/>
                    <a:pt x="480" y="400"/>
                  </a:cubicBezTo>
                  <a:cubicBezTo>
                    <a:pt x="467" y="400"/>
                    <a:pt x="456" y="389"/>
                    <a:pt x="456" y="376"/>
                  </a:cubicBezTo>
                  <a:moveTo>
                    <a:pt x="360" y="376"/>
                  </a:moveTo>
                  <a:cubicBezTo>
                    <a:pt x="360" y="363"/>
                    <a:pt x="371" y="352"/>
                    <a:pt x="384" y="352"/>
                  </a:cubicBezTo>
                  <a:cubicBezTo>
                    <a:pt x="397" y="352"/>
                    <a:pt x="408" y="363"/>
                    <a:pt x="408" y="376"/>
                  </a:cubicBezTo>
                  <a:cubicBezTo>
                    <a:pt x="408" y="376"/>
                    <a:pt x="408" y="376"/>
                    <a:pt x="408" y="376"/>
                  </a:cubicBezTo>
                  <a:cubicBezTo>
                    <a:pt x="408" y="389"/>
                    <a:pt x="397" y="400"/>
                    <a:pt x="384" y="400"/>
                  </a:cubicBezTo>
                  <a:cubicBezTo>
                    <a:pt x="371" y="400"/>
                    <a:pt x="360" y="389"/>
                    <a:pt x="360" y="376"/>
                  </a:cubicBezTo>
                  <a:moveTo>
                    <a:pt x="264" y="376"/>
                  </a:moveTo>
                  <a:cubicBezTo>
                    <a:pt x="264" y="363"/>
                    <a:pt x="275" y="352"/>
                    <a:pt x="288" y="352"/>
                  </a:cubicBezTo>
                  <a:cubicBezTo>
                    <a:pt x="301" y="352"/>
                    <a:pt x="312" y="363"/>
                    <a:pt x="312" y="376"/>
                  </a:cubicBezTo>
                  <a:cubicBezTo>
                    <a:pt x="312" y="376"/>
                    <a:pt x="312" y="376"/>
                    <a:pt x="312" y="376"/>
                  </a:cubicBezTo>
                  <a:cubicBezTo>
                    <a:pt x="312" y="389"/>
                    <a:pt x="301" y="400"/>
                    <a:pt x="288" y="400"/>
                  </a:cubicBezTo>
                  <a:cubicBezTo>
                    <a:pt x="275" y="400"/>
                    <a:pt x="264" y="389"/>
                    <a:pt x="264" y="376"/>
                  </a:cubicBezTo>
                  <a:moveTo>
                    <a:pt x="168" y="376"/>
                  </a:moveTo>
                  <a:cubicBezTo>
                    <a:pt x="168" y="363"/>
                    <a:pt x="179" y="352"/>
                    <a:pt x="192" y="352"/>
                  </a:cubicBezTo>
                  <a:cubicBezTo>
                    <a:pt x="205" y="352"/>
                    <a:pt x="216" y="363"/>
                    <a:pt x="216" y="376"/>
                  </a:cubicBezTo>
                  <a:cubicBezTo>
                    <a:pt x="216" y="376"/>
                    <a:pt x="216" y="376"/>
                    <a:pt x="216" y="376"/>
                  </a:cubicBezTo>
                  <a:cubicBezTo>
                    <a:pt x="216" y="389"/>
                    <a:pt x="205" y="400"/>
                    <a:pt x="192" y="400"/>
                  </a:cubicBezTo>
                  <a:cubicBezTo>
                    <a:pt x="179" y="400"/>
                    <a:pt x="168" y="389"/>
                    <a:pt x="168" y="376"/>
                  </a:cubicBezTo>
                  <a:moveTo>
                    <a:pt x="72" y="376"/>
                  </a:moveTo>
                  <a:cubicBezTo>
                    <a:pt x="72" y="363"/>
                    <a:pt x="83" y="352"/>
                    <a:pt x="96" y="352"/>
                  </a:cubicBezTo>
                  <a:cubicBezTo>
                    <a:pt x="109" y="352"/>
                    <a:pt x="120" y="363"/>
                    <a:pt x="120" y="376"/>
                  </a:cubicBezTo>
                  <a:cubicBezTo>
                    <a:pt x="120" y="376"/>
                    <a:pt x="120" y="376"/>
                    <a:pt x="120" y="376"/>
                  </a:cubicBezTo>
                  <a:cubicBezTo>
                    <a:pt x="120" y="389"/>
                    <a:pt x="109" y="400"/>
                    <a:pt x="96" y="400"/>
                  </a:cubicBezTo>
                  <a:cubicBezTo>
                    <a:pt x="83" y="400"/>
                    <a:pt x="72" y="389"/>
                    <a:pt x="72" y="376"/>
                  </a:cubicBezTo>
                  <a:moveTo>
                    <a:pt x="648" y="472"/>
                  </a:moveTo>
                  <a:cubicBezTo>
                    <a:pt x="648" y="459"/>
                    <a:pt x="659" y="448"/>
                    <a:pt x="672" y="448"/>
                  </a:cubicBezTo>
                  <a:cubicBezTo>
                    <a:pt x="685" y="448"/>
                    <a:pt x="696" y="459"/>
                    <a:pt x="696" y="472"/>
                  </a:cubicBezTo>
                  <a:cubicBezTo>
                    <a:pt x="696" y="472"/>
                    <a:pt x="696" y="472"/>
                    <a:pt x="696" y="472"/>
                  </a:cubicBezTo>
                  <a:cubicBezTo>
                    <a:pt x="696" y="486"/>
                    <a:pt x="685" y="496"/>
                    <a:pt x="672" y="496"/>
                  </a:cubicBezTo>
                  <a:cubicBezTo>
                    <a:pt x="659" y="496"/>
                    <a:pt x="648" y="486"/>
                    <a:pt x="648" y="472"/>
                  </a:cubicBezTo>
                  <a:moveTo>
                    <a:pt x="552" y="472"/>
                  </a:moveTo>
                  <a:cubicBezTo>
                    <a:pt x="552" y="459"/>
                    <a:pt x="563" y="448"/>
                    <a:pt x="576" y="448"/>
                  </a:cubicBezTo>
                  <a:cubicBezTo>
                    <a:pt x="589" y="448"/>
                    <a:pt x="600" y="459"/>
                    <a:pt x="600" y="472"/>
                  </a:cubicBezTo>
                  <a:cubicBezTo>
                    <a:pt x="600" y="472"/>
                    <a:pt x="600" y="472"/>
                    <a:pt x="600" y="472"/>
                  </a:cubicBezTo>
                  <a:cubicBezTo>
                    <a:pt x="600" y="486"/>
                    <a:pt x="589" y="496"/>
                    <a:pt x="576" y="496"/>
                  </a:cubicBezTo>
                  <a:cubicBezTo>
                    <a:pt x="563" y="496"/>
                    <a:pt x="552" y="486"/>
                    <a:pt x="552" y="472"/>
                  </a:cubicBezTo>
                  <a:moveTo>
                    <a:pt x="456" y="472"/>
                  </a:moveTo>
                  <a:cubicBezTo>
                    <a:pt x="456" y="459"/>
                    <a:pt x="467" y="448"/>
                    <a:pt x="480" y="448"/>
                  </a:cubicBezTo>
                  <a:cubicBezTo>
                    <a:pt x="493" y="448"/>
                    <a:pt x="504" y="459"/>
                    <a:pt x="504" y="472"/>
                  </a:cubicBezTo>
                  <a:cubicBezTo>
                    <a:pt x="504" y="472"/>
                    <a:pt x="504" y="472"/>
                    <a:pt x="504" y="472"/>
                  </a:cubicBezTo>
                  <a:cubicBezTo>
                    <a:pt x="504" y="486"/>
                    <a:pt x="493" y="496"/>
                    <a:pt x="480" y="496"/>
                  </a:cubicBezTo>
                  <a:cubicBezTo>
                    <a:pt x="467" y="496"/>
                    <a:pt x="456" y="486"/>
                    <a:pt x="456" y="472"/>
                  </a:cubicBezTo>
                  <a:moveTo>
                    <a:pt x="360" y="472"/>
                  </a:moveTo>
                  <a:cubicBezTo>
                    <a:pt x="360" y="459"/>
                    <a:pt x="371" y="448"/>
                    <a:pt x="384" y="448"/>
                  </a:cubicBezTo>
                  <a:cubicBezTo>
                    <a:pt x="397" y="448"/>
                    <a:pt x="408" y="459"/>
                    <a:pt x="408" y="472"/>
                  </a:cubicBezTo>
                  <a:cubicBezTo>
                    <a:pt x="408" y="472"/>
                    <a:pt x="408" y="472"/>
                    <a:pt x="408" y="472"/>
                  </a:cubicBezTo>
                  <a:cubicBezTo>
                    <a:pt x="408" y="486"/>
                    <a:pt x="397" y="496"/>
                    <a:pt x="384" y="496"/>
                  </a:cubicBezTo>
                  <a:cubicBezTo>
                    <a:pt x="371" y="496"/>
                    <a:pt x="360" y="486"/>
                    <a:pt x="360" y="472"/>
                  </a:cubicBezTo>
                  <a:moveTo>
                    <a:pt x="264" y="472"/>
                  </a:moveTo>
                  <a:cubicBezTo>
                    <a:pt x="264" y="459"/>
                    <a:pt x="275" y="448"/>
                    <a:pt x="288" y="448"/>
                  </a:cubicBezTo>
                  <a:cubicBezTo>
                    <a:pt x="301" y="448"/>
                    <a:pt x="312" y="459"/>
                    <a:pt x="312" y="472"/>
                  </a:cubicBezTo>
                  <a:cubicBezTo>
                    <a:pt x="312" y="472"/>
                    <a:pt x="312" y="472"/>
                    <a:pt x="312" y="472"/>
                  </a:cubicBezTo>
                  <a:cubicBezTo>
                    <a:pt x="312" y="486"/>
                    <a:pt x="301" y="496"/>
                    <a:pt x="288" y="496"/>
                  </a:cubicBezTo>
                  <a:cubicBezTo>
                    <a:pt x="275" y="496"/>
                    <a:pt x="264" y="486"/>
                    <a:pt x="264" y="472"/>
                  </a:cubicBezTo>
                  <a:moveTo>
                    <a:pt x="168" y="472"/>
                  </a:moveTo>
                  <a:cubicBezTo>
                    <a:pt x="168" y="459"/>
                    <a:pt x="179" y="448"/>
                    <a:pt x="192" y="448"/>
                  </a:cubicBezTo>
                  <a:cubicBezTo>
                    <a:pt x="205" y="448"/>
                    <a:pt x="216" y="459"/>
                    <a:pt x="216" y="472"/>
                  </a:cubicBezTo>
                  <a:cubicBezTo>
                    <a:pt x="216" y="472"/>
                    <a:pt x="216" y="472"/>
                    <a:pt x="216" y="472"/>
                  </a:cubicBezTo>
                  <a:cubicBezTo>
                    <a:pt x="216" y="486"/>
                    <a:pt x="205" y="496"/>
                    <a:pt x="192" y="496"/>
                  </a:cubicBezTo>
                  <a:cubicBezTo>
                    <a:pt x="179" y="496"/>
                    <a:pt x="168" y="486"/>
                    <a:pt x="168" y="472"/>
                  </a:cubicBezTo>
                  <a:moveTo>
                    <a:pt x="72" y="472"/>
                  </a:moveTo>
                  <a:cubicBezTo>
                    <a:pt x="72" y="459"/>
                    <a:pt x="83" y="448"/>
                    <a:pt x="96" y="448"/>
                  </a:cubicBezTo>
                  <a:cubicBezTo>
                    <a:pt x="109" y="448"/>
                    <a:pt x="120" y="459"/>
                    <a:pt x="120" y="472"/>
                  </a:cubicBezTo>
                  <a:cubicBezTo>
                    <a:pt x="120" y="472"/>
                    <a:pt x="120" y="472"/>
                    <a:pt x="120" y="472"/>
                  </a:cubicBezTo>
                  <a:cubicBezTo>
                    <a:pt x="120" y="486"/>
                    <a:pt x="109" y="496"/>
                    <a:pt x="96" y="496"/>
                  </a:cubicBezTo>
                  <a:cubicBezTo>
                    <a:pt x="83" y="496"/>
                    <a:pt x="72" y="486"/>
                    <a:pt x="72" y="472"/>
                  </a:cubicBezTo>
                  <a:moveTo>
                    <a:pt x="648" y="568"/>
                  </a:moveTo>
                  <a:cubicBezTo>
                    <a:pt x="648" y="555"/>
                    <a:pt x="659" y="544"/>
                    <a:pt x="672" y="544"/>
                  </a:cubicBezTo>
                  <a:cubicBezTo>
                    <a:pt x="685" y="544"/>
                    <a:pt x="696" y="555"/>
                    <a:pt x="696" y="568"/>
                  </a:cubicBezTo>
                  <a:cubicBezTo>
                    <a:pt x="696" y="568"/>
                    <a:pt x="696" y="568"/>
                    <a:pt x="696" y="568"/>
                  </a:cubicBezTo>
                  <a:cubicBezTo>
                    <a:pt x="696" y="582"/>
                    <a:pt x="685" y="593"/>
                    <a:pt x="672" y="593"/>
                  </a:cubicBezTo>
                  <a:cubicBezTo>
                    <a:pt x="659" y="593"/>
                    <a:pt x="648" y="582"/>
                    <a:pt x="648" y="568"/>
                  </a:cubicBezTo>
                  <a:moveTo>
                    <a:pt x="552" y="568"/>
                  </a:moveTo>
                  <a:cubicBezTo>
                    <a:pt x="552" y="555"/>
                    <a:pt x="563" y="544"/>
                    <a:pt x="576" y="544"/>
                  </a:cubicBezTo>
                  <a:cubicBezTo>
                    <a:pt x="589" y="544"/>
                    <a:pt x="600" y="555"/>
                    <a:pt x="600" y="568"/>
                  </a:cubicBezTo>
                  <a:cubicBezTo>
                    <a:pt x="600" y="568"/>
                    <a:pt x="600" y="568"/>
                    <a:pt x="600" y="568"/>
                  </a:cubicBezTo>
                  <a:cubicBezTo>
                    <a:pt x="600" y="582"/>
                    <a:pt x="589" y="593"/>
                    <a:pt x="576" y="593"/>
                  </a:cubicBezTo>
                  <a:cubicBezTo>
                    <a:pt x="563" y="593"/>
                    <a:pt x="552" y="582"/>
                    <a:pt x="552" y="568"/>
                  </a:cubicBezTo>
                  <a:moveTo>
                    <a:pt x="456" y="568"/>
                  </a:moveTo>
                  <a:cubicBezTo>
                    <a:pt x="456" y="555"/>
                    <a:pt x="467" y="544"/>
                    <a:pt x="480" y="544"/>
                  </a:cubicBezTo>
                  <a:cubicBezTo>
                    <a:pt x="493" y="544"/>
                    <a:pt x="504" y="555"/>
                    <a:pt x="504" y="568"/>
                  </a:cubicBezTo>
                  <a:cubicBezTo>
                    <a:pt x="504" y="568"/>
                    <a:pt x="504" y="568"/>
                    <a:pt x="504" y="568"/>
                  </a:cubicBezTo>
                  <a:cubicBezTo>
                    <a:pt x="504" y="582"/>
                    <a:pt x="493" y="593"/>
                    <a:pt x="480" y="593"/>
                  </a:cubicBezTo>
                  <a:cubicBezTo>
                    <a:pt x="467" y="593"/>
                    <a:pt x="456" y="582"/>
                    <a:pt x="456" y="568"/>
                  </a:cubicBezTo>
                  <a:moveTo>
                    <a:pt x="360" y="568"/>
                  </a:moveTo>
                  <a:cubicBezTo>
                    <a:pt x="360" y="555"/>
                    <a:pt x="371" y="544"/>
                    <a:pt x="384" y="544"/>
                  </a:cubicBezTo>
                  <a:cubicBezTo>
                    <a:pt x="397" y="544"/>
                    <a:pt x="408" y="555"/>
                    <a:pt x="408" y="568"/>
                  </a:cubicBezTo>
                  <a:cubicBezTo>
                    <a:pt x="408" y="568"/>
                    <a:pt x="408" y="568"/>
                    <a:pt x="408" y="568"/>
                  </a:cubicBezTo>
                  <a:cubicBezTo>
                    <a:pt x="408" y="582"/>
                    <a:pt x="397" y="593"/>
                    <a:pt x="384" y="593"/>
                  </a:cubicBezTo>
                  <a:cubicBezTo>
                    <a:pt x="371" y="593"/>
                    <a:pt x="360" y="582"/>
                    <a:pt x="360" y="568"/>
                  </a:cubicBezTo>
                  <a:moveTo>
                    <a:pt x="264" y="568"/>
                  </a:moveTo>
                  <a:cubicBezTo>
                    <a:pt x="264" y="555"/>
                    <a:pt x="275" y="544"/>
                    <a:pt x="288" y="544"/>
                  </a:cubicBezTo>
                  <a:cubicBezTo>
                    <a:pt x="301" y="544"/>
                    <a:pt x="312" y="555"/>
                    <a:pt x="312" y="568"/>
                  </a:cubicBezTo>
                  <a:cubicBezTo>
                    <a:pt x="312" y="568"/>
                    <a:pt x="312" y="568"/>
                    <a:pt x="312" y="568"/>
                  </a:cubicBezTo>
                  <a:cubicBezTo>
                    <a:pt x="312" y="582"/>
                    <a:pt x="301" y="593"/>
                    <a:pt x="288" y="593"/>
                  </a:cubicBezTo>
                  <a:cubicBezTo>
                    <a:pt x="275" y="593"/>
                    <a:pt x="264" y="582"/>
                    <a:pt x="264" y="568"/>
                  </a:cubicBezTo>
                  <a:moveTo>
                    <a:pt x="168" y="568"/>
                  </a:moveTo>
                  <a:cubicBezTo>
                    <a:pt x="168" y="555"/>
                    <a:pt x="179" y="544"/>
                    <a:pt x="192" y="544"/>
                  </a:cubicBezTo>
                  <a:cubicBezTo>
                    <a:pt x="205" y="544"/>
                    <a:pt x="216" y="555"/>
                    <a:pt x="216" y="568"/>
                  </a:cubicBezTo>
                  <a:cubicBezTo>
                    <a:pt x="216" y="568"/>
                    <a:pt x="216" y="568"/>
                    <a:pt x="216" y="568"/>
                  </a:cubicBezTo>
                  <a:cubicBezTo>
                    <a:pt x="216" y="582"/>
                    <a:pt x="205" y="593"/>
                    <a:pt x="192" y="593"/>
                  </a:cubicBezTo>
                  <a:cubicBezTo>
                    <a:pt x="179" y="593"/>
                    <a:pt x="168" y="582"/>
                    <a:pt x="168" y="568"/>
                  </a:cubicBezTo>
                  <a:moveTo>
                    <a:pt x="72" y="568"/>
                  </a:moveTo>
                  <a:cubicBezTo>
                    <a:pt x="72" y="555"/>
                    <a:pt x="83" y="544"/>
                    <a:pt x="96" y="544"/>
                  </a:cubicBezTo>
                  <a:cubicBezTo>
                    <a:pt x="109" y="544"/>
                    <a:pt x="120" y="555"/>
                    <a:pt x="120" y="568"/>
                  </a:cubicBezTo>
                  <a:cubicBezTo>
                    <a:pt x="120" y="568"/>
                    <a:pt x="120" y="568"/>
                    <a:pt x="120" y="568"/>
                  </a:cubicBezTo>
                  <a:cubicBezTo>
                    <a:pt x="120" y="582"/>
                    <a:pt x="109" y="593"/>
                    <a:pt x="96" y="593"/>
                  </a:cubicBezTo>
                  <a:cubicBezTo>
                    <a:pt x="83" y="593"/>
                    <a:pt x="72" y="582"/>
                    <a:pt x="72" y="568"/>
                  </a:cubicBezTo>
                  <a:moveTo>
                    <a:pt x="648" y="665"/>
                  </a:moveTo>
                  <a:cubicBezTo>
                    <a:pt x="648" y="651"/>
                    <a:pt x="659" y="641"/>
                    <a:pt x="672" y="641"/>
                  </a:cubicBezTo>
                  <a:cubicBezTo>
                    <a:pt x="685" y="641"/>
                    <a:pt x="696" y="651"/>
                    <a:pt x="696" y="665"/>
                  </a:cubicBezTo>
                  <a:cubicBezTo>
                    <a:pt x="696" y="665"/>
                    <a:pt x="696" y="665"/>
                    <a:pt x="696" y="665"/>
                  </a:cubicBezTo>
                  <a:cubicBezTo>
                    <a:pt x="696" y="678"/>
                    <a:pt x="685" y="689"/>
                    <a:pt x="672" y="689"/>
                  </a:cubicBezTo>
                  <a:cubicBezTo>
                    <a:pt x="659" y="689"/>
                    <a:pt x="648" y="678"/>
                    <a:pt x="648" y="665"/>
                  </a:cubicBezTo>
                  <a:moveTo>
                    <a:pt x="552" y="665"/>
                  </a:moveTo>
                  <a:cubicBezTo>
                    <a:pt x="552" y="651"/>
                    <a:pt x="563" y="641"/>
                    <a:pt x="576" y="641"/>
                  </a:cubicBezTo>
                  <a:cubicBezTo>
                    <a:pt x="589" y="641"/>
                    <a:pt x="600" y="651"/>
                    <a:pt x="600" y="665"/>
                  </a:cubicBezTo>
                  <a:cubicBezTo>
                    <a:pt x="600" y="665"/>
                    <a:pt x="600" y="665"/>
                    <a:pt x="600" y="665"/>
                  </a:cubicBezTo>
                  <a:cubicBezTo>
                    <a:pt x="600" y="678"/>
                    <a:pt x="589" y="689"/>
                    <a:pt x="576" y="689"/>
                  </a:cubicBezTo>
                  <a:cubicBezTo>
                    <a:pt x="563" y="689"/>
                    <a:pt x="552" y="678"/>
                    <a:pt x="552" y="665"/>
                  </a:cubicBezTo>
                  <a:moveTo>
                    <a:pt x="456" y="665"/>
                  </a:moveTo>
                  <a:cubicBezTo>
                    <a:pt x="456" y="651"/>
                    <a:pt x="467" y="641"/>
                    <a:pt x="480" y="641"/>
                  </a:cubicBezTo>
                  <a:cubicBezTo>
                    <a:pt x="493" y="641"/>
                    <a:pt x="504" y="651"/>
                    <a:pt x="504" y="665"/>
                  </a:cubicBezTo>
                  <a:cubicBezTo>
                    <a:pt x="504" y="665"/>
                    <a:pt x="504" y="665"/>
                    <a:pt x="504" y="665"/>
                  </a:cubicBezTo>
                  <a:cubicBezTo>
                    <a:pt x="504" y="678"/>
                    <a:pt x="493" y="689"/>
                    <a:pt x="480" y="689"/>
                  </a:cubicBezTo>
                  <a:cubicBezTo>
                    <a:pt x="467" y="689"/>
                    <a:pt x="456" y="678"/>
                    <a:pt x="456" y="665"/>
                  </a:cubicBezTo>
                  <a:moveTo>
                    <a:pt x="360" y="665"/>
                  </a:moveTo>
                  <a:cubicBezTo>
                    <a:pt x="360" y="651"/>
                    <a:pt x="371" y="641"/>
                    <a:pt x="384" y="641"/>
                  </a:cubicBezTo>
                  <a:cubicBezTo>
                    <a:pt x="397" y="641"/>
                    <a:pt x="408" y="651"/>
                    <a:pt x="408" y="665"/>
                  </a:cubicBezTo>
                  <a:cubicBezTo>
                    <a:pt x="408" y="665"/>
                    <a:pt x="408" y="665"/>
                    <a:pt x="408" y="665"/>
                  </a:cubicBezTo>
                  <a:cubicBezTo>
                    <a:pt x="408" y="678"/>
                    <a:pt x="397" y="689"/>
                    <a:pt x="384" y="689"/>
                  </a:cubicBezTo>
                  <a:cubicBezTo>
                    <a:pt x="371" y="689"/>
                    <a:pt x="360" y="678"/>
                    <a:pt x="360" y="665"/>
                  </a:cubicBezTo>
                  <a:moveTo>
                    <a:pt x="264" y="665"/>
                  </a:moveTo>
                  <a:cubicBezTo>
                    <a:pt x="264" y="651"/>
                    <a:pt x="275" y="641"/>
                    <a:pt x="288" y="641"/>
                  </a:cubicBezTo>
                  <a:cubicBezTo>
                    <a:pt x="301" y="641"/>
                    <a:pt x="312" y="651"/>
                    <a:pt x="312" y="665"/>
                  </a:cubicBezTo>
                  <a:cubicBezTo>
                    <a:pt x="312" y="665"/>
                    <a:pt x="312" y="665"/>
                    <a:pt x="312" y="665"/>
                  </a:cubicBezTo>
                  <a:cubicBezTo>
                    <a:pt x="312" y="678"/>
                    <a:pt x="301" y="689"/>
                    <a:pt x="288" y="689"/>
                  </a:cubicBezTo>
                  <a:cubicBezTo>
                    <a:pt x="275" y="689"/>
                    <a:pt x="264" y="678"/>
                    <a:pt x="264" y="665"/>
                  </a:cubicBezTo>
                  <a:moveTo>
                    <a:pt x="168" y="665"/>
                  </a:moveTo>
                  <a:cubicBezTo>
                    <a:pt x="168" y="651"/>
                    <a:pt x="179" y="641"/>
                    <a:pt x="192" y="641"/>
                  </a:cubicBezTo>
                  <a:cubicBezTo>
                    <a:pt x="205" y="641"/>
                    <a:pt x="216" y="651"/>
                    <a:pt x="216" y="665"/>
                  </a:cubicBezTo>
                  <a:cubicBezTo>
                    <a:pt x="216" y="665"/>
                    <a:pt x="216" y="665"/>
                    <a:pt x="216" y="665"/>
                  </a:cubicBezTo>
                  <a:cubicBezTo>
                    <a:pt x="216" y="678"/>
                    <a:pt x="205" y="689"/>
                    <a:pt x="192" y="689"/>
                  </a:cubicBezTo>
                  <a:cubicBezTo>
                    <a:pt x="179" y="689"/>
                    <a:pt x="168" y="678"/>
                    <a:pt x="168" y="665"/>
                  </a:cubicBezTo>
                  <a:moveTo>
                    <a:pt x="72" y="665"/>
                  </a:moveTo>
                  <a:cubicBezTo>
                    <a:pt x="72" y="651"/>
                    <a:pt x="83" y="641"/>
                    <a:pt x="96" y="641"/>
                  </a:cubicBezTo>
                  <a:cubicBezTo>
                    <a:pt x="109" y="641"/>
                    <a:pt x="120" y="651"/>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3" name="Freeform 225"/>
            <p:cNvSpPr>
              <a:spLocks noEditPoints="1"/>
            </p:cNvSpPr>
            <p:nvPr/>
          </p:nvSpPr>
          <p:spPr bwMode="auto">
            <a:xfrm>
              <a:off x="5358" y="2013"/>
              <a:ext cx="213" cy="212"/>
            </a:xfrm>
            <a:custGeom>
              <a:avLst/>
              <a:gdLst/>
              <a:ahLst/>
              <a:cxnLst>
                <a:cxn ang="0">
                  <a:pos x="0" y="769"/>
                </a:cxn>
                <a:cxn ang="0">
                  <a:pos x="673" y="112"/>
                </a:cxn>
                <a:cxn ang="0">
                  <a:pos x="601" y="88"/>
                </a:cxn>
                <a:cxn ang="0">
                  <a:pos x="505" y="88"/>
                </a:cxn>
                <a:cxn ang="0">
                  <a:pos x="385" y="64"/>
                </a:cxn>
                <a:cxn ang="0">
                  <a:pos x="265" y="88"/>
                </a:cxn>
                <a:cxn ang="0">
                  <a:pos x="265" y="88"/>
                </a:cxn>
                <a:cxn ang="0">
                  <a:pos x="192" y="112"/>
                </a:cxn>
                <a:cxn ang="0">
                  <a:pos x="120" y="88"/>
                </a:cxn>
                <a:cxn ang="0">
                  <a:pos x="697" y="184"/>
                </a:cxn>
                <a:cxn ang="0">
                  <a:pos x="577" y="160"/>
                </a:cxn>
                <a:cxn ang="0">
                  <a:pos x="457" y="184"/>
                </a:cxn>
                <a:cxn ang="0">
                  <a:pos x="457" y="184"/>
                </a:cxn>
                <a:cxn ang="0">
                  <a:pos x="385" y="208"/>
                </a:cxn>
                <a:cxn ang="0">
                  <a:pos x="313" y="184"/>
                </a:cxn>
                <a:cxn ang="0">
                  <a:pos x="216" y="184"/>
                </a:cxn>
                <a:cxn ang="0">
                  <a:pos x="96" y="160"/>
                </a:cxn>
                <a:cxn ang="0">
                  <a:pos x="649" y="280"/>
                </a:cxn>
                <a:cxn ang="0">
                  <a:pos x="649" y="280"/>
                </a:cxn>
                <a:cxn ang="0">
                  <a:pos x="577" y="304"/>
                </a:cxn>
                <a:cxn ang="0">
                  <a:pos x="505" y="280"/>
                </a:cxn>
                <a:cxn ang="0">
                  <a:pos x="409" y="280"/>
                </a:cxn>
                <a:cxn ang="0">
                  <a:pos x="289" y="256"/>
                </a:cxn>
                <a:cxn ang="0">
                  <a:pos x="168" y="280"/>
                </a:cxn>
                <a:cxn ang="0">
                  <a:pos x="168" y="280"/>
                </a:cxn>
                <a:cxn ang="0">
                  <a:pos x="96" y="304"/>
                </a:cxn>
                <a:cxn ang="0">
                  <a:pos x="697" y="376"/>
                </a:cxn>
                <a:cxn ang="0">
                  <a:pos x="601" y="376"/>
                </a:cxn>
                <a:cxn ang="0">
                  <a:pos x="481" y="352"/>
                </a:cxn>
                <a:cxn ang="0">
                  <a:pos x="361" y="376"/>
                </a:cxn>
                <a:cxn ang="0">
                  <a:pos x="361" y="376"/>
                </a:cxn>
                <a:cxn ang="0">
                  <a:pos x="289" y="400"/>
                </a:cxn>
                <a:cxn ang="0">
                  <a:pos x="216" y="376"/>
                </a:cxn>
                <a:cxn ang="0">
                  <a:pos x="120" y="376"/>
                </a:cxn>
                <a:cxn ang="0">
                  <a:pos x="673" y="448"/>
                </a:cxn>
                <a:cxn ang="0">
                  <a:pos x="553" y="472"/>
                </a:cxn>
                <a:cxn ang="0">
                  <a:pos x="553" y="472"/>
                </a:cxn>
                <a:cxn ang="0">
                  <a:pos x="481" y="496"/>
                </a:cxn>
                <a:cxn ang="0">
                  <a:pos x="409" y="472"/>
                </a:cxn>
                <a:cxn ang="0">
                  <a:pos x="313" y="472"/>
                </a:cxn>
                <a:cxn ang="0">
                  <a:pos x="192" y="448"/>
                </a:cxn>
                <a:cxn ang="0">
                  <a:pos x="72" y="472"/>
                </a:cxn>
                <a:cxn ang="0">
                  <a:pos x="72" y="472"/>
                </a:cxn>
                <a:cxn ang="0">
                  <a:pos x="673" y="593"/>
                </a:cxn>
                <a:cxn ang="0">
                  <a:pos x="601" y="568"/>
                </a:cxn>
                <a:cxn ang="0">
                  <a:pos x="505" y="568"/>
                </a:cxn>
                <a:cxn ang="0">
                  <a:pos x="385" y="544"/>
                </a:cxn>
                <a:cxn ang="0">
                  <a:pos x="265" y="568"/>
                </a:cxn>
                <a:cxn ang="0">
                  <a:pos x="265" y="568"/>
                </a:cxn>
                <a:cxn ang="0">
                  <a:pos x="192" y="593"/>
                </a:cxn>
                <a:cxn ang="0">
                  <a:pos x="120" y="568"/>
                </a:cxn>
                <a:cxn ang="0">
                  <a:pos x="697" y="665"/>
                </a:cxn>
                <a:cxn ang="0">
                  <a:pos x="577" y="641"/>
                </a:cxn>
                <a:cxn ang="0">
                  <a:pos x="457" y="665"/>
                </a:cxn>
                <a:cxn ang="0">
                  <a:pos x="457" y="665"/>
                </a:cxn>
                <a:cxn ang="0">
                  <a:pos x="385" y="689"/>
                </a:cxn>
                <a:cxn ang="0">
                  <a:pos x="313"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4"/>
                    <a:pt x="660" y="64"/>
                    <a:pt x="673" y="64"/>
                  </a:cubicBezTo>
                  <a:cubicBezTo>
                    <a:pt x="686" y="64"/>
                    <a:pt x="697" y="74"/>
                    <a:pt x="697" y="88"/>
                  </a:cubicBezTo>
                  <a:cubicBezTo>
                    <a:pt x="697" y="88"/>
                    <a:pt x="697" y="88"/>
                    <a:pt x="697" y="88"/>
                  </a:cubicBezTo>
                  <a:cubicBezTo>
                    <a:pt x="697" y="101"/>
                    <a:pt x="686" y="112"/>
                    <a:pt x="673" y="112"/>
                  </a:cubicBezTo>
                  <a:cubicBezTo>
                    <a:pt x="660" y="112"/>
                    <a:pt x="649" y="101"/>
                    <a:pt x="649" y="88"/>
                  </a:cubicBezTo>
                  <a:moveTo>
                    <a:pt x="553" y="88"/>
                  </a:moveTo>
                  <a:cubicBezTo>
                    <a:pt x="553" y="74"/>
                    <a:pt x="563" y="64"/>
                    <a:pt x="577" y="64"/>
                  </a:cubicBezTo>
                  <a:cubicBezTo>
                    <a:pt x="590" y="64"/>
                    <a:pt x="601" y="74"/>
                    <a:pt x="601" y="88"/>
                  </a:cubicBezTo>
                  <a:cubicBezTo>
                    <a:pt x="601" y="88"/>
                    <a:pt x="601" y="88"/>
                    <a:pt x="601" y="88"/>
                  </a:cubicBezTo>
                  <a:cubicBezTo>
                    <a:pt x="601" y="101"/>
                    <a:pt x="590" y="112"/>
                    <a:pt x="577" y="112"/>
                  </a:cubicBezTo>
                  <a:cubicBezTo>
                    <a:pt x="563" y="112"/>
                    <a:pt x="553" y="101"/>
                    <a:pt x="553" y="88"/>
                  </a:cubicBezTo>
                  <a:moveTo>
                    <a:pt x="457" y="88"/>
                  </a:moveTo>
                  <a:cubicBezTo>
                    <a:pt x="457" y="74"/>
                    <a:pt x="467" y="64"/>
                    <a:pt x="481" y="64"/>
                  </a:cubicBezTo>
                  <a:cubicBezTo>
                    <a:pt x="494" y="64"/>
                    <a:pt x="505" y="74"/>
                    <a:pt x="505" y="88"/>
                  </a:cubicBezTo>
                  <a:cubicBezTo>
                    <a:pt x="505" y="88"/>
                    <a:pt x="505" y="88"/>
                    <a:pt x="505" y="88"/>
                  </a:cubicBezTo>
                  <a:cubicBezTo>
                    <a:pt x="505" y="101"/>
                    <a:pt x="494" y="112"/>
                    <a:pt x="481" y="112"/>
                  </a:cubicBezTo>
                  <a:cubicBezTo>
                    <a:pt x="467" y="112"/>
                    <a:pt x="457" y="101"/>
                    <a:pt x="457" y="88"/>
                  </a:cubicBezTo>
                  <a:moveTo>
                    <a:pt x="361" y="88"/>
                  </a:moveTo>
                  <a:cubicBezTo>
                    <a:pt x="361" y="74"/>
                    <a:pt x="371" y="64"/>
                    <a:pt x="385" y="64"/>
                  </a:cubicBezTo>
                  <a:cubicBezTo>
                    <a:pt x="398" y="64"/>
                    <a:pt x="409" y="74"/>
                    <a:pt x="409" y="88"/>
                  </a:cubicBezTo>
                  <a:cubicBezTo>
                    <a:pt x="409" y="88"/>
                    <a:pt x="409" y="88"/>
                    <a:pt x="409" y="88"/>
                  </a:cubicBezTo>
                  <a:cubicBezTo>
                    <a:pt x="409" y="101"/>
                    <a:pt x="398" y="112"/>
                    <a:pt x="385" y="112"/>
                  </a:cubicBezTo>
                  <a:cubicBezTo>
                    <a:pt x="371" y="112"/>
                    <a:pt x="361" y="101"/>
                    <a:pt x="361" y="88"/>
                  </a:cubicBezTo>
                  <a:moveTo>
                    <a:pt x="265" y="88"/>
                  </a:moveTo>
                  <a:cubicBezTo>
                    <a:pt x="265" y="74"/>
                    <a:pt x="275" y="64"/>
                    <a:pt x="289" y="64"/>
                  </a:cubicBezTo>
                  <a:cubicBezTo>
                    <a:pt x="302" y="64"/>
                    <a:pt x="313" y="74"/>
                    <a:pt x="313" y="88"/>
                  </a:cubicBezTo>
                  <a:cubicBezTo>
                    <a:pt x="313" y="88"/>
                    <a:pt x="313" y="88"/>
                    <a:pt x="313" y="88"/>
                  </a:cubicBezTo>
                  <a:cubicBezTo>
                    <a:pt x="313" y="101"/>
                    <a:pt x="302" y="112"/>
                    <a:pt x="289" y="112"/>
                  </a:cubicBezTo>
                  <a:cubicBezTo>
                    <a:pt x="275" y="112"/>
                    <a:pt x="265" y="101"/>
                    <a:pt x="265" y="88"/>
                  </a:cubicBezTo>
                  <a:moveTo>
                    <a:pt x="168" y="88"/>
                  </a:moveTo>
                  <a:cubicBezTo>
                    <a:pt x="168" y="74"/>
                    <a:pt x="179" y="64"/>
                    <a:pt x="192" y="64"/>
                  </a:cubicBezTo>
                  <a:cubicBezTo>
                    <a:pt x="206" y="64"/>
                    <a:pt x="216" y="74"/>
                    <a:pt x="216" y="88"/>
                  </a:cubicBezTo>
                  <a:cubicBezTo>
                    <a:pt x="216" y="88"/>
                    <a:pt x="216" y="88"/>
                    <a:pt x="216" y="88"/>
                  </a:cubicBezTo>
                  <a:cubicBezTo>
                    <a:pt x="216" y="101"/>
                    <a:pt x="206" y="112"/>
                    <a:pt x="192" y="112"/>
                  </a:cubicBezTo>
                  <a:cubicBezTo>
                    <a:pt x="179" y="112"/>
                    <a:pt x="168" y="101"/>
                    <a:pt x="168" y="88"/>
                  </a:cubicBezTo>
                  <a:moveTo>
                    <a:pt x="72" y="88"/>
                  </a:moveTo>
                  <a:cubicBezTo>
                    <a:pt x="72" y="74"/>
                    <a:pt x="83" y="64"/>
                    <a:pt x="96" y="64"/>
                  </a:cubicBezTo>
                  <a:cubicBezTo>
                    <a:pt x="110" y="64"/>
                    <a:pt x="120" y="74"/>
                    <a:pt x="120" y="88"/>
                  </a:cubicBezTo>
                  <a:cubicBezTo>
                    <a:pt x="120" y="88"/>
                    <a:pt x="120" y="88"/>
                    <a:pt x="120" y="88"/>
                  </a:cubicBezTo>
                  <a:cubicBezTo>
                    <a:pt x="120" y="101"/>
                    <a:pt x="110" y="112"/>
                    <a:pt x="96" y="112"/>
                  </a:cubicBezTo>
                  <a:cubicBezTo>
                    <a:pt x="83" y="112"/>
                    <a:pt x="72" y="101"/>
                    <a:pt x="72"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7" y="184"/>
                  </a:moveTo>
                  <a:cubicBezTo>
                    <a:pt x="457" y="171"/>
                    <a:pt x="467" y="160"/>
                    <a:pt x="481" y="160"/>
                  </a:cubicBezTo>
                  <a:cubicBezTo>
                    <a:pt x="494" y="160"/>
                    <a:pt x="505" y="171"/>
                    <a:pt x="505" y="184"/>
                  </a:cubicBezTo>
                  <a:cubicBezTo>
                    <a:pt x="505" y="184"/>
                    <a:pt x="505" y="184"/>
                    <a:pt x="505" y="184"/>
                  </a:cubicBezTo>
                  <a:cubicBezTo>
                    <a:pt x="505" y="197"/>
                    <a:pt x="494" y="208"/>
                    <a:pt x="481" y="208"/>
                  </a:cubicBezTo>
                  <a:cubicBezTo>
                    <a:pt x="467" y="208"/>
                    <a:pt x="457" y="197"/>
                    <a:pt x="457" y="184"/>
                  </a:cubicBezTo>
                  <a:moveTo>
                    <a:pt x="361" y="184"/>
                  </a:moveTo>
                  <a:cubicBezTo>
                    <a:pt x="361" y="171"/>
                    <a:pt x="371" y="160"/>
                    <a:pt x="385" y="160"/>
                  </a:cubicBezTo>
                  <a:cubicBezTo>
                    <a:pt x="398" y="160"/>
                    <a:pt x="409" y="171"/>
                    <a:pt x="409" y="184"/>
                  </a:cubicBezTo>
                  <a:cubicBezTo>
                    <a:pt x="409" y="184"/>
                    <a:pt x="409" y="184"/>
                    <a:pt x="409" y="184"/>
                  </a:cubicBezTo>
                  <a:cubicBezTo>
                    <a:pt x="409" y="197"/>
                    <a:pt x="398" y="208"/>
                    <a:pt x="385" y="208"/>
                  </a:cubicBezTo>
                  <a:cubicBezTo>
                    <a:pt x="371"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8" y="184"/>
                  </a:moveTo>
                  <a:cubicBezTo>
                    <a:pt x="168" y="171"/>
                    <a:pt x="179" y="160"/>
                    <a:pt x="192" y="160"/>
                  </a:cubicBezTo>
                  <a:cubicBezTo>
                    <a:pt x="206" y="160"/>
                    <a:pt x="216" y="171"/>
                    <a:pt x="216" y="184"/>
                  </a:cubicBezTo>
                  <a:cubicBezTo>
                    <a:pt x="216" y="184"/>
                    <a:pt x="216" y="184"/>
                    <a:pt x="216" y="184"/>
                  </a:cubicBezTo>
                  <a:cubicBezTo>
                    <a:pt x="216" y="197"/>
                    <a:pt x="206" y="208"/>
                    <a:pt x="192" y="208"/>
                  </a:cubicBezTo>
                  <a:cubicBezTo>
                    <a:pt x="179" y="208"/>
                    <a:pt x="168" y="197"/>
                    <a:pt x="168" y="184"/>
                  </a:cubicBezTo>
                  <a:moveTo>
                    <a:pt x="72" y="184"/>
                  </a:moveTo>
                  <a:cubicBezTo>
                    <a:pt x="72" y="171"/>
                    <a:pt x="83" y="160"/>
                    <a:pt x="96" y="160"/>
                  </a:cubicBezTo>
                  <a:cubicBezTo>
                    <a:pt x="110" y="160"/>
                    <a:pt x="120" y="171"/>
                    <a:pt x="120" y="184"/>
                  </a:cubicBezTo>
                  <a:cubicBezTo>
                    <a:pt x="120" y="184"/>
                    <a:pt x="120" y="184"/>
                    <a:pt x="120" y="184"/>
                  </a:cubicBezTo>
                  <a:cubicBezTo>
                    <a:pt x="120" y="197"/>
                    <a:pt x="110" y="208"/>
                    <a:pt x="96" y="208"/>
                  </a:cubicBezTo>
                  <a:cubicBezTo>
                    <a:pt x="83" y="208"/>
                    <a:pt x="72" y="197"/>
                    <a:pt x="72"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7" y="280"/>
                  </a:moveTo>
                  <a:cubicBezTo>
                    <a:pt x="457" y="267"/>
                    <a:pt x="467" y="256"/>
                    <a:pt x="481" y="256"/>
                  </a:cubicBezTo>
                  <a:cubicBezTo>
                    <a:pt x="494" y="256"/>
                    <a:pt x="505" y="267"/>
                    <a:pt x="505" y="280"/>
                  </a:cubicBezTo>
                  <a:cubicBezTo>
                    <a:pt x="505" y="280"/>
                    <a:pt x="505" y="280"/>
                    <a:pt x="505" y="280"/>
                  </a:cubicBezTo>
                  <a:cubicBezTo>
                    <a:pt x="505" y="293"/>
                    <a:pt x="494" y="304"/>
                    <a:pt x="481" y="304"/>
                  </a:cubicBezTo>
                  <a:cubicBezTo>
                    <a:pt x="467" y="304"/>
                    <a:pt x="457" y="293"/>
                    <a:pt x="457" y="280"/>
                  </a:cubicBezTo>
                  <a:moveTo>
                    <a:pt x="361" y="280"/>
                  </a:moveTo>
                  <a:cubicBezTo>
                    <a:pt x="361" y="267"/>
                    <a:pt x="371" y="256"/>
                    <a:pt x="385" y="256"/>
                  </a:cubicBezTo>
                  <a:cubicBezTo>
                    <a:pt x="398" y="256"/>
                    <a:pt x="409" y="267"/>
                    <a:pt x="409" y="280"/>
                  </a:cubicBezTo>
                  <a:cubicBezTo>
                    <a:pt x="409" y="280"/>
                    <a:pt x="409" y="280"/>
                    <a:pt x="409" y="280"/>
                  </a:cubicBezTo>
                  <a:cubicBezTo>
                    <a:pt x="409" y="293"/>
                    <a:pt x="398" y="304"/>
                    <a:pt x="385" y="304"/>
                  </a:cubicBezTo>
                  <a:cubicBezTo>
                    <a:pt x="371"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8" y="280"/>
                  </a:moveTo>
                  <a:cubicBezTo>
                    <a:pt x="168" y="267"/>
                    <a:pt x="179" y="256"/>
                    <a:pt x="192" y="256"/>
                  </a:cubicBezTo>
                  <a:cubicBezTo>
                    <a:pt x="206" y="256"/>
                    <a:pt x="216" y="267"/>
                    <a:pt x="216" y="280"/>
                  </a:cubicBezTo>
                  <a:cubicBezTo>
                    <a:pt x="216" y="280"/>
                    <a:pt x="216" y="280"/>
                    <a:pt x="216" y="280"/>
                  </a:cubicBezTo>
                  <a:cubicBezTo>
                    <a:pt x="216" y="293"/>
                    <a:pt x="206" y="304"/>
                    <a:pt x="192" y="304"/>
                  </a:cubicBezTo>
                  <a:cubicBezTo>
                    <a:pt x="179" y="304"/>
                    <a:pt x="168" y="293"/>
                    <a:pt x="168" y="280"/>
                  </a:cubicBezTo>
                  <a:moveTo>
                    <a:pt x="72" y="280"/>
                  </a:moveTo>
                  <a:cubicBezTo>
                    <a:pt x="72" y="267"/>
                    <a:pt x="83" y="256"/>
                    <a:pt x="96" y="256"/>
                  </a:cubicBezTo>
                  <a:cubicBezTo>
                    <a:pt x="110" y="256"/>
                    <a:pt x="120" y="267"/>
                    <a:pt x="120" y="280"/>
                  </a:cubicBezTo>
                  <a:cubicBezTo>
                    <a:pt x="120" y="280"/>
                    <a:pt x="120" y="280"/>
                    <a:pt x="120" y="280"/>
                  </a:cubicBezTo>
                  <a:cubicBezTo>
                    <a:pt x="120" y="293"/>
                    <a:pt x="110" y="304"/>
                    <a:pt x="96" y="304"/>
                  </a:cubicBezTo>
                  <a:cubicBezTo>
                    <a:pt x="83" y="304"/>
                    <a:pt x="72" y="293"/>
                    <a:pt x="72" y="280"/>
                  </a:cubicBezTo>
                  <a:moveTo>
                    <a:pt x="649" y="376"/>
                  </a:moveTo>
                  <a:cubicBezTo>
                    <a:pt x="649" y="363"/>
                    <a:pt x="660" y="352"/>
                    <a:pt x="673" y="352"/>
                  </a:cubicBezTo>
                  <a:cubicBezTo>
                    <a:pt x="686" y="352"/>
                    <a:pt x="697" y="363"/>
                    <a:pt x="697" y="376"/>
                  </a:cubicBezTo>
                  <a:cubicBezTo>
                    <a:pt x="697" y="376"/>
                    <a:pt x="697" y="376"/>
                    <a:pt x="697" y="376"/>
                  </a:cubicBezTo>
                  <a:cubicBezTo>
                    <a:pt x="697" y="389"/>
                    <a:pt x="686" y="400"/>
                    <a:pt x="673" y="400"/>
                  </a:cubicBezTo>
                  <a:cubicBezTo>
                    <a:pt x="660" y="400"/>
                    <a:pt x="649" y="389"/>
                    <a:pt x="649" y="376"/>
                  </a:cubicBezTo>
                  <a:moveTo>
                    <a:pt x="553" y="376"/>
                  </a:moveTo>
                  <a:cubicBezTo>
                    <a:pt x="553" y="363"/>
                    <a:pt x="563" y="352"/>
                    <a:pt x="577" y="352"/>
                  </a:cubicBezTo>
                  <a:cubicBezTo>
                    <a:pt x="590" y="352"/>
                    <a:pt x="601" y="363"/>
                    <a:pt x="601" y="376"/>
                  </a:cubicBezTo>
                  <a:cubicBezTo>
                    <a:pt x="601" y="376"/>
                    <a:pt x="601" y="376"/>
                    <a:pt x="601" y="376"/>
                  </a:cubicBezTo>
                  <a:cubicBezTo>
                    <a:pt x="601" y="389"/>
                    <a:pt x="590" y="400"/>
                    <a:pt x="577" y="400"/>
                  </a:cubicBezTo>
                  <a:cubicBezTo>
                    <a:pt x="563" y="400"/>
                    <a:pt x="553" y="389"/>
                    <a:pt x="553" y="376"/>
                  </a:cubicBezTo>
                  <a:moveTo>
                    <a:pt x="457" y="376"/>
                  </a:moveTo>
                  <a:cubicBezTo>
                    <a:pt x="457" y="363"/>
                    <a:pt x="467" y="352"/>
                    <a:pt x="481" y="352"/>
                  </a:cubicBezTo>
                  <a:cubicBezTo>
                    <a:pt x="494" y="352"/>
                    <a:pt x="505" y="363"/>
                    <a:pt x="505" y="376"/>
                  </a:cubicBezTo>
                  <a:cubicBezTo>
                    <a:pt x="505" y="376"/>
                    <a:pt x="505" y="376"/>
                    <a:pt x="505" y="376"/>
                  </a:cubicBezTo>
                  <a:cubicBezTo>
                    <a:pt x="505" y="389"/>
                    <a:pt x="494" y="400"/>
                    <a:pt x="481" y="400"/>
                  </a:cubicBezTo>
                  <a:cubicBezTo>
                    <a:pt x="467" y="400"/>
                    <a:pt x="457" y="389"/>
                    <a:pt x="457" y="376"/>
                  </a:cubicBezTo>
                  <a:moveTo>
                    <a:pt x="361" y="376"/>
                  </a:moveTo>
                  <a:cubicBezTo>
                    <a:pt x="361" y="363"/>
                    <a:pt x="371" y="352"/>
                    <a:pt x="385" y="352"/>
                  </a:cubicBezTo>
                  <a:cubicBezTo>
                    <a:pt x="398" y="352"/>
                    <a:pt x="409" y="363"/>
                    <a:pt x="409" y="376"/>
                  </a:cubicBezTo>
                  <a:cubicBezTo>
                    <a:pt x="409" y="376"/>
                    <a:pt x="409" y="376"/>
                    <a:pt x="409" y="376"/>
                  </a:cubicBezTo>
                  <a:cubicBezTo>
                    <a:pt x="409" y="389"/>
                    <a:pt x="398" y="400"/>
                    <a:pt x="385" y="400"/>
                  </a:cubicBezTo>
                  <a:cubicBezTo>
                    <a:pt x="371" y="400"/>
                    <a:pt x="361" y="389"/>
                    <a:pt x="361" y="376"/>
                  </a:cubicBezTo>
                  <a:moveTo>
                    <a:pt x="265" y="376"/>
                  </a:moveTo>
                  <a:cubicBezTo>
                    <a:pt x="265" y="363"/>
                    <a:pt x="275" y="352"/>
                    <a:pt x="289" y="352"/>
                  </a:cubicBezTo>
                  <a:cubicBezTo>
                    <a:pt x="302" y="352"/>
                    <a:pt x="313" y="363"/>
                    <a:pt x="313" y="376"/>
                  </a:cubicBezTo>
                  <a:cubicBezTo>
                    <a:pt x="313" y="376"/>
                    <a:pt x="313" y="376"/>
                    <a:pt x="313" y="376"/>
                  </a:cubicBezTo>
                  <a:cubicBezTo>
                    <a:pt x="313" y="389"/>
                    <a:pt x="302" y="400"/>
                    <a:pt x="289" y="400"/>
                  </a:cubicBezTo>
                  <a:cubicBezTo>
                    <a:pt x="275" y="400"/>
                    <a:pt x="265" y="389"/>
                    <a:pt x="265" y="376"/>
                  </a:cubicBezTo>
                  <a:moveTo>
                    <a:pt x="168" y="376"/>
                  </a:moveTo>
                  <a:cubicBezTo>
                    <a:pt x="168" y="363"/>
                    <a:pt x="179" y="352"/>
                    <a:pt x="192" y="352"/>
                  </a:cubicBezTo>
                  <a:cubicBezTo>
                    <a:pt x="206" y="352"/>
                    <a:pt x="216" y="363"/>
                    <a:pt x="216" y="376"/>
                  </a:cubicBezTo>
                  <a:cubicBezTo>
                    <a:pt x="216" y="376"/>
                    <a:pt x="216" y="376"/>
                    <a:pt x="216" y="376"/>
                  </a:cubicBezTo>
                  <a:cubicBezTo>
                    <a:pt x="216" y="389"/>
                    <a:pt x="206" y="400"/>
                    <a:pt x="192" y="400"/>
                  </a:cubicBezTo>
                  <a:cubicBezTo>
                    <a:pt x="179" y="400"/>
                    <a:pt x="168" y="389"/>
                    <a:pt x="168" y="376"/>
                  </a:cubicBezTo>
                  <a:moveTo>
                    <a:pt x="72" y="376"/>
                  </a:moveTo>
                  <a:cubicBezTo>
                    <a:pt x="72" y="363"/>
                    <a:pt x="83" y="352"/>
                    <a:pt x="96" y="352"/>
                  </a:cubicBezTo>
                  <a:cubicBezTo>
                    <a:pt x="110" y="352"/>
                    <a:pt x="120" y="363"/>
                    <a:pt x="120" y="376"/>
                  </a:cubicBezTo>
                  <a:cubicBezTo>
                    <a:pt x="120" y="376"/>
                    <a:pt x="120" y="376"/>
                    <a:pt x="120" y="376"/>
                  </a:cubicBezTo>
                  <a:cubicBezTo>
                    <a:pt x="120" y="389"/>
                    <a:pt x="110" y="400"/>
                    <a:pt x="96" y="400"/>
                  </a:cubicBezTo>
                  <a:cubicBezTo>
                    <a:pt x="83" y="400"/>
                    <a:pt x="72" y="389"/>
                    <a:pt x="72" y="376"/>
                  </a:cubicBezTo>
                  <a:moveTo>
                    <a:pt x="649" y="472"/>
                  </a:moveTo>
                  <a:cubicBezTo>
                    <a:pt x="649" y="459"/>
                    <a:pt x="660" y="448"/>
                    <a:pt x="673" y="448"/>
                  </a:cubicBezTo>
                  <a:cubicBezTo>
                    <a:pt x="686" y="448"/>
                    <a:pt x="697" y="459"/>
                    <a:pt x="697" y="472"/>
                  </a:cubicBezTo>
                  <a:cubicBezTo>
                    <a:pt x="697" y="472"/>
                    <a:pt x="697" y="472"/>
                    <a:pt x="697" y="472"/>
                  </a:cubicBezTo>
                  <a:cubicBezTo>
                    <a:pt x="697" y="486"/>
                    <a:pt x="686" y="496"/>
                    <a:pt x="673" y="496"/>
                  </a:cubicBezTo>
                  <a:cubicBezTo>
                    <a:pt x="660" y="496"/>
                    <a:pt x="649" y="486"/>
                    <a:pt x="649" y="472"/>
                  </a:cubicBezTo>
                  <a:moveTo>
                    <a:pt x="553" y="472"/>
                  </a:moveTo>
                  <a:cubicBezTo>
                    <a:pt x="553" y="459"/>
                    <a:pt x="563" y="448"/>
                    <a:pt x="577" y="448"/>
                  </a:cubicBezTo>
                  <a:cubicBezTo>
                    <a:pt x="590" y="448"/>
                    <a:pt x="601" y="459"/>
                    <a:pt x="601" y="472"/>
                  </a:cubicBezTo>
                  <a:cubicBezTo>
                    <a:pt x="601" y="472"/>
                    <a:pt x="601" y="472"/>
                    <a:pt x="601" y="472"/>
                  </a:cubicBezTo>
                  <a:cubicBezTo>
                    <a:pt x="601" y="486"/>
                    <a:pt x="590" y="496"/>
                    <a:pt x="577" y="496"/>
                  </a:cubicBezTo>
                  <a:cubicBezTo>
                    <a:pt x="563" y="496"/>
                    <a:pt x="553" y="486"/>
                    <a:pt x="553" y="472"/>
                  </a:cubicBezTo>
                  <a:moveTo>
                    <a:pt x="457" y="472"/>
                  </a:moveTo>
                  <a:cubicBezTo>
                    <a:pt x="457" y="459"/>
                    <a:pt x="467" y="448"/>
                    <a:pt x="481" y="448"/>
                  </a:cubicBezTo>
                  <a:cubicBezTo>
                    <a:pt x="494" y="448"/>
                    <a:pt x="505" y="459"/>
                    <a:pt x="505" y="472"/>
                  </a:cubicBezTo>
                  <a:cubicBezTo>
                    <a:pt x="505" y="472"/>
                    <a:pt x="505" y="472"/>
                    <a:pt x="505" y="472"/>
                  </a:cubicBezTo>
                  <a:cubicBezTo>
                    <a:pt x="505" y="486"/>
                    <a:pt x="494" y="496"/>
                    <a:pt x="481" y="496"/>
                  </a:cubicBezTo>
                  <a:cubicBezTo>
                    <a:pt x="467" y="496"/>
                    <a:pt x="457" y="486"/>
                    <a:pt x="457" y="472"/>
                  </a:cubicBezTo>
                  <a:moveTo>
                    <a:pt x="361" y="472"/>
                  </a:moveTo>
                  <a:cubicBezTo>
                    <a:pt x="361" y="459"/>
                    <a:pt x="371" y="448"/>
                    <a:pt x="385" y="448"/>
                  </a:cubicBezTo>
                  <a:cubicBezTo>
                    <a:pt x="398" y="448"/>
                    <a:pt x="409" y="459"/>
                    <a:pt x="409" y="472"/>
                  </a:cubicBezTo>
                  <a:cubicBezTo>
                    <a:pt x="409" y="472"/>
                    <a:pt x="409" y="472"/>
                    <a:pt x="409" y="472"/>
                  </a:cubicBezTo>
                  <a:cubicBezTo>
                    <a:pt x="409" y="486"/>
                    <a:pt x="398" y="496"/>
                    <a:pt x="385" y="496"/>
                  </a:cubicBezTo>
                  <a:cubicBezTo>
                    <a:pt x="371" y="496"/>
                    <a:pt x="361" y="486"/>
                    <a:pt x="361" y="472"/>
                  </a:cubicBezTo>
                  <a:moveTo>
                    <a:pt x="265" y="472"/>
                  </a:moveTo>
                  <a:cubicBezTo>
                    <a:pt x="265" y="459"/>
                    <a:pt x="275" y="448"/>
                    <a:pt x="289" y="448"/>
                  </a:cubicBezTo>
                  <a:cubicBezTo>
                    <a:pt x="302" y="448"/>
                    <a:pt x="313" y="459"/>
                    <a:pt x="313" y="472"/>
                  </a:cubicBezTo>
                  <a:cubicBezTo>
                    <a:pt x="313" y="472"/>
                    <a:pt x="313" y="472"/>
                    <a:pt x="313" y="472"/>
                  </a:cubicBezTo>
                  <a:cubicBezTo>
                    <a:pt x="313" y="486"/>
                    <a:pt x="302" y="496"/>
                    <a:pt x="289" y="496"/>
                  </a:cubicBezTo>
                  <a:cubicBezTo>
                    <a:pt x="275" y="496"/>
                    <a:pt x="265" y="486"/>
                    <a:pt x="265" y="472"/>
                  </a:cubicBezTo>
                  <a:moveTo>
                    <a:pt x="168" y="472"/>
                  </a:moveTo>
                  <a:cubicBezTo>
                    <a:pt x="168" y="459"/>
                    <a:pt x="179" y="448"/>
                    <a:pt x="192" y="448"/>
                  </a:cubicBezTo>
                  <a:cubicBezTo>
                    <a:pt x="206" y="448"/>
                    <a:pt x="216" y="459"/>
                    <a:pt x="216" y="472"/>
                  </a:cubicBezTo>
                  <a:cubicBezTo>
                    <a:pt x="216" y="472"/>
                    <a:pt x="216" y="472"/>
                    <a:pt x="216" y="472"/>
                  </a:cubicBezTo>
                  <a:cubicBezTo>
                    <a:pt x="216" y="486"/>
                    <a:pt x="206" y="496"/>
                    <a:pt x="192" y="496"/>
                  </a:cubicBezTo>
                  <a:cubicBezTo>
                    <a:pt x="179" y="496"/>
                    <a:pt x="168" y="486"/>
                    <a:pt x="168" y="472"/>
                  </a:cubicBezTo>
                  <a:moveTo>
                    <a:pt x="72" y="472"/>
                  </a:moveTo>
                  <a:cubicBezTo>
                    <a:pt x="72" y="459"/>
                    <a:pt x="83" y="448"/>
                    <a:pt x="96" y="448"/>
                  </a:cubicBezTo>
                  <a:cubicBezTo>
                    <a:pt x="110" y="448"/>
                    <a:pt x="120" y="459"/>
                    <a:pt x="120" y="472"/>
                  </a:cubicBezTo>
                  <a:cubicBezTo>
                    <a:pt x="120" y="472"/>
                    <a:pt x="120" y="472"/>
                    <a:pt x="120" y="472"/>
                  </a:cubicBezTo>
                  <a:cubicBezTo>
                    <a:pt x="120" y="486"/>
                    <a:pt x="110" y="496"/>
                    <a:pt x="96" y="496"/>
                  </a:cubicBezTo>
                  <a:cubicBezTo>
                    <a:pt x="83" y="496"/>
                    <a:pt x="72" y="486"/>
                    <a:pt x="72" y="472"/>
                  </a:cubicBezTo>
                  <a:moveTo>
                    <a:pt x="649" y="568"/>
                  </a:moveTo>
                  <a:cubicBezTo>
                    <a:pt x="649" y="555"/>
                    <a:pt x="660" y="544"/>
                    <a:pt x="673" y="544"/>
                  </a:cubicBezTo>
                  <a:cubicBezTo>
                    <a:pt x="686" y="544"/>
                    <a:pt x="697" y="555"/>
                    <a:pt x="697" y="568"/>
                  </a:cubicBezTo>
                  <a:cubicBezTo>
                    <a:pt x="697" y="568"/>
                    <a:pt x="697" y="568"/>
                    <a:pt x="697" y="568"/>
                  </a:cubicBezTo>
                  <a:cubicBezTo>
                    <a:pt x="697" y="582"/>
                    <a:pt x="686" y="593"/>
                    <a:pt x="673" y="593"/>
                  </a:cubicBezTo>
                  <a:cubicBezTo>
                    <a:pt x="660" y="593"/>
                    <a:pt x="649" y="582"/>
                    <a:pt x="649" y="568"/>
                  </a:cubicBezTo>
                  <a:moveTo>
                    <a:pt x="553" y="568"/>
                  </a:moveTo>
                  <a:cubicBezTo>
                    <a:pt x="553" y="555"/>
                    <a:pt x="563" y="544"/>
                    <a:pt x="577" y="544"/>
                  </a:cubicBezTo>
                  <a:cubicBezTo>
                    <a:pt x="590" y="544"/>
                    <a:pt x="601" y="555"/>
                    <a:pt x="601" y="568"/>
                  </a:cubicBezTo>
                  <a:cubicBezTo>
                    <a:pt x="601" y="568"/>
                    <a:pt x="601" y="568"/>
                    <a:pt x="601" y="568"/>
                  </a:cubicBezTo>
                  <a:cubicBezTo>
                    <a:pt x="601" y="582"/>
                    <a:pt x="590" y="593"/>
                    <a:pt x="577" y="593"/>
                  </a:cubicBezTo>
                  <a:cubicBezTo>
                    <a:pt x="563" y="593"/>
                    <a:pt x="553" y="582"/>
                    <a:pt x="553" y="568"/>
                  </a:cubicBezTo>
                  <a:moveTo>
                    <a:pt x="457" y="568"/>
                  </a:moveTo>
                  <a:cubicBezTo>
                    <a:pt x="457" y="555"/>
                    <a:pt x="467" y="544"/>
                    <a:pt x="481" y="544"/>
                  </a:cubicBezTo>
                  <a:cubicBezTo>
                    <a:pt x="494" y="544"/>
                    <a:pt x="505" y="555"/>
                    <a:pt x="505" y="568"/>
                  </a:cubicBezTo>
                  <a:cubicBezTo>
                    <a:pt x="505" y="568"/>
                    <a:pt x="505" y="568"/>
                    <a:pt x="505" y="568"/>
                  </a:cubicBezTo>
                  <a:cubicBezTo>
                    <a:pt x="505" y="582"/>
                    <a:pt x="494" y="593"/>
                    <a:pt x="481" y="593"/>
                  </a:cubicBezTo>
                  <a:cubicBezTo>
                    <a:pt x="467" y="593"/>
                    <a:pt x="457" y="582"/>
                    <a:pt x="457" y="568"/>
                  </a:cubicBezTo>
                  <a:moveTo>
                    <a:pt x="361" y="568"/>
                  </a:moveTo>
                  <a:cubicBezTo>
                    <a:pt x="361" y="555"/>
                    <a:pt x="371" y="544"/>
                    <a:pt x="385" y="544"/>
                  </a:cubicBezTo>
                  <a:cubicBezTo>
                    <a:pt x="398" y="544"/>
                    <a:pt x="409" y="555"/>
                    <a:pt x="409" y="568"/>
                  </a:cubicBezTo>
                  <a:cubicBezTo>
                    <a:pt x="409" y="568"/>
                    <a:pt x="409" y="568"/>
                    <a:pt x="409" y="568"/>
                  </a:cubicBezTo>
                  <a:cubicBezTo>
                    <a:pt x="409" y="582"/>
                    <a:pt x="398" y="593"/>
                    <a:pt x="385" y="593"/>
                  </a:cubicBezTo>
                  <a:cubicBezTo>
                    <a:pt x="371" y="593"/>
                    <a:pt x="361" y="582"/>
                    <a:pt x="361" y="568"/>
                  </a:cubicBezTo>
                  <a:moveTo>
                    <a:pt x="265" y="568"/>
                  </a:moveTo>
                  <a:cubicBezTo>
                    <a:pt x="265" y="555"/>
                    <a:pt x="275" y="544"/>
                    <a:pt x="289" y="544"/>
                  </a:cubicBezTo>
                  <a:cubicBezTo>
                    <a:pt x="302" y="544"/>
                    <a:pt x="313" y="555"/>
                    <a:pt x="313" y="568"/>
                  </a:cubicBezTo>
                  <a:cubicBezTo>
                    <a:pt x="313" y="568"/>
                    <a:pt x="313" y="568"/>
                    <a:pt x="313" y="568"/>
                  </a:cubicBezTo>
                  <a:cubicBezTo>
                    <a:pt x="313" y="582"/>
                    <a:pt x="302" y="593"/>
                    <a:pt x="289" y="593"/>
                  </a:cubicBezTo>
                  <a:cubicBezTo>
                    <a:pt x="275" y="593"/>
                    <a:pt x="265" y="582"/>
                    <a:pt x="265" y="568"/>
                  </a:cubicBezTo>
                  <a:moveTo>
                    <a:pt x="168" y="568"/>
                  </a:moveTo>
                  <a:cubicBezTo>
                    <a:pt x="168" y="555"/>
                    <a:pt x="179" y="544"/>
                    <a:pt x="192" y="544"/>
                  </a:cubicBezTo>
                  <a:cubicBezTo>
                    <a:pt x="206" y="544"/>
                    <a:pt x="216" y="555"/>
                    <a:pt x="216" y="568"/>
                  </a:cubicBezTo>
                  <a:cubicBezTo>
                    <a:pt x="216" y="568"/>
                    <a:pt x="216" y="568"/>
                    <a:pt x="216" y="568"/>
                  </a:cubicBezTo>
                  <a:cubicBezTo>
                    <a:pt x="216" y="582"/>
                    <a:pt x="206" y="593"/>
                    <a:pt x="192" y="593"/>
                  </a:cubicBezTo>
                  <a:cubicBezTo>
                    <a:pt x="179" y="593"/>
                    <a:pt x="168" y="582"/>
                    <a:pt x="168" y="568"/>
                  </a:cubicBezTo>
                  <a:moveTo>
                    <a:pt x="72" y="568"/>
                  </a:moveTo>
                  <a:cubicBezTo>
                    <a:pt x="72" y="555"/>
                    <a:pt x="83" y="544"/>
                    <a:pt x="96" y="544"/>
                  </a:cubicBezTo>
                  <a:cubicBezTo>
                    <a:pt x="110" y="544"/>
                    <a:pt x="120" y="555"/>
                    <a:pt x="120" y="568"/>
                  </a:cubicBezTo>
                  <a:cubicBezTo>
                    <a:pt x="120" y="568"/>
                    <a:pt x="120" y="568"/>
                    <a:pt x="120" y="568"/>
                  </a:cubicBezTo>
                  <a:cubicBezTo>
                    <a:pt x="120" y="582"/>
                    <a:pt x="110" y="593"/>
                    <a:pt x="96" y="593"/>
                  </a:cubicBezTo>
                  <a:cubicBezTo>
                    <a:pt x="83" y="593"/>
                    <a:pt x="72" y="582"/>
                    <a:pt x="72" y="568"/>
                  </a:cubicBezTo>
                  <a:moveTo>
                    <a:pt x="649" y="665"/>
                  </a:moveTo>
                  <a:cubicBezTo>
                    <a:pt x="649" y="651"/>
                    <a:pt x="660" y="641"/>
                    <a:pt x="673" y="641"/>
                  </a:cubicBezTo>
                  <a:cubicBezTo>
                    <a:pt x="686" y="641"/>
                    <a:pt x="697" y="651"/>
                    <a:pt x="697" y="665"/>
                  </a:cubicBezTo>
                  <a:cubicBezTo>
                    <a:pt x="697" y="665"/>
                    <a:pt x="697" y="665"/>
                    <a:pt x="697" y="665"/>
                  </a:cubicBezTo>
                  <a:cubicBezTo>
                    <a:pt x="697" y="678"/>
                    <a:pt x="686" y="689"/>
                    <a:pt x="673" y="689"/>
                  </a:cubicBezTo>
                  <a:cubicBezTo>
                    <a:pt x="660" y="689"/>
                    <a:pt x="649" y="678"/>
                    <a:pt x="649" y="665"/>
                  </a:cubicBezTo>
                  <a:moveTo>
                    <a:pt x="553" y="665"/>
                  </a:moveTo>
                  <a:cubicBezTo>
                    <a:pt x="553" y="651"/>
                    <a:pt x="563" y="641"/>
                    <a:pt x="577" y="641"/>
                  </a:cubicBezTo>
                  <a:cubicBezTo>
                    <a:pt x="590" y="641"/>
                    <a:pt x="601" y="651"/>
                    <a:pt x="601" y="665"/>
                  </a:cubicBezTo>
                  <a:cubicBezTo>
                    <a:pt x="601" y="665"/>
                    <a:pt x="601" y="665"/>
                    <a:pt x="601" y="665"/>
                  </a:cubicBezTo>
                  <a:cubicBezTo>
                    <a:pt x="601" y="678"/>
                    <a:pt x="590" y="689"/>
                    <a:pt x="577" y="689"/>
                  </a:cubicBezTo>
                  <a:cubicBezTo>
                    <a:pt x="563" y="689"/>
                    <a:pt x="553" y="678"/>
                    <a:pt x="553" y="665"/>
                  </a:cubicBezTo>
                  <a:moveTo>
                    <a:pt x="457" y="665"/>
                  </a:moveTo>
                  <a:cubicBezTo>
                    <a:pt x="457" y="651"/>
                    <a:pt x="467" y="641"/>
                    <a:pt x="481" y="641"/>
                  </a:cubicBezTo>
                  <a:cubicBezTo>
                    <a:pt x="494" y="641"/>
                    <a:pt x="505" y="651"/>
                    <a:pt x="505" y="665"/>
                  </a:cubicBezTo>
                  <a:cubicBezTo>
                    <a:pt x="505" y="665"/>
                    <a:pt x="505" y="665"/>
                    <a:pt x="505" y="665"/>
                  </a:cubicBezTo>
                  <a:cubicBezTo>
                    <a:pt x="505" y="678"/>
                    <a:pt x="494" y="689"/>
                    <a:pt x="481" y="689"/>
                  </a:cubicBezTo>
                  <a:cubicBezTo>
                    <a:pt x="467" y="689"/>
                    <a:pt x="457" y="678"/>
                    <a:pt x="457" y="665"/>
                  </a:cubicBezTo>
                  <a:moveTo>
                    <a:pt x="361" y="665"/>
                  </a:moveTo>
                  <a:cubicBezTo>
                    <a:pt x="361" y="651"/>
                    <a:pt x="371" y="641"/>
                    <a:pt x="385" y="641"/>
                  </a:cubicBezTo>
                  <a:cubicBezTo>
                    <a:pt x="398" y="641"/>
                    <a:pt x="409" y="651"/>
                    <a:pt x="409" y="665"/>
                  </a:cubicBezTo>
                  <a:cubicBezTo>
                    <a:pt x="409" y="665"/>
                    <a:pt x="409" y="665"/>
                    <a:pt x="409" y="665"/>
                  </a:cubicBezTo>
                  <a:cubicBezTo>
                    <a:pt x="409" y="678"/>
                    <a:pt x="398" y="689"/>
                    <a:pt x="385" y="689"/>
                  </a:cubicBezTo>
                  <a:cubicBezTo>
                    <a:pt x="371" y="689"/>
                    <a:pt x="361" y="678"/>
                    <a:pt x="361" y="665"/>
                  </a:cubicBezTo>
                  <a:moveTo>
                    <a:pt x="265" y="665"/>
                  </a:moveTo>
                  <a:cubicBezTo>
                    <a:pt x="265" y="651"/>
                    <a:pt x="275" y="641"/>
                    <a:pt x="289" y="641"/>
                  </a:cubicBezTo>
                  <a:cubicBezTo>
                    <a:pt x="302" y="641"/>
                    <a:pt x="313" y="651"/>
                    <a:pt x="313" y="665"/>
                  </a:cubicBezTo>
                  <a:cubicBezTo>
                    <a:pt x="313" y="665"/>
                    <a:pt x="313" y="665"/>
                    <a:pt x="313" y="665"/>
                  </a:cubicBezTo>
                  <a:cubicBezTo>
                    <a:pt x="313" y="678"/>
                    <a:pt x="302" y="689"/>
                    <a:pt x="289" y="689"/>
                  </a:cubicBezTo>
                  <a:cubicBezTo>
                    <a:pt x="275" y="689"/>
                    <a:pt x="265" y="678"/>
                    <a:pt x="265" y="665"/>
                  </a:cubicBezTo>
                  <a:moveTo>
                    <a:pt x="168" y="665"/>
                  </a:moveTo>
                  <a:cubicBezTo>
                    <a:pt x="168" y="651"/>
                    <a:pt x="179" y="641"/>
                    <a:pt x="192" y="641"/>
                  </a:cubicBezTo>
                  <a:cubicBezTo>
                    <a:pt x="206" y="641"/>
                    <a:pt x="216" y="651"/>
                    <a:pt x="216" y="665"/>
                  </a:cubicBezTo>
                  <a:cubicBezTo>
                    <a:pt x="216" y="665"/>
                    <a:pt x="216" y="665"/>
                    <a:pt x="216" y="665"/>
                  </a:cubicBezTo>
                  <a:cubicBezTo>
                    <a:pt x="216" y="678"/>
                    <a:pt x="206" y="689"/>
                    <a:pt x="192" y="689"/>
                  </a:cubicBezTo>
                  <a:cubicBezTo>
                    <a:pt x="179" y="689"/>
                    <a:pt x="168" y="678"/>
                    <a:pt x="168" y="665"/>
                  </a:cubicBezTo>
                  <a:moveTo>
                    <a:pt x="72" y="665"/>
                  </a:moveTo>
                  <a:cubicBezTo>
                    <a:pt x="72" y="651"/>
                    <a:pt x="83" y="641"/>
                    <a:pt x="96" y="641"/>
                  </a:cubicBezTo>
                  <a:cubicBezTo>
                    <a:pt x="110" y="641"/>
                    <a:pt x="120" y="651"/>
                    <a:pt x="120" y="665"/>
                  </a:cubicBezTo>
                  <a:cubicBezTo>
                    <a:pt x="120" y="665"/>
                    <a:pt x="120" y="665"/>
                    <a:pt x="120" y="665"/>
                  </a:cubicBezTo>
                  <a:cubicBezTo>
                    <a:pt x="120" y="678"/>
                    <a:pt x="110"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4" name="Freeform 226"/>
            <p:cNvSpPr>
              <a:spLocks noEditPoints="1"/>
            </p:cNvSpPr>
            <p:nvPr/>
          </p:nvSpPr>
          <p:spPr bwMode="auto">
            <a:xfrm>
              <a:off x="5146" y="2225"/>
              <a:ext cx="212" cy="213"/>
            </a:xfrm>
            <a:custGeom>
              <a:avLst/>
              <a:gdLst/>
              <a:ahLst/>
              <a:cxnLst>
                <a:cxn ang="0">
                  <a:pos x="0" y="769"/>
                </a:cxn>
                <a:cxn ang="0">
                  <a:pos x="672" y="112"/>
                </a:cxn>
                <a:cxn ang="0">
                  <a:pos x="600" y="88"/>
                </a:cxn>
                <a:cxn ang="0">
                  <a:pos x="504" y="88"/>
                </a:cxn>
                <a:cxn ang="0">
                  <a:pos x="384" y="64"/>
                </a:cxn>
                <a:cxn ang="0">
                  <a:pos x="264" y="88"/>
                </a:cxn>
                <a:cxn ang="0">
                  <a:pos x="264" y="88"/>
                </a:cxn>
                <a:cxn ang="0">
                  <a:pos x="192" y="112"/>
                </a:cxn>
                <a:cxn ang="0">
                  <a:pos x="120" y="88"/>
                </a:cxn>
                <a:cxn ang="0">
                  <a:pos x="696" y="184"/>
                </a:cxn>
                <a:cxn ang="0">
                  <a:pos x="576" y="160"/>
                </a:cxn>
                <a:cxn ang="0">
                  <a:pos x="456" y="184"/>
                </a:cxn>
                <a:cxn ang="0">
                  <a:pos x="456" y="184"/>
                </a:cxn>
                <a:cxn ang="0">
                  <a:pos x="384" y="208"/>
                </a:cxn>
                <a:cxn ang="0">
                  <a:pos x="312" y="184"/>
                </a:cxn>
                <a:cxn ang="0">
                  <a:pos x="216" y="184"/>
                </a:cxn>
                <a:cxn ang="0">
                  <a:pos x="96" y="160"/>
                </a:cxn>
                <a:cxn ang="0">
                  <a:pos x="648" y="280"/>
                </a:cxn>
                <a:cxn ang="0">
                  <a:pos x="648" y="280"/>
                </a:cxn>
                <a:cxn ang="0">
                  <a:pos x="576" y="304"/>
                </a:cxn>
                <a:cxn ang="0">
                  <a:pos x="504" y="280"/>
                </a:cxn>
                <a:cxn ang="0">
                  <a:pos x="408" y="280"/>
                </a:cxn>
                <a:cxn ang="0">
                  <a:pos x="288" y="256"/>
                </a:cxn>
                <a:cxn ang="0">
                  <a:pos x="168" y="280"/>
                </a:cxn>
                <a:cxn ang="0">
                  <a:pos x="168" y="280"/>
                </a:cxn>
                <a:cxn ang="0">
                  <a:pos x="96" y="304"/>
                </a:cxn>
                <a:cxn ang="0">
                  <a:pos x="696" y="376"/>
                </a:cxn>
                <a:cxn ang="0">
                  <a:pos x="600" y="376"/>
                </a:cxn>
                <a:cxn ang="0">
                  <a:pos x="480" y="352"/>
                </a:cxn>
                <a:cxn ang="0">
                  <a:pos x="360" y="376"/>
                </a:cxn>
                <a:cxn ang="0">
                  <a:pos x="360" y="376"/>
                </a:cxn>
                <a:cxn ang="0">
                  <a:pos x="288" y="400"/>
                </a:cxn>
                <a:cxn ang="0">
                  <a:pos x="216" y="376"/>
                </a:cxn>
                <a:cxn ang="0">
                  <a:pos x="120" y="376"/>
                </a:cxn>
                <a:cxn ang="0">
                  <a:pos x="672" y="448"/>
                </a:cxn>
                <a:cxn ang="0">
                  <a:pos x="552" y="473"/>
                </a:cxn>
                <a:cxn ang="0">
                  <a:pos x="552" y="473"/>
                </a:cxn>
                <a:cxn ang="0">
                  <a:pos x="480" y="497"/>
                </a:cxn>
                <a:cxn ang="0">
                  <a:pos x="408" y="473"/>
                </a:cxn>
                <a:cxn ang="0">
                  <a:pos x="312" y="473"/>
                </a:cxn>
                <a:cxn ang="0">
                  <a:pos x="192" y="448"/>
                </a:cxn>
                <a:cxn ang="0">
                  <a:pos x="72" y="473"/>
                </a:cxn>
                <a:cxn ang="0">
                  <a:pos x="72" y="473"/>
                </a:cxn>
                <a:cxn ang="0">
                  <a:pos x="672" y="593"/>
                </a:cxn>
                <a:cxn ang="0">
                  <a:pos x="600" y="569"/>
                </a:cxn>
                <a:cxn ang="0">
                  <a:pos x="504" y="569"/>
                </a:cxn>
                <a:cxn ang="0">
                  <a:pos x="384" y="545"/>
                </a:cxn>
                <a:cxn ang="0">
                  <a:pos x="264" y="569"/>
                </a:cxn>
                <a:cxn ang="0">
                  <a:pos x="264" y="569"/>
                </a:cxn>
                <a:cxn ang="0">
                  <a:pos x="192" y="593"/>
                </a:cxn>
                <a:cxn ang="0">
                  <a:pos x="120" y="569"/>
                </a:cxn>
                <a:cxn ang="0">
                  <a:pos x="696" y="665"/>
                </a:cxn>
                <a:cxn ang="0">
                  <a:pos x="576" y="641"/>
                </a:cxn>
                <a:cxn ang="0">
                  <a:pos x="456" y="665"/>
                </a:cxn>
                <a:cxn ang="0">
                  <a:pos x="456" y="665"/>
                </a:cxn>
                <a:cxn ang="0">
                  <a:pos x="384" y="689"/>
                </a:cxn>
                <a:cxn ang="0">
                  <a:pos x="312" y="665"/>
                </a:cxn>
                <a:cxn ang="0">
                  <a:pos x="216" y="665"/>
                </a:cxn>
                <a:cxn ang="0">
                  <a:pos x="96" y="641"/>
                </a:cxn>
              </a:cxnLst>
              <a:rect l="0" t="0" r="r" b="b"/>
              <a:pathLst>
                <a:path w="768" h="769">
                  <a:moveTo>
                    <a:pt x="0" y="769"/>
                  </a:moveTo>
                  <a:lnTo>
                    <a:pt x="768" y="769"/>
                  </a:lnTo>
                  <a:lnTo>
                    <a:pt x="768" y="0"/>
                  </a:lnTo>
                  <a:lnTo>
                    <a:pt x="0" y="0"/>
                  </a:lnTo>
                  <a:lnTo>
                    <a:pt x="0" y="769"/>
                  </a:lnTo>
                  <a:moveTo>
                    <a:pt x="648" y="88"/>
                  </a:moveTo>
                  <a:cubicBezTo>
                    <a:pt x="648" y="75"/>
                    <a:pt x="659" y="64"/>
                    <a:pt x="672" y="64"/>
                  </a:cubicBezTo>
                  <a:cubicBezTo>
                    <a:pt x="685" y="64"/>
                    <a:pt x="696" y="75"/>
                    <a:pt x="696" y="88"/>
                  </a:cubicBezTo>
                  <a:cubicBezTo>
                    <a:pt x="696" y="88"/>
                    <a:pt x="696" y="88"/>
                    <a:pt x="696" y="88"/>
                  </a:cubicBezTo>
                  <a:cubicBezTo>
                    <a:pt x="696" y="101"/>
                    <a:pt x="685" y="112"/>
                    <a:pt x="672" y="112"/>
                  </a:cubicBezTo>
                  <a:cubicBezTo>
                    <a:pt x="659" y="112"/>
                    <a:pt x="648" y="101"/>
                    <a:pt x="648" y="88"/>
                  </a:cubicBezTo>
                  <a:moveTo>
                    <a:pt x="552" y="88"/>
                  </a:moveTo>
                  <a:cubicBezTo>
                    <a:pt x="552" y="75"/>
                    <a:pt x="563" y="64"/>
                    <a:pt x="576" y="64"/>
                  </a:cubicBezTo>
                  <a:cubicBezTo>
                    <a:pt x="589" y="64"/>
                    <a:pt x="600" y="75"/>
                    <a:pt x="600" y="88"/>
                  </a:cubicBezTo>
                  <a:cubicBezTo>
                    <a:pt x="600" y="88"/>
                    <a:pt x="600" y="88"/>
                    <a:pt x="600" y="88"/>
                  </a:cubicBezTo>
                  <a:cubicBezTo>
                    <a:pt x="600" y="101"/>
                    <a:pt x="589" y="112"/>
                    <a:pt x="576" y="112"/>
                  </a:cubicBezTo>
                  <a:cubicBezTo>
                    <a:pt x="563" y="112"/>
                    <a:pt x="552" y="101"/>
                    <a:pt x="552" y="88"/>
                  </a:cubicBezTo>
                  <a:moveTo>
                    <a:pt x="456" y="88"/>
                  </a:moveTo>
                  <a:cubicBezTo>
                    <a:pt x="456" y="75"/>
                    <a:pt x="467" y="64"/>
                    <a:pt x="480" y="64"/>
                  </a:cubicBezTo>
                  <a:cubicBezTo>
                    <a:pt x="493" y="64"/>
                    <a:pt x="504" y="75"/>
                    <a:pt x="504" y="88"/>
                  </a:cubicBezTo>
                  <a:cubicBezTo>
                    <a:pt x="504" y="88"/>
                    <a:pt x="504" y="88"/>
                    <a:pt x="504" y="88"/>
                  </a:cubicBezTo>
                  <a:cubicBezTo>
                    <a:pt x="504" y="101"/>
                    <a:pt x="493" y="112"/>
                    <a:pt x="480" y="112"/>
                  </a:cubicBezTo>
                  <a:cubicBezTo>
                    <a:pt x="467" y="112"/>
                    <a:pt x="456" y="101"/>
                    <a:pt x="456" y="88"/>
                  </a:cubicBezTo>
                  <a:moveTo>
                    <a:pt x="360" y="88"/>
                  </a:moveTo>
                  <a:cubicBezTo>
                    <a:pt x="360" y="75"/>
                    <a:pt x="371" y="64"/>
                    <a:pt x="384" y="64"/>
                  </a:cubicBezTo>
                  <a:cubicBezTo>
                    <a:pt x="397" y="64"/>
                    <a:pt x="408" y="75"/>
                    <a:pt x="408" y="88"/>
                  </a:cubicBezTo>
                  <a:cubicBezTo>
                    <a:pt x="408" y="88"/>
                    <a:pt x="408" y="88"/>
                    <a:pt x="408" y="88"/>
                  </a:cubicBezTo>
                  <a:cubicBezTo>
                    <a:pt x="408" y="101"/>
                    <a:pt x="397" y="112"/>
                    <a:pt x="384" y="112"/>
                  </a:cubicBezTo>
                  <a:cubicBezTo>
                    <a:pt x="371" y="112"/>
                    <a:pt x="360" y="101"/>
                    <a:pt x="360" y="88"/>
                  </a:cubicBezTo>
                  <a:moveTo>
                    <a:pt x="264" y="88"/>
                  </a:moveTo>
                  <a:cubicBezTo>
                    <a:pt x="264" y="75"/>
                    <a:pt x="275" y="64"/>
                    <a:pt x="288" y="64"/>
                  </a:cubicBezTo>
                  <a:cubicBezTo>
                    <a:pt x="301" y="64"/>
                    <a:pt x="312" y="75"/>
                    <a:pt x="312" y="88"/>
                  </a:cubicBezTo>
                  <a:cubicBezTo>
                    <a:pt x="312" y="88"/>
                    <a:pt x="312" y="88"/>
                    <a:pt x="312" y="88"/>
                  </a:cubicBezTo>
                  <a:cubicBezTo>
                    <a:pt x="312" y="101"/>
                    <a:pt x="301" y="112"/>
                    <a:pt x="288" y="112"/>
                  </a:cubicBezTo>
                  <a:cubicBezTo>
                    <a:pt x="275" y="112"/>
                    <a:pt x="264" y="101"/>
                    <a:pt x="264" y="88"/>
                  </a:cubicBezTo>
                  <a:moveTo>
                    <a:pt x="168" y="88"/>
                  </a:moveTo>
                  <a:cubicBezTo>
                    <a:pt x="168" y="75"/>
                    <a:pt x="179" y="64"/>
                    <a:pt x="192" y="64"/>
                  </a:cubicBezTo>
                  <a:cubicBezTo>
                    <a:pt x="205" y="64"/>
                    <a:pt x="216" y="75"/>
                    <a:pt x="216" y="88"/>
                  </a:cubicBezTo>
                  <a:cubicBezTo>
                    <a:pt x="216" y="88"/>
                    <a:pt x="216" y="88"/>
                    <a:pt x="216" y="88"/>
                  </a:cubicBezTo>
                  <a:cubicBezTo>
                    <a:pt x="216" y="101"/>
                    <a:pt x="205" y="112"/>
                    <a:pt x="192" y="112"/>
                  </a:cubicBezTo>
                  <a:cubicBezTo>
                    <a:pt x="179" y="112"/>
                    <a:pt x="168" y="101"/>
                    <a:pt x="168" y="88"/>
                  </a:cubicBezTo>
                  <a:moveTo>
                    <a:pt x="72" y="88"/>
                  </a:moveTo>
                  <a:cubicBezTo>
                    <a:pt x="72" y="75"/>
                    <a:pt x="83" y="64"/>
                    <a:pt x="96" y="64"/>
                  </a:cubicBezTo>
                  <a:cubicBezTo>
                    <a:pt x="109" y="64"/>
                    <a:pt x="120" y="75"/>
                    <a:pt x="120" y="88"/>
                  </a:cubicBezTo>
                  <a:cubicBezTo>
                    <a:pt x="120" y="88"/>
                    <a:pt x="120" y="88"/>
                    <a:pt x="120" y="88"/>
                  </a:cubicBezTo>
                  <a:cubicBezTo>
                    <a:pt x="120" y="101"/>
                    <a:pt x="109" y="112"/>
                    <a:pt x="96" y="112"/>
                  </a:cubicBezTo>
                  <a:cubicBezTo>
                    <a:pt x="83" y="112"/>
                    <a:pt x="72" y="101"/>
                    <a:pt x="72" y="88"/>
                  </a:cubicBezTo>
                  <a:moveTo>
                    <a:pt x="648" y="184"/>
                  </a:moveTo>
                  <a:cubicBezTo>
                    <a:pt x="648" y="171"/>
                    <a:pt x="659" y="160"/>
                    <a:pt x="672" y="160"/>
                  </a:cubicBezTo>
                  <a:cubicBezTo>
                    <a:pt x="685" y="160"/>
                    <a:pt x="696" y="171"/>
                    <a:pt x="696" y="184"/>
                  </a:cubicBezTo>
                  <a:cubicBezTo>
                    <a:pt x="696" y="184"/>
                    <a:pt x="696" y="184"/>
                    <a:pt x="696" y="184"/>
                  </a:cubicBezTo>
                  <a:cubicBezTo>
                    <a:pt x="696" y="197"/>
                    <a:pt x="685" y="208"/>
                    <a:pt x="672" y="208"/>
                  </a:cubicBezTo>
                  <a:cubicBezTo>
                    <a:pt x="659" y="208"/>
                    <a:pt x="648" y="197"/>
                    <a:pt x="648" y="184"/>
                  </a:cubicBezTo>
                  <a:moveTo>
                    <a:pt x="552" y="184"/>
                  </a:moveTo>
                  <a:cubicBezTo>
                    <a:pt x="552" y="171"/>
                    <a:pt x="563" y="160"/>
                    <a:pt x="576" y="160"/>
                  </a:cubicBezTo>
                  <a:cubicBezTo>
                    <a:pt x="589" y="160"/>
                    <a:pt x="600" y="171"/>
                    <a:pt x="600" y="184"/>
                  </a:cubicBezTo>
                  <a:cubicBezTo>
                    <a:pt x="600" y="184"/>
                    <a:pt x="600" y="184"/>
                    <a:pt x="600" y="184"/>
                  </a:cubicBezTo>
                  <a:cubicBezTo>
                    <a:pt x="600" y="197"/>
                    <a:pt x="589" y="208"/>
                    <a:pt x="576" y="208"/>
                  </a:cubicBezTo>
                  <a:cubicBezTo>
                    <a:pt x="563" y="208"/>
                    <a:pt x="552" y="197"/>
                    <a:pt x="552" y="184"/>
                  </a:cubicBezTo>
                  <a:moveTo>
                    <a:pt x="456" y="184"/>
                  </a:moveTo>
                  <a:cubicBezTo>
                    <a:pt x="456" y="171"/>
                    <a:pt x="467" y="160"/>
                    <a:pt x="480" y="160"/>
                  </a:cubicBezTo>
                  <a:cubicBezTo>
                    <a:pt x="493" y="160"/>
                    <a:pt x="504" y="171"/>
                    <a:pt x="504" y="184"/>
                  </a:cubicBezTo>
                  <a:cubicBezTo>
                    <a:pt x="504" y="184"/>
                    <a:pt x="504" y="184"/>
                    <a:pt x="504" y="184"/>
                  </a:cubicBezTo>
                  <a:cubicBezTo>
                    <a:pt x="504" y="197"/>
                    <a:pt x="493" y="208"/>
                    <a:pt x="480" y="208"/>
                  </a:cubicBezTo>
                  <a:cubicBezTo>
                    <a:pt x="467" y="208"/>
                    <a:pt x="456" y="197"/>
                    <a:pt x="456" y="184"/>
                  </a:cubicBezTo>
                  <a:moveTo>
                    <a:pt x="360" y="184"/>
                  </a:moveTo>
                  <a:cubicBezTo>
                    <a:pt x="360" y="171"/>
                    <a:pt x="371" y="160"/>
                    <a:pt x="384" y="160"/>
                  </a:cubicBezTo>
                  <a:cubicBezTo>
                    <a:pt x="397" y="160"/>
                    <a:pt x="408" y="171"/>
                    <a:pt x="408" y="184"/>
                  </a:cubicBezTo>
                  <a:cubicBezTo>
                    <a:pt x="408" y="184"/>
                    <a:pt x="408" y="184"/>
                    <a:pt x="408" y="184"/>
                  </a:cubicBezTo>
                  <a:cubicBezTo>
                    <a:pt x="408" y="197"/>
                    <a:pt x="397" y="208"/>
                    <a:pt x="384" y="208"/>
                  </a:cubicBezTo>
                  <a:cubicBezTo>
                    <a:pt x="371" y="208"/>
                    <a:pt x="360" y="197"/>
                    <a:pt x="360" y="184"/>
                  </a:cubicBezTo>
                  <a:moveTo>
                    <a:pt x="264" y="184"/>
                  </a:moveTo>
                  <a:cubicBezTo>
                    <a:pt x="264" y="171"/>
                    <a:pt x="275" y="160"/>
                    <a:pt x="288" y="160"/>
                  </a:cubicBezTo>
                  <a:cubicBezTo>
                    <a:pt x="301" y="160"/>
                    <a:pt x="312" y="171"/>
                    <a:pt x="312" y="184"/>
                  </a:cubicBezTo>
                  <a:cubicBezTo>
                    <a:pt x="312" y="184"/>
                    <a:pt x="312" y="184"/>
                    <a:pt x="312" y="184"/>
                  </a:cubicBezTo>
                  <a:cubicBezTo>
                    <a:pt x="312" y="197"/>
                    <a:pt x="301"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8" y="280"/>
                  </a:moveTo>
                  <a:cubicBezTo>
                    <a:pt x="648" y="267"/>
                    <a:pt x="659" y="256"/>
                    <a:pt x="672" y="256"/>
                  </a:cubicBezTo>
                  <a:cubicBezTo>
                    <a:pt x="685" y="256"/>
                    <a:pt x="696" y="267"/>
                    <a:pt x="696" y="280"/>
                  </a:cubicBezTo>
                  <a:cubicBezTo>
                    <a:pt x="696" y="280"/>
                    <a:pt x="696" y="280"/>
                    <a:pt x="696" y="280"/>
                  </a:cubicBezTo>
                  <a:cubicBezTo>
                    <a:pt x="696" y="293"/>
                    <a:pt x="685" y="304"/>
                    <a:pt x="672" y="304"/>
                  </a:cubicBezTo>
                  <a:cubicBezTo>
                    <a:pt x="659" y="304"/>
                    <a:pt x="648" y="293"/>
                    <a:pt x="648" y="280"/>
                  </a:cubicBezTo>
                  <a:moveTo>
                    <a:pt x="552" y="280"/>
                  </a:moveTo>
                  <a:cubicBezTo>
                    <a:pt x="552" y="267"/>
                    <a:pt x="563" y="256"/>
                    <a:pt x="576" y="256"/>
                  </a:cubicBezTo>
                  <a:cubicBezTo>
                    <a:pt x="589" y="256"/>
                    <a:pt x="600" y="267"/>
                    <a:pt x="600" y="280"/>
                  </a:cubicBezTo>
                  <a:cubicBezTo>
                    <a:pt x="600" y="280"/>
                    <a:pt x="600" y="280"/>
                    <a:pt x="600" y="280"/>
                  </a:cubicBezTo>
                  <a:cubicBezTo>
                    <a:pt x="600" y="293"/>
                    <a:pt x="589" y="304"/>
                    <a:pt x="576" y="304"/>
                  </a:cubicBezTo>
                  <a:cubicBezTo>
                    <a:pt x="563" y="304"/>
                    <a:pt x="552" y="293"/>
                    <a:pt x="552" y="280"/>
                  </a:cubicBezTo>
                  <a:moveTo>
                    <a:pt x="456" y="280"/>
                  </a:moveTo>
                  <a:cubicBezTo>
                    <a:pt x="456" y="267"/>
                    <a:pt x="467" y="256"/>
                    <a:pt x="480" y="256"/>
                  </a:cubicBezTo>
                  <a:cubicBezTo>
                    <a:pt x="493" y="256"/>
                    <a:pt x="504" y="267"/>
                    <a:pt x="504" y="280"/>
                  </a:cubicBezTo>
                  <a:cubicBezTo>
                    <a:pt x="504" y="280"/>
                    <a:pt x="504" y="280"/>
                    <a:pt x="504" y="280"/>
                  </a:cubicBezTo>
                  <a:cubicBezTo>
                    <a:pt x="504" y="293"/>
                    <a:pt x="493" y="304"/>
                    <a:pt x="480" y="304"/>
                  </a:cubicBezTo>
                  <a:cubicBezTo>
                    <a:pt x="467" y="304"/>
                    <a:pt x="456" y="293"/>
                    <a:pt x="456" y="280"/>
                  </a:cubicBezTo>
                  <a:moveTo>
                    <a:pt x="360" y="280"/>
                  </a:moveTo>
                  <a:cubicBezTo>
                    <a:pt x="360" y="267"/>
                    <a:pt x="371" y="256"/>
                    <a:pt x="384" y="256"/>
                  </a:cubicBezTo>
                  <a:cubicBezTo>
                    <a:pt x="397" y="256"/>
                    <a:pt x="408" y="267"/>
                    <a:pt x="408" y="280"/>
                  </a:cubicBezTo>
                  <a:cubicBezTo>
                    <a:pt x="408" y="280"/>
                    <a:pt x="408" y="280"/>
                    <a:pt x="408" y="280"/>
                  </a:cubicBezTo>
                  <a:cubicBezTo>
                    <a:pt x="408" y="293"/>
                    <a:pt x="397" y="304"/>
                    <a:pt x="384" y="304"/>
                  </a:cubicBezTo>
                  <a:cubicBezTo>
                    <a:pt x="371" y="304"/>
                    <a:pt x="360" y="293"/>
                    <a:pt x="360" y="280"/>
                  </a:cubicBezTo>
                  <a:moveTo>
                    <a:pt x="264" y="280"/>
                  </a:moveTo>
                  <a:cubicBezTo>
                    <a:pt x="264" y="267"/>
                    <a:pt x="275" y="256"/>
                    <a:pt x="288" y="256"/>
                  </a:cubicBezTo>
                  <a:cubicBezTo>
                    <a:pt x="301" y="256"/>
                    <a:pt x="312" y="267"/>
                    <a:pt x="312" y="280"/>
                  </a:cubicBezTo>
                  <a:cubicBezTo>
                    <a:pt x="312" y="280"/>
                    <a:pt x="312" y="280"/>
                    <a:pt x="312" y="280"/>
                  </a:cubicBezTo>
                  <a:cubicBezTo>
                    <a:pt x="312" y="293"/>
                    <a:pt x="301"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8" y="376"/>
                  </a:moveTo>
                  <a:cubicBezTo>
                    <a:pt x="648" y="363"/>
                    <a:pt x="659" y="352"/>
                    <a:pt x="672" y="352"/>
                  </a:cubicBezTo>
                  <a:cubicBezTo>
                    <a:pt x="685" y="352"/>
                    <a:pt x="696" y="363"/>
                    <a:pt x="696" y="376"/>
                  </a:cubicBezTo>
                  <a:cubicBezTo>
                    <a:pt x="696" y="376"/>
                    <a:pt x="696" y="376"/>
                    <a:pt x="696" y="376"/>
                  </a:cubicBezTo>
                  <a:cubicBezTo>
                    <a:pt x="696" y="390"/>
                    <a:pt x="685" y="400"/>
                    <a:pt x="672" y="400"/>
                  </a:cubicBezTo>
                  <a:cubicBezTo>
                    <a:pt x="659" y="400"/>
                    <a:pt x="648" y="390"/>
                    <a:pt x="648" y="376"/>
                  </a:cubicBezTo>
                  <a:moveTo>
                    <a:pt x="552" y="376"/>
                  </a:moveTo>
                  <a:cubicBezTo>
                    <a:pt x="552" y="363"/>
                    <a:pt x="563" y="352"/>
                    <a:pt x="576" y="352"/>
                  </a:cubicBezTo>
                  <a:cubicBezTo>
                    <a:pt x="589" y="352"/>
                    <a:pt x="600" y="363"/>
                    <a:pt x="600" y="376"/>
                  </a:cubicBezTo>
                  <a:cubicBezTo>
                    <a:pt x="600" y="376"/>
                    <a:pt x="600" y="376"/>
                    <a:pt x="600" y="376"/>
                  </a:cubicBezTo>
                  <a:cubicBezTo>
                    <a:pt x="600" y="390"/>
                    <a:pt x="589" y="400"/>
                    <a:pt x="576" y="400"/>
                  </a:cubicBezTo>
                  <a:cubicBezTo>
                    <a:pt x="563" y="400"/>
                    <a:pt x="552" y="390"/>
                    <a:pt x="552" y="376"/>
                  </a:cubicBezTo>
                  <a:moveTo>
                    <a:pt x="456" y="376"/>
                  </a:moveTo>
                  <a:cubicBezTo>
                    <a:pt x="456" y="363"/>
                    <a:pt x="467" y="352"/>
                    <a:pt x="480" y="352"/>
                  </a:cubicBezTo>
                  <a:cubicBezTo>
                    <a:pt x="493" y="352"/>
                    <a:pt x="504" y="363"/>
                    <a:pt x="504" y="376"/>
                  </a:cubicBezTo>
                  <a:cubicBezTo>
                    <a:pt x="504" y="376"/>
                    <a:pt x="504" y="376"/>
                    <a:pt x="504" y="376"/>
                  </a:cubicBezTo>
                  <a:cubicBezTo>
                    <a:pt x="504" y="390"/>
                    <a:pt x="493" y="400"/>
                    <a:pt x="480" y="400"/>
                  </a:cubicBezTo>
                  <a:cubicBezTo>
                    <a:pt x="467" y="400"/>
                    <a:pt x="456" y="390"/>
                    <a:pt x="456" y="376"/>
                  </a:cubicBezTo>
                  <a:moveTo>
                    <a:pt x="360" y="376"/>
                  </a:moveTo>
                  <a:cubicBezTo>
                    <a:pt x="360" y="363"/>
                    <a:pt x="371" y="352"/>
                    <a:pt x="384" y="352"/>
                  </a:cubicBezTo>
                  <a:cubicBezTo>
                    <a:pt x="397" y="352"/>
                    <a:pt x="408" y="363"/>
                    <a:pt x="408" y="376"/>
                  </a:cubicBezTo>
                  <a:cubicBezTo>
                    <a:pt x="408" y="376"/>
                    <a:pt x="408" y="376"/>
                    <a:pt x="408" y="376"/>
                  </a:cubicBezTo>
                  <a:cubicBezTo>
                    <a:pt x="408" y="390"/>
                    <a:pt x="397" y="400"/>
                    <a:pt x="384" y="400"/>
                  </a:cubicBezTo>
                  <a:cubicBezTo>
                    <a:pt x="371" y="400"/>
                    <a:pt x="360" y="390"/>
                    <a:pt x="360" y="376"/>
                  </a:cubicBezTo>
                  <a:moveTo>
                    <a:pt x="264" y="376"/>
                  </a:moveTo>
                  <a:cubicBezTo>
                    <a:pt x="264" y="363"/>
                    <a:pt x="275" y="352"/>
                    <a:pt x="288" y="352"/>
                  </a:cubicBezTo>
                  <a:cubicBezTo>
                    <a:pt x="301" y="352"/>
                    <a:pt x="312" y="363"/>
                    <a:pt x="312" y="376"/>
                  </a:cubicBezTo>
                  <a:cubicBezTo>
                    <a:pt x="312" y="376"/>
                    <a:pt x="312" y="376"/>
                    <a:pt x="312" y="376"/>
                  </a:cubicBezTo>
                  <a:cubicBezTo>
                    <a:pt x="312" y="390"/>
                    <a:pt x="301" y="400"/>
                    <a:pt x="288" y="400"/>
                  </a:cubicBezTo>
                  <a:cubicBezTo>
                    <a:pt x="275" y="400"/>
                    <a:pt x="264" y="390"/>
                    <a:pt x="264" y="376"/>
                  </a:cubicBezTo>
                  <a:moveTo>
                    <a:pt x="168" y="376"/>
                  </a:moveTo>
                  <a:cubicBezTo>
                    <a:pt x="168" y="363"/>
                    <a:pt x="179" y="352"/>
                    <a:pt x="192" y="352"/>
                  </a:cubicBezTo>
                  <a:cubicBezTo>
                    <a:pt x="205" y="352"/>
                    <a:pt x="216" y="363"/>
                    <a:pt x="216" y="376"/>
                  </a:cubicBezTo>
                  <a:cubicBezTo>
                    <a:pt x="216" y="376"/>
                    <a:pt x="216" y="376"/>
                    <a:pt x="216" y="376"/>
                  </a:cubicBezTo>
                  <a:cubicBezTo>
                    <a:pt x="216" y="390"/>
                    <a:pt x="205" y="400"/>
                    <a:pt x="192" y="400"/>
                  </a:cubicBezTo>
                  <a:cubicBezTo>
                    <a:pt x="179" y="400"/>
                    <a:pt x="168" y="390"/>
                    <a:pt x="168" y="376"/>
                  </a:cubicBezTo>
                  <a:moveTo>
                    <a:pt x="72" y="376"/>
                  </a:moveTo>
                  <a:cubicBezTo>
                    <a:pt x="72" y="363"/>
                    <a:pt x="83" y="352"/>
                    <a:pt x="96" y="352"/>
                  </a:cubicBezTo>
                  <a:cubicBezTo>
                    <a:pt x="109" y="352"/>
                    <a:pt x="120" y="363"/>
                    <a:pt x="120" y="376"/>
                  </a:cubicBezTo>
                  <a:cubicBezTo>
                    <a:pt x="120" y="376"/>
                    <a:pt x="120" y="376"/>
                    <a:pt x="120" y="376"/>
                  </a:cubicBezTo>
                  <a:cubicBezTo>
                    <a:pt x="120" y="390"/>
                    <a:pt x="109" y="400"/>
                    <a:pt x="96" y="400"/>
                  </a:cubicBezTo>
                  <a:cubicBezTo>
                    <a:pt x="83" y="400"/>
                    <a:pt x="72" y="390"/>
                    <a:pt x="72" y="376"/>
                  </a:cubicBezTo>
                  <a:moveTo>
                    <a:pt x="648" y="473"/>
                  </a:moveTo>
                  <a:cubicBezTo>
                    <a:pt x="648" y="459"/>
                    <a:pt x="659" y="448"/>
                    <a:pt x="672" y="448"/>
                  </a:cubicBezTo>
                  <a:cubicBezTo>
                    <a:pt x="685" y="448"/>
                    <a:pt x="696" y="459"/>
                    <a:pt x="696" y="473"/>
                  </a:cubicBezTo>
                  <a:cubicBezTo>
                    <a:pt x="696" y="473"/>
                    <a:pt x="696" y="473"/>
                    <a:pt x="696" y="473"/>
                  </a:cubicBezTo>
                  <a:cubicBezTo>
                    <a:pt x="696" y="486"/>
                    <a:pt x="685" y="497"/>
                    <a:pt x="672" y="497"/>
                  </a:cubicBezTo>
                  <a:cubicBezTo>
                    <a:pt x="659" y="497"/>
                    <a:pt x="648" y="486"/>
                    <a:pt x="648" y="473"/>
                  </a:cubicBezTo>
                  <a:moveTo>
                    <a:pt x="552" y="473"/>
                  </a:moveTo>
                  <a:cubicBezTo>
                    <a:pt x="552" y="459"/>
                    <a:pt x="563" y="448"/>
                    <a:pt x="576" y="448"/>
                  </a:cubicBezTo>
                  <a:cubicBezTo>
                    <a:pt x="589" y="448"/>
                    <a:pt x="600" y="459"/>
                    <a:pt x="600" y="473"/>
                  </a:cubicBezTo>
                  <a:cubicBezTo>
                    <a:pt x="600" y="473"/>
                    <a:pt x="600" y="473"/>
                    <a:pt x="600" y="473"/>
                  </a:cubicBezTo>
                  <a:cubicBezTo>
                    <a:pt x="600" y="486"/>
                    <a:pt x="589" y="497"/>
                    <a:pt x="576" y="497"/>
                  </a:cubicBezTo>
                  <a:cubicBezTo>
                    <a:pt x="563" y="497"/>
                    <a:pt x="552" y="486"/>
                    <a:pt x="552" y="473"/>
                  </a:cubicBezTo>
                  <a:moveTo>
                    <a:pt x="456" y="473"/>
                  </a:moveTo>
                  <a:cubicBezTo>
                    <a:pt x="456" y="459"/>
                    <a:pt x="467" y="448"/>
                    <a:pt x="480" y="448"/>
                  </a:cubicBezTo>
                  <a:cubicBezTo>
                    <a:pt x="493" y="448"/>
                    <a:pt x="504" y="459"/>
                    <a:pt x="504" y="473"/>
                  </a:cubicBezTo>
                  <a:cubicBezTo>
                    <a:pt x="504" y="473"/>
                    <a:pt x="504" y="473"/>
                    <a:pt x="504" y="473"/>
                  </a:cubicBezTo>
                  <a:cubicBezTo>
                    <a:pt x="504" y="486"/>
                    <a:pt x="493" y="497"/>
                    <a:pt x="480" y="497"/>
                  </a:cubicBezTo>
                  <a:cubicBezTo>
                    <a:pt x="467" y="497"/>
                    <a:pt x="456" y="486"/>
                    <a:pt x="456" y="473"/>
                  </a:cubicBezTo>
                  <a:moveTo>
                    <a:pt x="360" y="473"/>
                  </a:moveTo>
                  <a:cubicBezTo>
                    <a:pt x="360" y="459"/>
                    <a:pt x="371" y="448"/>
                    <a:pt x="384" y="448"/>
                  </a:cubicBezTo>
                  <a:cubicBezTo>
                    <a:pt x="397" y="448"/>
                    <a:pt x="408" y="459"/>
                    <a:pt x="408" y="473"/>
                  </a:cubicBezTo>
                  <a:cubicBezTo>
                    <a:pt x="408" y="473"/>
                    <a:pt x="408" y="473"/>
                    <a:pt x="408" y="473"/>
                  </a:cubicBezTo>
                  <a:cubicBezTo>
                    <a:pt x="408" y="486"/>
                    <a:pt x="397" y="497"/>
                    <a:pt x="384" y="497"/>
                  </a:cubicBezTo>
                  <a:cubicBezTo>
                    <a:pt x="371" y="497"/>
                    <a:pt x="360" y="486"/>
                    <a:pt x="360" y="473"/>
                  </a:cubicBezTo>
                  <a:moveTo>
                    <a:pt x="264" y="473"/>
                  </a:moveTo>
                  <a:cubicBezTo>
                    <a:pt x="264" y="459"/>
                    <a:pt x="275" y="448"/>
                    <a:pt x="288" y="448"/>
                  </a:cubicBezTo>
                  <a:cubicBezTo>
                    <a:pt x="301" y="448"/>
                    <a:pt x="312" y="459"/>
                    <a:pt x="312" y="473"/>
                  </a:cubicBezTo>
                  <a:cubicBezTo>
                    <a:pt x="312" y="473"/>
                    <a:pt x="312" y="473"/>
                    <a:pt x="312" y="473"/>
                  </a:cubicBezTo>
                  <a:cubicBezTo>
                    <a:pt x="312" y="486"/>
                    <a:pt x="301" y="497"/>
                    <a:pt x="288" y="497"/>
                  </a:cubicBezTo>
                  <a:cubicBezTo>
                    <a:pt x="275" y="497"/>
                    <a:pt x="264" y="486"/>
                    <a:pt x="264" y="473"/>
                  </a:cubicBezTo>
                  <a:moveTo>
                    <a:pt x="168" y="473"/>
                  </a:moveTo>
                  <a:cubicBezTo>
                    <a:pt x="168" y="459"/>
                    <a:pt x="179" y="448"/>
                    <a:pt x="192" y="448"/>
                  </a:cubicBezTo>
                  <a:cubicBezTo>
                    <a:pt x="205" y="448"/>
                    <a:pt x="216" y="459"/>
                    <a:pt x="216" y="473"/>
                  </a:cubicBezTo>
                  <a:cubicBezTo>
                    <a:pt x="216" y="473"/>
                    <a:pt x="216" y="473"/>
                    <a:pt x="216" y="473"/>
                  </a:cubicBezTo>
                  <a:cubicBezTo>
                    <a:pt x="216" y="486"/>
                    <a:pt x="205" y="497"/>
                    <a:pt x="192" y="497"/>
                  </a:cubicBezTo>
                  <a:cubicBezTo>
                    <a:pt x="179" y="497"/>
                    <a:pt x="168" y="486"/>
                    <a:pt x="168" y="473"/>
                  </a:cubicBezTo>
                  <a:moveTo>
                    <a:pt x="72" y="473"/>
                  </a:moveTo>
                  <a:cubicBezTo>
                    <a:pt x="72" y="459"/>
                    <a:pt x="83" y="448"/>
                    <a:pt x="96" y="448"/>
                  </a:cubicBezTo>
                  <a:cubicBezTo>
                    <a:pt x="109" y="448"/>
                    <a:pt x="120" y="459"/>
                    <a:pt x="120" y="473"/>
                  </a:cubicBezTo>
                  <a:cubicBezTo>
                    <a:pt x="120" y="473"/>
                    <a:pt x="120" y="473"/>
                    <a:pt x="120" y="473"/>
                  </a:cubicBezTo>
                  <a:cubicBezTo>
                    <a:pt x="120" y="486"/>
                    <a:pt x="109" y="497"/>
                    <a:pt x="96" y="497"/>
                  </a:cubicBezTo>
                  <a:cubicBezTo>
                    <a:pt x="83" y="497"/>
                    <a:pt x="72" y="486"/>
                    <a:pt x="72" y="473"/>
                  </a:cubicBezTo>
                  <a:moveTo>
                    <a:pt x="648" y="569"/>
                  </a:moveTo>
                  <a:cubicBezTo>
                    <a:pt x="648" y="555"/>
                    <a:pt x="659" y="545"/>
                    <a:pt x="672" y="545"/>
                  </a:cubicBezTo>
                  <a:cubicBezTo>
                    <a:pt x="685" y="545"/>
                    <a:pt x="696" y="555"/>
                    <a:pt x="696" y="569"/>
                  </a:cubicBezTo>
                  <a:cubicBezTo>
                    <a:pt x="696" y="569"/>
                    <a:pt x="696" y="569"/>
                    <a:pt x="696" y="569"/>
                  </a:cubicBezTo>
                  <a:cubicBezTo>
                    <a:pt x="696" y="582"/>
                    <a:pt x="685" y="593"/>
                    <a:pt x="672" y="593"/>
                  </a:cubicBezTo>
                  <a:cubicBezTo>
                    <a:pt x="659" y="593"/>
                    <a:pt x="648" y="582"/>
                    <a:pt x="648" y="569"/>
                  </a:cubicBezTo>
                  <a:moveTo>
                    <a:pt x="552" y="569"/>
                  </a:moveTo>
                  <a:cubicBezTo>
                    <a:pt x="552" y="555"/>
                    <a:pt x="563" y="545"/>
                    <a:pt x="576" y="545"/>
                  </a:cubicBezTo>
                  <a:cubicBezTo>
                    <a:pt x="589" y="545"/>
                    <a:pt x="600" y="555"/>
                    <a:pt x="600" y="569"/>
                  </a:cubicBezTo>
                  <a:cubicBezTo>
                    <a:pt x="600" y="569"/>
                    <a:pt x="600" y="569"/>
                    <a:pt x="600" y="569"/>
                  </a:cubicBezTo>
                  <a:cubicBezTo>
                    <a:pt x="600" y="582"/>
                    <a:pt x="589" y="593"/>
                    <a:pt x="576" y="593"/>
                  </a:cubicBezTo>
                  <a:cubicBezTo>
                    <a:pt x="563" y="593"/>
                    <a:pt x="552" y="582"/>
                    <a:pt x="552" y="569"/>
                  </a:cubicBezTo>
                  <a:moveTo>
                    <a:pt x="456" y="569"/>
                  </a:moveTo>
                  <a:cubicBezTo>
                    <a:pt x="456" y="555"/>
                    <a:pt x="467" y="545"/>
                    <a:pt x="480" y="545"/>
                  </a:cubicBezTo>
                  <a:cubicBezTo>
                    <a:pt x="493" y="545"/>
                    <a:pt x="504" y="555"/>
                    <a:pt x="504" y="569"/>
                  </a:cubicBezTo>
                  <a:cubicBezTo>
                    <a:pt x="504" y="569"/>
                    <a:pt x="504" y="569"/>
                    <a:pt x="504" y="569"/>
                  </a:cubicBezTo>
                  <a:cubicBezTo>
                    <a:pt x="504" y="582"/>
                    <a:pt x="493" y="593"/>
                    <a:pt x="480" y="593"/>
                  </a:cubicBezTo>
                  <a:cubicBezTo>
                    <a:pt x="467" y="593"/>
                    <a:pt x="456" y="582"/>
                    <a:pt x="456" y="569"/>
                  </a:cubicBezTo>
                  <a:moveTo>
                    <a:pt x="360" y="569"/>
                  </a:moveTo>
                  <a:cubicBezTo>
                    <a:pt x="360" y="555"/>
                    <a:pt x="371" y="545"/>
                    <a:pt x="384" y="545"/>
                  </a:cubicBezTo>
                  <a:cubicBezTo>
                    <a:pt x="397" y="545"/>
                    <a:pt x="408" y="555"/>
                    <a:pt x="408" y="569"/>
                  </a:cubicBezTo>
                  <a:cubicBezTo>
                    <a:pt x="408" y="569"/>
                    <a:pt x="408" y="569"/>
                    <a:pt x="408" y="569"/>
                  </a:cubicBezTo>
                  <a:cubicBezTo>
                    <a:pt x="408" y="582"/>
                    <a:pt x="397" y="593"/>
                    <a:pt x="384" y="593"/>
                  </a:cubicBezTo>
                  <a:cubicBezTo>
                    <a:pt x="371" y="593"/>
                    <a:pt x="360" y="582"/>
                    <a:pt x="360" y="569"/>
                  </a:cubicBezTo>
                  <a:moveTo>
                    <a:pt x="264" y="569"/>
                  </a:moveTo>
                  <a:cubicBezTo>
                    <a:pt x="264" y="555"/>
                    <a:pt x="275" y="545"/>
                    <a:pt x="288" y="545"/>
                  </a:cubicBezTo>
                  <a:cubicBezTo>
                    <a:pt x="301" y="545"/>
                    <a:pt x="312" y="555"/>
                    <a:pt x="312" y="569"/>
                  </a:cubicBezTo>
                  <a:cubicBezTo>
                    <a:pt x="312" y="569"/>
                    <a:pt x="312" y="569"/>
                    <a:pt x="312" y="569"/>
                  </a:cubicBezTo>
                  <a:cubicBezTo>
                    <a:pt x="312" y="582"/>
                    <a:pt x="301" y="593"/>
                    <a:pt x="288" y="593"/>
                  </a:cubicBezTo>
                  <a:cubicBezTo>
                    <a:pt x="275" y="593"/>
                    <a:pt x="264" y="582"/>
                    <a:pt x="264" y="569"/>
                  </a:cubicBezTo>
                  <a:moveTo>
                    <a:pt x="168" y="569"/>
                  </a:moveTo>
                  <a:cubicBezTo>
                    <a:pt x="168" y="555"/>
                    <a:pt x="179" y="545"/>
                    <a:pt x="192" y="545"/>
                  </a:cubicBezTo>
                  <a:cubicBezTo>
                    <a:pt x="205" y="545"/>
                    <a:pt x="216" y="555"/>
                    <a:pt x="216" y="569"/>
                  </a:cubicBezTo>
                  <a:cubicBezTo>
                    <a:pt x="216" y="569"/>
                    <a:pt x="216" y="569"/>
                    <a:pt x="216" y="569"/>
                  </a:cubicBezTo>
                  <a:cubicBezTo>
                    <a:pt x="216" y="582"/>
                    <a:pt x="205" y="593"/>
                    <a:pt x="192" y="593"/>
                  </a:cubicBezTo>
                  <a:cubicBezTo>
                    <a:pt x="179" y="593"/>
                    <a:pt x="168" y="582"/>
                    <a:pt x="168" y="569"/>
                  </a:cubicBezTo>
                  <a:moveTo>
                    <a:pt x="72" y="569"/>
                  </a:moveTo>
                  <a:cubicBezTo>
                    <a:pt x="72" y="555"/>
                    <a:pt x="83" y="545"/>
                    <a:pt x="96" y="545"/>
                  </a:cubicBezTo>
                  <a:cubicBezTo>
                    <a:pt x="109" y="545"/>
                    <a:pt x="120" y="555"/>
                    <a:pt x="120" y="569"/>
                  </a:cubicBezTo>
                  <a:cubicBezTo>
                    <a:pt x="120" y="569"/>
                    <a:pt x="120" y="569"/>
                    <a:pt x="120" y="569"/>
                  </a:cubicBezTo>
                  <a:cubicBezTo>
                    <a:pt x="120" y="582"/>
                    <a:pt x="109" y="593"/>
                    <a:pt x="96" y="593"/>
                  </a:cubicBezTo>
                  <a:cubicBezTo>
                    <a:pt x="83" y="593"/>
                    <a:pt x="72" y="582"/>
                    <a:pt x="72" y="569"/>
                  </a:cubicBezTo>
                  <a:moveTo>
                    <a:pt x="648" y="665"/>
                  </a:moveTo>
                  <a:cubicBezTo>
                    <a:pt x="648" y="652"/>
                    <a:pt x="659" y="641"/>
                    <a:pt x="672" y="641"/>
                  </a:cubicBezTo>
                  <a:cubicBezTo>
                    <a:pt x="685" y="641"/>
                    <a:pt x="696" y="652"/>
                    <a:pt x="696" y="665"/>
                  </a:cubicBezTo>
                  <a:cubicBezTo>
                    <a:pt x="696" y="665"/>
                    <a:pt x="696" y="665"/>
                    <a:pt x="696" y="665"/>
                  </a:cubicBezTo>
                  <a:cubicBezTo>
                    <a:pt x="696" y="678"/>
                    <a:pt x="685" y="689"/>
                    <a:pt x="672" y="689"/>
                  </a:cubicBezTo>
                  <a:cubicBezTo>
                    <a:pt x="659" y="689"/>
                    <a:pt x="648" y="678"/>
                    <a:pt x="648" y="665"/>
                  </a:cubicBezTo>
                  <a:moveTo>
                    <a:pt x="552" y="665"/>
                  </a:moveTo>
                  <a:cubicBezTo>
                    <a:pt x="552" y="652"/>
                    <a:pt x="563" y="641"/>
                    <a:pt x="576" y="641"/>
                  </a:cubicBezTo>
                  <a:cubicBezTo>
                    <a:pt x="589" y="641"/>
                    <a:pt x="600" y="652"/>
                    <a:pt x="600" y="665"/>
                  </a:cubicBezTo>
                  <a:cubicBezTo>
                    <a:pt x="600" y="665"/>
                    <a:pt x="600" y="665"/>
                    <a:pt x="600" y="665"/>
                  </a:cubicBezTo>
                  <a:cubicBezTo>
                    <a:pt x="600" y="678"/>
                    <a:pt x="589" y="689"/>
                    <a:pt x="576" y="689"/>
                  </a:cubicBezTo>
                  <a:cubicBezTo>
                    <a:pt x="563" y="689"/>
                    <a:pt x="552" y="678"/>
                    <a:pt x="552" y="665"/>
                  </a:cubicBezTo>
                  <a:moveTo>
                    <a:pt x="456" y="665"/>
                  </a:moveTo>
                  <a:cubicBezTo>
                    <a:pt x="456" y="652"/>
                    <a:pt x="467" y="641"/>
                    <a:pt x="480" y="641"/>
                  </a:cubicBezTo>
                  <a:cubicBezTo>
                    <a:pt x="493" y="641"/>
                    <a:pt x="504" y="652"/>
                    <a:pt x="504" y="665"/>
                  </a:cubicBezTo>
                  <a:cubicBezTo>
                    <a:pt x="504" y="665"/>
                    <a:pt x="504" y="665"/>
                    <a:pt x="504" y="665"/>
                  </a:cubicBezTo>
                  <a:cubicBezTo>
                    <a:pt x="504" y="678"/>
                    <a:pt x="493" y="689"/>
                    <a:pt x="480" y="689"/>
                  </a:cubicBezTo>
                  <a:cubicBezTo>
                    <a:pt x="467" y="689"/>
                    <a:pt x="456" y="678"/>
                    <a:pt x="456" y="665"/>
                  </a:cubicBezTo>
                  <a:moveTo>
                    <a:pt x="360" y="665"/>
                  </a:moveTo>
                  <a:cubicBezTo>
                    <a:pt x="360" y="652"/>
                    <a:pt x="371" y="641"/>
                    <a:pt x="384" y="641"/>
                  </a:cubicBezTo>
                  <a:cubicBezTo>
                    <a:pt x="397" y="641"/>
                    <a:pt x="408" y="652"/>
                    <a:pt x="408" y="665"/>
                  </a:cubicBezTo>
                  <a:cubicBezTo>
                    <a:pt x="408" y="665"/>
                    <a:pt x="408" y="665"/>
                    <a:pt x="408" y="665"/>
                  </a:cubicBezTo>
                  <a:cubicBezTo>
                    <a:pt x="408" y="678"/>
                    <a:pt x="397" y="689"/>
                    <a:pt x="384" y="689"/>
                  </a:cubicBezTo>
                  <a:cubicBezTo>
                    <a:pt x="371" y="689"/>
                    <a:pt x="360" y="678"/>
                    <a:pt x="360" y="665"/>
                  </a:cubicBezTo>
                  <a:moveTo>
                    <a:pt x="264" y="665"/>
                  </a:moveTo>
                  <a:cubicBezTo>
                    <a:pt x="264" y="652"/>
                    <a:pt x="275" y="641"/>
                    <a:pt x="288" y="641"/>
                  </a:cubicBezTo>
                  <a:cubicBezTo>
                    <a:pt x="301" y="641"/>
                    <a:pt x="312" y="652"/>
                    <a:pt x="312" y="665"/>
                  </a:cubicBezTo>
                  <a:cubicBezTo>
                    <a:pt x="312" y="665"/>
                    <a:pt x="312" y="665"/>
                    <a:pt x="312" y="665"/>
                  </a:cubicBezTo>
                  <a:cubicBezTo>
                    <a:pt x="312" y="678"/>
                    <a:pt x="301" y="689"/>
                    <a:pt x="288" y="689"/>
                  </a:cubicBezTo>
                  <a:cubicBezTo>
                    <a:pt x="275" y="689"/>
                    <a:pt x="264" y="678"/>
                    <a:pt x="264" y="665"/>
                  </a:cubicBezTo>
                  <a:moveTo>
                    <a:pt x="168" y="665"/>
                  </a:moveTo>
                  <a:cubicBezTo>
                    <a:pt x="168" y="652"/>
                    <a:pt x="179" y="641"/>
                    <a:pt x="192" y="641"/>
                  </a:cubicBezTo>
                  <a:cubicBezTo>
                    <a:pt x="205" y="641"/>
                    <a:pt x="216" y="652"/>
                    <a:pt x="216" y="665"/>
                  </a:cubicBezTo>
                  <a:cubicBezTo>
                    <a:pt x="216" y="665"/>
                    <a:pt x="216" y="665"/>
                    <a:pt x="216" y="665"/>
                  </a:cubicBezTo>
                  <a:cubicBezTo>
                    <a:pt x="216" y="678"/>
                    <a:pt x="205" y="689"/>
                    <a:pt x="192" y="689"/>
                  </a:cubicBezTo>
                  <a:cubicBezTo>
                    <a:pt x="179" y="689"/>
                    <a:pt x="168" y="678"/>
                    <a:pt x="168" y="665"/>
                  </a:cubicBezTo>
                  <a:moveTo>
                    <a:pt x="72" y="665"/>
                  </a:moveTo>
                  <a:cubicBezTo>
                    <a:pt x="72" y="652"/>
                    <a:pt x="83" y="641"/>
                    <a:pt x="96" y="641"/>
                  </a:cubicBezTo>
                  <a:cubicBezTo>
                    <a:pt x="109" y="641"/>
                    <a:pt x="120" y="652"/>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5" name="Freeform 227"/>
            <p:cNvSpPr>
              <a:spLocks noEditPoints="1"/>
            </p:cNvSpPr>
            <p:nvPr/>
          </p:nvSpPr>
          <p:spPr bwMode="auto">
            <a:xfrm>
              <a:off x="5358" y="2225"/>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2" y="112"/>
                </a:cxn>
                <a:cxn ang="0">
                  <a:pos x="120" y="88"/>
                </a:cxn>
                <a:cxn ang="0">
                  <a:pos x="697" y="184"/>
                </a:cxn>
                <a:cxn ang="0">
                  <a:pos x="577" y="160"/>
                </a:cxn>
                <a:cxn ang="0">
                  <a:pos x="457" y="184"/>
                </a:cxn>
                <a:cxn ang="0">
                  <a:pos x="457" y="184"/>
                </a:cxn>
                <a:cxn ang="0">
                  <a:pos x="385" y="208"/>
                </a:cxn>
                <a:cxn ang="0">
                  <a:pos x="313" y="184"/>
                </a:cxn>
                <a:cxn ang="0">
                  <a:pos x="216" y="184"/>
                </a:cxn>
                <a:cxn ang="0">
                  <a:pos x="96" y="160"/>
                </a:cxn>
                <a:cxn ang="0">
                  <a:pos x="649" y="280"/>
                </a:cxn>
                <a:cxn ang="0">
                  <a:pos x="649" y="280"/>
                </a:cxn>
                <a:cxn ang="0">
                  <a:pos x="577" y="304"/>
                </a:cxn>
                <a:cxn ang="0">
                  <a:pos x="505" y="280"/>
                </a:cxn>
                <a:cxn ang="0">
                  <a:pos x="409" y="280"/>
                </a:cxn>
                <a:cxn ang="0">
                  <a:pos x="289" y="256"/>
                </a:cxn>
                <a:cxn ang="0">
                  <a:pos x="168" y="280"/>
                </a:cxn>
                <a:cxn ang="0">
                  <a:pos x="168" y="280"/>
                </a:cxn>
                <a:cxn ang="0">
                  <a:pos x="96" y="304"/>
                </a:cxn>
                <a:cxn ang="0">
                  <a:pos x="697" y="376"/>
                </a:cxn>
                <a:cxn ang="0">
                  <a:pos x="601" y="376"/>
                </a:cxn>
                <a:cxn ang="0">
                  <a:pos x="481" y="352"/>
                </a:cxn>
                <a:cxn ang="0">
                  <a:pos x="361" y="376"/>
                </a:cxn>
                <a:cxn ang="0">
                  <a:pos x="361" y="376"/>
                </a:cxn>
                <a:cxn ang="0">
                  <a:pos x="289" y="400"/>
                </a:cxn>
                <a:cxn ang="0">
                  <a:pos x="216" y="376"/>
                </a:cxn>
                <a:cxn ang="0">
                  <a:pos x="120" y="376"/>
                </a:cxn>
                <a:cxn ang="0">
                  <a:pos x="673" y="448"/>
                </a:cxn>
                <a:cxn ang="0">
                  <a:pos x="553" y="473"/>
                </a:cxn>
                <a:cxn ang="0">
                  <a:pos x="553" y="473"/>
                </a:cxn>
                <a:cxn ang="0">
                  <a:pos x="481" y="497"/>
                </a:cxn>
                <a:cxn ang="0">
                  <a:pos x="409" y="473"/>
                </a:cxn>
                <a:cxn ang="0">
                  <a:pos x="313" y="473"/>
                </a:cxn>
                <a:cxn ang="0">
                  <a:pos x="192" y="448"/>
                </a:cxn>
                <a:cxn ang="0">
                  <a:pos x="72" y="473"/>
                </a:cxn>
                <a:cxn ang="0">
                  <a:pos x="72" y="473"/>
                </a:cxn>
                <a:cxn ang="0">
                  <a:pos x="673" y="593"/>
                </a:cxn>
                <a:cxn ang="0">
                  <a:pos x="601" y="569"/>
                </a:cxn>
                <a:cxn ang="0">
                  <a:pos x="505" y="569"/>
                </a:cxn>
                <a:cxn ang="0">
                  <a:pos x="385" y="545"/>
                </a:cxn>
                <a:cxn ang="0">
                  <a:pos x="265" y="569"/>
                </a:cxn>
                <a:cxn ang="0">
                  <a:pos x="265" y="569"/>
                </a:cxn>
                <a:cxn ang="0">
                  <a:pos x="192" y="593"/>
                </a:cxn>
                <a:cxn ang="0">
                  <a:pos x="120" y="569"/>
                </a:cxn>
                <a:cxn ang="0">
                  <a:pos x="697" y="665"/>
                </a:cxn>
                <a:cxn ang="0">
                  <a:pos x="577" y="641"/>
                </a:cxn>
                <a:cxn ang="0">
                  <a:pos x="457" y="665"/>
                </a:cxn>
                <a:cxn ang="0">
                  <a:pos x="457" y="665"/>
                </a:cxn>
                <a:cxn ang="0">
                  <a:pos x="385" y="689"/>
                </a:cxn>
                <a:cxn ang="0">
                  <a:pos x="313"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1"/>
                    <a:pt x="686" y="112"/>
                    <a:pt x="673" y="112"/>
                  </a:cubicBezTo>
                  <a:cubicBezTo>
                    <a:pt x="660" y="112"/>
                    <a:pt x="649" y="101"/>
                    <a:pt x="649" y="88"/>
                  </a:cubicBezTo>
                  <a:moveTo>
                    <a:pt x="553" y="88"/>
                  </a:moveTo>
                  <a:cubicBezTo>
                    <a:pt x="553" y="75"/>
                    <a:pt x="563" y="64"/>
                    <a:pt x="577" y="64"/>
                  </a:cubicBezTo>
                  <a:cubicBezTo>
                    <a:pt x="590" y="64"/>
                    <a:pt x="601" y="75"/>
                    <a:pt x="601" y="88"/>
                  </a:cubicBezTo>
                  <a:cubicBezTo>
                    <a:pt x="601" y="88"/>
                    <a:pt x="601" y="88"/>
                    <a:pt x="601" y="88"/>
                  </a:cubicBezTo>
                  <a:cubicBezTo>
                    <a:pt x="601" y="101"/>
                    <a:pt x="590" y="112"/>
                    <a:pt x="577" y="112"/>
                  </a:cubicBezTo>
                  <a:cubicBezTo>
                    <a:pt x="563" y="112"/>
                    <a:pt x="553" y="101"/>
                    <a:pt x="553" y="88"/>
                  </a:cubicBezTo>
                  <a:moveTo>
                    <a:pt x="457" y="88"/>
                  </a:moveTo>
                  <a:cubicBezTo>
                    <a:pt x="457" y="75"/>
                    <a:pt x="467" y="64"/>
                    <a:pt x="481" y="64"/>
                  </a:cubicBezTo>
                  <a:cubicBezTo>
                    <a:pt x="494" y="64"/>
                    <a:pt x="505" y="75"/>
                    <a:pt x="505" y="88"/>
                  </a:cubicBezTo>
                  <a:cubicBezTo>
                    <a:pt x="505" y="88"/>
                    <a:pt x="505" y="88"/>
                    <a:pt x="505" y="88"/>
                  </a:cubicBezTo>
                  <a:cubicBezTo>
                    <a:pt x="505" y="101"/>
                    <a:pt x="494" y="112"/>
                    <a:pt x="481" y="112"/>
                  </a:cubicBezTo>
                  <a:cubicBezTo>
                    <a:pt x="467" y="112"/>
                    <a:pt x="457" y="101"/>
                    <a:pt x="457" y="88"/>
                  </a:cubicBezTo>
                  <a:moveTo>
                    <a:pt x="361" y="88"/>
                  </a:moveTo>
                  <a:cubicBezTo>
                    <a:pt x="361" y="75"/>
                    <a:pt x="371" y="64"/>
                    <a:pt x="385" y="64"/>
                  </a:cubicBezTo>
                  <a:cubicBezTo>
                    <a:pt x="398" y="64"/>
                    <a:pt x="409" y="75"/>
                    <a:pt x="409" y="88"/>
                  </a:cubicBezTo>
                  <a:cubicBezTo>
                    <a:pt x="409" y="88"/>
                    <a:pt x="409" y="88"/>
                    <a:pt x="409" y="88"/>
                  </a:cubicBezTo>
                  <a:cubicBezTo>
                    <a:pt x="409" y="101"/>
                    <a:pt x="398" y="112"/>
                    <a:pt x="385" y="112"/>
                  </a:cubicBezTo>
                  <a:cubicBezTo>
                    <a:pt x="371" y="112"/>
                    <a:pt x="361" y="101"/>
                    <a:pt x="361" y="88"/>
                  </a:cubicBezTo>
                  <a:moveTo>
                    <a:pt x="265" y="88"/>
                  </a:moveTo>
                  <a:cubicBezTo>
                    <a:pt x="265" y="75"/>
                    <a:pt x="275" y="64"/>
                    <a:pt x="289" y="64"/>
                  </a:cubicBezTo>
                  <a:cubicBezTo>
                    <a:pt x="302" y="64"/>
                    <a:pt x="313" y="75"/>
                    <a:pt x="313" y="88"/>
                  </a:cubicBezTo>
                  <a:cubicBezTo>
                    <a:pt x="313" y="88"/>
                    <a:pt x="313" y="88"/>
                    <a:pt x="313" y="88"/>
                  </a:cubicBezTo>
                  <a:cubicBezTo>
                    <a:pt x="313" y="101"/>
                    <a:pt x="302" y="112"/>
                    <a:pt x="289" y="112"/>
                  </a:cubicBezTo>
                  <a:cubicBezTo>
                    <a:pt x="275" y="112"/>
                    <a:pt x="265" y="101"/>
                    <a:pt x="265" y="88"/>
                  </a:cubicBezTo>
                  <a:moveTo>
                    <a:pt x="168" y="88"/>
                  </a:moveTo>
                  <a:cubicBezTo>
                    <a:pt x="168" y="75"/>
                    <a:pt x="179" y="64"/>
                    <a:pt x="192" y="64"/>
                  </a:cubicBezTo>
                  <a:cubicBezTo>
                    <a:pt x="206" y="64"/>
                    <a:pt x="216" y="75"/>
                    <a:pt x="216" y="88"/>
                  </a:cubicBezTo>
                  <a:cubicBezTo>
                    <a:pt x="216" y="88"/>
                    <a:pt x="216" y="88"/>
                    <a:pt x="216" y="88"/>
                  </a:cubicBezTo>
                  <a:cubicBezTo>
                    <a:pt x="216" y="101"/>
                    <a:pt x="206" y="112"/>
                    <a:pt x="192" y="112"/>
                  </a:cubicBezTo>
                  <a:cubicBezTo>
                    <a:pt x="179" y="112"/>
                    <a:pt x="168" y="101"/>
                    <a:pt x="168" y="88"/>
                  </a:cubicBezTo>
                  <a:moveTo>
                    <a:pt x="72" y="88"/>
                  </a:moveTo>
                  <a:cubicBezTo>
                    <a:pt x="72" y="75"/>
                    <a:pt x="83" y="64"/>
                    <a:pt x="96" y="64"/>
                  </a:cubicBezTo>
                  <a:cubicBezTo>
                    <a:pt x="110" y="64"/>
                    <a:pt x="120" y="75"/>
                    <a:pt x="120" y="88"/>
                  </a:cubicBezTo>
                  <a:cubicBezTo>
                    <a:pt x="120" y="88"/>
                    <a:pt x="120" y="88"/>
                    <a:pt x="120" y="88"/>
                  </a:cubicBezTo>
                  <a:cubicBezTo>
                    <a:pt x="120" y="101"/>
                    <a:pt x="110" y="112"/>
                    <a:pt x="96" y="112"/>
                  </a:cubicBezTo>
                  <a:cubicBezTo>
                    <a:pt x="83" y="112"/>
                    <a:pt x="72" y="101"/>
                    <a:pt x="72"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7" y="184"/>
                  </a:moveTo>
                  <a:cubicBezTo>
                    <a:pt x="457" y="171"/>
                    <a:pt x="467" y="160"/>
                    <a:pt x="481" y="160"/>
                  </a:cubicBezTo>
                  <a:cubicBezTo>
                    <a:pt x="494" y="160"/>
                    <a:pt x="505" y="171"/>
                    <a:pt x="505" y="184"/>
                  </a:cubicBezTo>
                  <a:cubicBezTo>
                    <a:pt x="505" y="184"/>
                    <a:pt x="505" y="184"/>
                    <a:pt x="505" y="184"/>
                  </a:cubicBezTo>
                  <a:cubicBezTo>
                    <a:pt x="505" y="197"/>
                    <a:pt x="494" y="208"/>
                    <a:pt x="481" y="208"/>
                  </a:cubicBezTo>
                  <a:cubicBezTo>
                    <a:pt x="467" y="208"/>
                    <a:pt x="457" y="197"/>
                    <a:pt x="457" y="184"/>
                  </a:cubicBezTo>
                  <a:moveTo>
                    <a:pt x="361" y="184"/>
                  </a:moveTo>
                  <a:cubicBezTo>
                    <a:pt x="361" y="171"/>
                    <a:pt x="371" y="160"/>
                    <a:pt x="385" y="160"/>
                  </a:cubicBezTo>
                  <a:cubicBezTo>
                    <a:pt x="398" y="160"/>
                    <a:pt x="409" y="171"/>
                    <a:pt x="409" y="184"/>
                  </a:cubicBezTo>
                  <a:cubicBezTo>
                    <a:pt x="409" y="184"/>
                    <a:pt x="409" y="184"/>
                    <a:pt x="409" y="184"/>
                  </a:cubicBezTo>
                  <a:cubicBezTo>
                    <a:pt x="409" y="197"/>
                    <a:pt x="398" y="208"/>
                    <a:pt x="385" y="208"/>
                  </a:cubicBezTo>
                  <a:cubicBezTo>
                    <a:pt x="371"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8" y="184"/>
                  </a:moveTo>
                  <a:cubicBezTo>
                    <a:pt x="168" y="171"/>
                    <a:pt x="179" y="160"/>
                    <a:pt x="192" y="160"/>
                  </a:cubicBezTo>
                  <a:cubicBezTo>
                    <a:pt x="206" y="160"/>
                    <a:pt x="216" y="171"/>
                    <a:pt x="216" y="184"/>
                  </a:cubicBezTo>
                  <a:cubicBezTo>
                    <a:pt x="216" y="184"/>
                    <a:pt x="216" y="184"/>
                    <a:pt x="216" y="184"/>
                  </a:cubicBezTo>
                  <a:cubicBezTo>
                    <a:pt x="216" y="197"/>
                    <a:pt x="206" y="208"/>
                    <a:pt x="192" y="208"/>
                  </a:cubicBezTo>
                  <a:cubicBezTo>
                    <a:pt x="179" y="208"/>
                    <a:pt x="168" y="197"/>
                    <a:pt x="168" y="184"/>
                  </a:cubicBezTo>
                  <a:moveTo>
                    <a:pt x="72" y="184"/>
                  </a:moveTo>
                  <a:cubicBezTo>
                    <a:pt x="72" y="171"/>
                    <a:pt x="83" y="160"/>
                    <a:pt x="96" y="160"/>
                  </a:cubicBezTo>
                  <a:cubicBezTo>
                    <a:pt x="110" y="160"/>
                    <a:pt x="120" y="171"/>
                    <a:pt x="120" y="184"/>
                  </a:cubicBezTo>
                  <a:cubicBezTo>
                    <a:pt x="120" y="184"/>
                    <a:pt x="120" y="184"/>
                    <a:pt x="120" y="184"/>
                  </a:cubicBezTo>
                  <a:cubicBezTo>
                    <a:pt x="120" y="197"/>
                    <a:pt x="110" y="208"/>
                    <a:pt x="96" y="208"/>
                  </a:cubicBezTo>
                  <a:cubicBezTo>
                    <a:pt x="83" y="208"/>
                    <a:pt x="72" y="197"/>
                    <a:pt x="72"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7" y="280"/>
                  </a:moveTo>
                  <a:cubicBezTo>
                    <a:pt x="457" y="267"/>
                    <a:pt x="467" y="256"/>
                    <a:pt x="481" y="256"/>
                  </a:cubicBezTo>
                  <a:cubicBezTo>
                    <a:pt x="494" y="256"/>
                    <a:pt x="505" y="267"/>
                    <a:pt x="505" y="280"/>
                  </a:cubicBezTo>
                  <a:cubicBezTo>
                    <a:pt x="505" y="280"/>
                    <a:pt x="505" y="280"/>
                    <a:pt x="505" y="280"/>
                  </a:cubicBezTo>
                  <a:cubicBezTo>
                    <a:pt x="505" y="293"/>
                    <a:pt x="494" y="304"/>
                    <a:pt x="481" y="304"/>
                  </a:cubicBezTo>
                  <a:cubicBezTo>
                    <a:pt x="467" y="304"/>
                    <a:pt x="457" y="293"/>
                    <a:pt x="457" y="280"/>
                  </a:cubicBezTo>
                  <a:moveTo>
                    <a:pt x="361" y="280"/>
                  </a:moveTo>
                  <a:cubicBezTo>
                    <a:pt x="361" y="267"/>
                    <a:pt x="371" y="256"/>
                    <a:pt x="385" y="256"/>
                  </a:cubicBezTo>
                  <a:cubicBezTo>
                    <a:pt x="398" y="256"/>
                    <a:pt x="409" y="267"/>
                    <a:pt x="409" y="280"/>
                  </a:cubicBezTo>
                  <a:cubicBezTo>
                    <a:pt x="409" y="280"/>
                    <a:pt x="409" y="280"/>
                    <a:pt x="409" y="280"/>
                  </a:cubicBezTo>
                  <a:cubicBezTo>
                    <a:pt x="409" y="293"/>
                    <a:pt x="398" y="304"/>
                    <a:pt x="385" y="304"/>
                  </a:cubicBezTo>
                  <a:cubicBezTo>
                    <a:pt x="371"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8" y="280"/>
                  </a:moveTo>
                  <a:cubicBezTo>
                    <a:pt x="168" y="267"/>
                    <a:pt x="179" y="256"/>
                    <a:pt x="192" y="256"/>
                  </a:cubicBezTo>
                  <a:cubicBezTo>
                    <a:pt x="206" y="256"/>
                    <a:pt x="216" y="267"/>
                    <a:pt x="216" y="280"/>
                  </a:cubicBezTo>
                  <a:cubicBezTo>
                    <a:pt x="216" y="280"/>
                    <a:pt x="216" y="280"/>
                    <a:pt x="216" y="280"/>
                  </a:cubicBezTo>
                  <a:cubicBezTo>
                    <a:pt x="216" y="293"/>
                    <a:pt x="206" y="304"/>
                    <a:pt x="192" y="304"/>
                  </a:cubicBezTo>
                  <a:cubicBezTo>
                    <a:pt x="179" y="304"/>
                    <a:pt x="168" y="293"/>
                    <a:pt x="168" y="280"/>
                  </a:cubicBezTo>
                  <a:moveTo>
                    <a:pt x="72" y="280"/>
                  </a:moveTo>
                  <a:cubicBezTo>
                    <a:pt x="72" y="267"/>
                    <a:pt x="83" y="256"/>
                    <a:pt x="96" y="256"/>
                  </a:cubicBezTo>
                  <a:cubicBezTo>
                    <a:pt x="110" y="256"/>
                    <a:pt x="120" y="267"/>
                    <a:pt x="120" y="280"/>
                  </a:cubicBezTo>
                  <a:cubicBezTo>
                    <a:pt x="120" y="280"/>
                    <a:pt x="120" y="280"/>
                    <a:pt x="120" y="280"/>
                  </a:cubicBezTo>
                  <a:cubicBezTo>
                    <a:pt x="120" y="293"/>
                    <a:pt x="110" y="304"/>
                    <a:pt x="96" y="304"/>
                  </a:cubicBezTo>
                  <a:cubicBezTo>
                    <a:pt x="83" y="304"/>
                    <a:pt x="72" y="293"/>
                    <a:pt x="72" y="280"/>
                  </a:cubicBezTo>
                  <a:moveTo>
                    <a:pt x="649" y="376"/>
                  </a:moveTo>
                  <a:cubicBezTo>
                    <a:pt x="649" y="363"/>
                    <a:pt x="660" y="352"/>
                    <a:pt x="673" y="352"/>
                  </a:cubicBezTo>
                  <a:cubicBezTo>
                    <a:pt x="686" y="352"/>
                    <a:pt x="697" y="363"/>
                    <a:pt x="697" y="376"/>
                  </a:cubicBezTo>
                  <a:cubicBezTo>
                    <a:pt x="697" y="376"/>
                    <a:pt x="697" y="376"/>
                    <a:pt x="697" y="376"/>
                  </a:cubicBezTo>
                  <a:cubicBezTo>
                    <a:pt x="697" y="390"/>
                    <a:pt x="686" y="400"/>
                    <a:pt x="673" y="400"/>
                  </a:cubicBezTo>
                  <a:cubicBezTo>
                    <a:pt x="660" y="400"/>
                    <a:pt x="649" y="390"/>
                    <a:pt x="649" y="376"/>
                  </a:cubicBezTo>
                  <a:moveTo>
                    <a:pt x="553" y="376"/>
                  </a:moveTo>
                  <a:cubicBezTo>
                    <a:pt x="553" y="363"/>
                    <a:pt x="563" y="352"/>
                    <a:pt x="577" y="352"/>
                  </a:cubicBezTo>
                  <a:cubicBezTo>
                    <a:pt x="590" y="352"/>
                    <a:pt x="601" y="363"/>
                    <a:pt x="601" y="376"/>
                  </a:cubicBezTo>
                  <a:cubicBezTo>
                    <a:pt x="601" y="376"/>
                    <a:pt x="601" y="376"/>
                    <a:pt x="601" y="376"/>
                  </a:cubicBezTo>
                  <a:cubicBezTo>
                    <a:pt x="601" y="390"/>
                    <a:pt x="590" y="400"/>
                    <a:pt x="577" y="400"/>
                  </a:cubicBezTo>
                  <a:cubicBezTo>
                    <a:pt x="563" y="400"/>
                    <a:pt x="553" y="390"/>
                    <a:pt x="553" y="376"/>
                  </a:cubicBezTo>
                  <a:moveTo>
                    <a:pt x="457" y="376"/>
                  </a:moveTo>
                  <a:cubicBezTo>
                    <a:pt x="457" y="363"/>
                    <a:pt x="467" y="352"/>
                    <a:pt x="481" y="352"/>
                  </a:cubicBezTo>
                  <a:cubicBezTo>
                    <a:pt x="494" y="352"/>
                    <a:pt x="505" y="363"/>
                    <a:pt x="505" y="376"/>
                  </a:cubicBezTo>
                  <a:cubicBezTo>
                    <a:pt x="505" y="376"/>
                    <a:pt x="505" y="376"/>
                    <a:pt x="505" y="376"/>
                  </a:cubicBezTo>
                  <a:cubicBezTo>
                    <a:pt x="505" y="390"/>
                    <a:pt x="494" y="400"/>
                    <a:pt x="481" y="400"/>
                  </a:cubicBezTo>
                  <a:cubicBezTo>
                    <a:pt x="467" y="400"/>
                    <a:pt x="457" y="390"/>
                    <a:pt x="457" y="376"/>
                  </a:cubicBezTo>
                  <a:moveTo>
                    <a:pt x="361" y="376"/>
                  </a:moveTo>
                  <a:cubicBezTo>
                    <a:pt x="361" y="363"/>
                    <a:pt x="371" y="352"/>
                    <a:pt x="385" y="352"/>
                  </a:cubicBezTo>
                  <a:cubicBezTo>
                    <a:pt x="398" y="352"/>
                    <a:pt x="409" y="363"/>
                    <a:pt x="409" y="376"/>
                  </a:cubicBezTo>
                  <a:cubicBezTo>
                    <a:pt x="409" y="376"/>
                    <a:pt x="409" y="376"/>
                    <a:pt x="409" y="376"/>
                  </a:cubicBezTo>
                  <a:cubicBezTo>
                    <a:pt x="409" y="390"/>
                    <a:pt x="398" y="400"/>
                    <a:pt x="385" y="400"/>
                  </a:cubicBezTo>
                  <a:cubicBezTo>
                    <a:pt x="371" y="400"/>
                    <a:pt x="361" y="390"/>
                    <a:pt x="361" y="376"/>
                  </a:cubicBezTo>
                  <a:moveTo>
                    <a:pt x="265" y="376"/>
                  </a:moveTo>
                  <a:cubicBezTo>
                    <a:pt x="265" y="363"/>
                    <a:pt x="275" y="352"/>
                    <a:pt x="289" y="352"/>
                  </a:cubicBezTo>
                  <a:cubicBezTo>
                    <a:pt x="302" y="352"/>
                    <a:pt x="313" y="363"/>
                    <a:pt x="313" y="376"/>
                  </a:cubicBezTo>
                  <a:cubicBezTo>
                    <a:pt x="313" y="376"/>
                    <a:pt x="313" y="376"/>
                    <a:pt x="313" y="376"/>
                  </a:cubicBezTo>
                  <a:cubicBezTo>
                    <a:pt x="313" y="390"/>
                    <a:pt x="302" y="400"/>
                    <a:pt x="289" y="400"/>
                  </a:cubicBezTo>
                  <a:cubicBezTo>
                    <a:pt x="275" y="400"/>
                    <a:pt x="265" y="390"/>
                    <a:pt x="265" y="376"/>
                  </a:cubicBezTo>
                  <a:moveTo>
                    <a:pt x="168" y="376"/>
                  </a:moveTo>
                  <a:cubicBezTo>
                    <a:pt x="168" y="363"/>
                    <a:pt x="179" y="352"/>
                    <a:pt x="192" y="352"/>
                  </a:cubicBezTo>
                  <a:cubicBezTo>
                    <a:pt x="206" y="352"/>
                    <a:pt x="216" y="363"/>
                    <a:pt x="216" y="376"/>
                  </a:cubicBezTo>
                  <a:cubicBezTo>
                    <a:pt x="216" y="376"/>
                    <a:pt x="216" y="376"/>
                    <a:pt x="216" y="376"/>
                  </a:cubicBezTo>
                  <a:cubicBezTo>
                    <a:pt x="216" y="390"/>
                    <a:pt x="206" y="400"/>
                    <a:pt x="192" y="400"/>
                  </a:cubicBezTo>
                  <a:cubicBezTo>
                    <a:pt x="179" y="400"/>
                    <a:pt x="168" y="390"/>
                    <a:pt x="168" y="376"/>
                  </a:cubicBezTo>
                  <a:moveTo>
                    <a:pt x="72" y="376"/>
                  </a:moveTo>
                  <a:cubicBezTo>
                    <a:pt x="72" y="363"/>
                    <a:pt x="83" y="352"/>
                    <a:pt x="96" y="352"/>
                  </a:cubicBezTo>
                  <a:cubicBezTo>
                    <a:pt x="110" y="352"/>
                    <a:pt x="120" y="363"/>
                    <a:pt x="120" y="376"/>
                  </a:cubicBezTo>
                  <a:cubicBezTo>
                    <a:pt x="120" y="376"/>
                    <a:pt x="120" y="376"/>
                    <a:pt x="120" y="376"/>
                  </a:cubicBezTo>
                  <a:cubicBezTo>
                    <a:pt x="120" y="390"/>
                    <a:pt x="110" y="400"/>
                    <a:pt x="96" y="400"/>
                  </a:cubicBezTo>
                  <a:cubicBezTo>
                    <a:pt x="83" y="400"/>
                    <a:pt x="72" y="390"/>
                    <a:pt x="72" y="376"/>
                  </a:cubicBezTo>
                  <a:moveTo>
                    <a:pt x="649" y="473"/>
                  </a:moveTo>
                  <a:cubicBezTo>
                    <a:pt x="649" y="459"/>
                    <a:pt x="660" y="448"/>
                    <a:pt x="673" y="448"/>
                  </a:cubicBezTo>
                  <a:cubicBezTo>
                    <a:pt x="686" y="448"/>
                    <a:pt x="697" y="459"/>
                    <a:pt x="697" y="473"/>
                  </a:cubicBezTo>
                  <a:cubicBezTo>
                    <a:pt x="697" y="473"/>
                    <a:pt x="697" y="473"/>
                    <a:pt x="697" y="473"/>
                  </a:cubicBezTo>
                  <a:cubicBezTo>
                    <a:pt x="697" y="486"/>
                    <a:pt x="686" y="497"/>
                    <a:pt x="673" y="497"/>
                  </a:cubicBezTo>
                  <a:cubicBezTo>
                    <a:pt x="660" y="497"/>
                    <a:pt x="649" y="486"/>
                    <a:pt x="649" y="473"/>
                  </a:cubicBezTo>
                  <a:moveTo>
                    <a:pt x="553" y="473"/>
                  </a:moveTo>
                  <a:cubicBezTo>
                    <a:pt x="553" y="459"/>
                    <a:pt x="563" y="448"/>
                    <a:pt x="577" y="448"/>
                  </a:cubicBezTo>
                  <a:cubicBezTo>
                    <a:pt x="590" y="448"/>
                    <a:pt x="601" y="459"/>
                    <a:pt x="601" y="473"/>
                  </a:cubicBezTo>
                  <a:cubicBezTo>
                    <a:pt x="601" y="473"/>
                    <a:pt x="601" y="473"/>
                    <a:pt x="601" y="473"/>
                  </a:cubicBezTo>
                  <a:cubicBezTo>
                    <a:pt x="601" y="486"/>
                    <a:pt x="590" y="497"/>
                    <a:pt x="577" y="497"/>
                  </a:cubicBezTo>
                  <a:cubicBezTo>
                    <a:pt x="563" y="497"/>
                    <a:pt x="553" y="486"/>
                    <a:pt x="553" y="473"/>
                  </a:cubicBezTo>
                  <a:moveTo>
                    <a:pt x="457" y="473"/>
                  </a:moveTo>
                  <a:cubicBezTo>
                    <a:pt x="457" y="459"/>
                    <a:pt x="467" y="448"/>
                    <a:pt x="481" y="448"/>
                  </a:cubicBezTo>
                  <a:cubicBezTo>
                    <a:pt x="494" y="448"/>
                    <a:pt x="505" y="459"/>
                    <a:pt x="505" y="473"/>
                  </a:cubicBezTo>
                  <a:cubicBezTo>
                    <a:pt x="505" y="473"/>
                    <a:pt x="505" y="473"/>
                    <a:pt x="505" y="473"/>
                  </a:cubicBezTo>
                  <a:cubicBezTo>
                    <a:pt x="505" y="486"/>
                    <a:pt x="494" y="497"/>
                    <a:pt x="481" y="497"/>
                  </a:cubicBezTo>
                  <a:cubicBezTo>
                    <a:pt x="467" y="497"/>
                    <a:pt x="457" y="486"/>
                    <a:pt x="457" y="473"/>
                  </a:cubicBezTo>
                  <a:moveTo>
                    <a:pt x="361" y="473"/>
                  </a:moveTo>
                  <a:cubicBezTo>
                    <a:pt x="361" y="459"/>
                    <a:pt x="371" y="448"/>
                    <a:pt x="385" y="448"/>
                  </a:cubicBezTo>
                  <a:cubicBezTo>
                    <a:pt x="398" y="448"/>
                    <a:pt x="409" y="459"/>
                    <a:pt x="409" y="473"/>
                  </a:cubicBezTo>
                  <a:cubicBezTo>
                    <a:pt x="409" y="473"/>
                    <a:pt x="409" y="473"/>
                    <a:pt x="409" y="473"/>
                  </a:cubicBezTo>
                  <a:cubicBezTo>
                    <a:pt x="409" y="486"/>
                    <a:pt x="398" y="497"/>
                    <a:pt x="385" y="497"/>
                  </a:cubicBezTo>
                  <a:cubicBezTo>
                    <a:pt x="371" y="497"/>
                    <a:pt x="361" y="486"/>
                    <a:pt x="361" y="473"/>
                  </a:cubicBezTo>
                  <a:moveTo>
                    <a:pt x="265" y="473"/>
                  </a:moveTo>
                  <a:cubicBezTo>
                    <a:pt x="265" y="459"/>
                    <a:pt x="275" y="448"/>
                    <a:pt x="289" y="448"/>
                  </a:cubicBezTo>
                  <a:cubicBezTo>
                    <a:pt x="302" y="448"/>
                    <a:pt x="313" y="459"/>
                    <a:pt x="313" y="473"/>
                  </a:cubicBezTo>
                  <a:cubicBezTo>
                    <a:pt x="313" y="473"/>
                    <a:pt x="313" y="473"/>
                    <a:pt x="313" y="473"/>
                  </a:cubicBezTo>
                  <a:cubicBezTo>
                    <a:pt x="313" y="486"/>
                    <a:pt x="302" y="497"/>
                    <a:pt x="289" y="497"/>
                  </a:cubicBezTo>
                  <a:cubicBezTo>
                    <a:pt x="275" y="497"/>
                    <a:pt x="265" y="486"/>
                    <a:pt x="265" y="473"/>
                  </a:cubicBezTo>
                  <a:moveTo>
                    <a:pt x="168" y="473"/>
                  </a:moveTo>
                  <a:cubicBezTo>
                    <a:pt x="168" y="459"/>
                    <a:pt x="179" y="448"/>
                    <a:pt x="192" y="448"/>
                  </a:cubicBezTo>
                  <a:cubicBezTo>
                    <a:pt x="206" y="448"/>
                    <a:pt x="216" y="459"/>
                    <a:pt x="216" y="473"/>
                  </a:cubicBezTo>
                  <a:cubicBezTo>
                    <a:pt x="216" y="473"/>
                    <a:pt x="216" y="473"/>
                    <a:pt x="216" y="473"/>
                  </a:cubicBezTo>
                  <a:cubicBezTo>
                    <a:pt x="216" y="486"/>
                    <a:pt x="206" y="497"/>
                    <a:pt x="192" y="497"/>
                  </a:cubicBezTo>
                  <a:cubicBezTo>
                    <a:pt x="179" y="497"/>
                    <a:pt x="168" y="486"/>
                    <a:pt x="168" y="473"/>
                  </a:cubicBezTo>
                  <a:moveTo>
                    <a:pt x="72" y="473"/>
                  </a:moveTo>
                  <a:cubicBezTo>
                    <a:pt x="72" y="459"/>
                    <a:pt x="83" y="448"/>
                    <a:pt x="96" y="448"/>
                  </a:cubicBezTo>
                  <a:cubicBezTo>
                    <a:pt x="110" y="448"/>
                    <a:pt x="120" y="459"/>
                    <a:pt x="120" y="473"/>
                  </a:cubicBezTo>
                  <a:cubicBezTo>
                    <a:pt x="120" y="473"/>
                    <a:pt x="120" y="473"/>
                    <a:pt x="120" y="473"/>
                  </a:cubicBezTo>
                  <a:cubicBezTo>
                    <a:pt x="120" y="486"/>
                    <a:pt x="110" y="497"/>
                    <a:pt x="96" y="497"/>
                  </a:cubicBezTo>
                  <a:cubicBezTo>
                    <a:pt x="83" y="497"/>
                    <a:pt x="72" y="486"/>
                    <a:pt x="72" y="473"/>
                  </a:cubicBezTo>
                  <a:moveTo>
                    <a:pt x="649" y="569"/>
                  </a:moveTo>
                  <a:cubicBezTo>
                    <a:pt x="649" y="555"/>
                    <a:pt x="660" y="545"/>
                    <a:pt x="673" y="545"/>
                  </a:cubicBezTo>
                  <a:cubicBezTo>
                    <a:pt x="686" y="545"/>
                    <a:pt x="697" y="555"/>
                    <a:pt x="697" y="569"/>
                  </a:cubicBezTo>
                  <a:cubicBezTo>
                    <a:pt x="697" y="569"/>
                    <a:pt x="697" y="569"/>
                    <a:pt x="697" y="569"/>
                  </a:cubicBezTo>
                  <a:cubicBezTo>
                    <a:pt x="697" y="582"/>
                    <a:pt x="686" y="593"/>
                    <a:pt x="673" y="593"/>
                  </a:cubicBezTo>
                  <a:cubicBezTo>
                    <a:pt x="660" y="593"/>
                    <a:pt x="649" y="582"/>
                    <a:pt x="649" y="569"/>
                  </a:cubicBezTo>
                  <a:moveTo>
                    <a:pt x="553" y="569"/>
                  </a:moveTo>
                  <a:cubicBezTo>
                    <a:pt x="553" y="555"/>
                    <a:pt x="563" y="545"/>
                    <a:pt x="577" y="545"/>
                  </a:cubicBezTo>
                  <a:cubicBezTo>
                    <a:pt x="590" y="545"/>
                    <a:pt x="601" y="555"/>
                    <a:pt x="601" y="569"/>
                  </a:cubicBezTo>
                  <a:cubicBezTo>
                    <a:pt x="601" y="569"/>
                    <a:pt x="601" y="569"/>
                    <a:pt x="601" y="569"/>
                  </a:cubicBezTo>
                  <a:cubicBezTo>
                    <a:pt x="601" y="582"/>
                    <a:pt x="590" y="593"/>
                    <a:pt x="577" y="593"/>
                  </a:cubicBezTo>
                  <a:cubicBezTo>
                    <a:pt x="563" y="593"/>
                    <a:pt x="553" y="582"/>
                    <a:pt x="553" y="569"/>
                  </a:cubicBezTo>
                  <a:moveTo>
                    <a:pt x="457" y="569"/>
                  </a:moveTo>
                  <a:cubicBezTo>
                    <a:pt x="457" y="555"/>
                    <a:pt x="467" y="545"/>
                    <a:pt x="481" y="545"/>
                  </a:cubicBezTo>
                  <a:cubicBezTo>
                    <a:pt x="494" y="545"/>
                    <a:pt x="505" y="555"/>
                    <a:pt x="505" y="569"/>
                  </a:cubicBezTo>
                  <a:cubicBezTo>
                    <a:pt x="505" y="569"/>
                    <a:pt x="505" y="569"/>
                    <a:pt x="505" y="569"/>
                  </a:cubicBezTo>
                  <a:cubicBezTo>
                    <a:pt x="505" y="582"/>
                    <a:pt x="494" y="593"/>
                    <a:pt x="481" y="593"/>
                  </a:cubicBezTo>
                  <a:cubicBezTo>
                    <a:pt x="467" y="593"/>
                    <a:pt x="457" y="582"/>
                    <a:pt x="457" y="569"/>
                  </a:cubicBezTo>
                  <a:moveTo>
                    <a:pt x="361" y="569"/>
                  </a:moveTo>
                  <a:cubicBezTo>
                    <a:pt x="361" y="555"/>
                    <a:pt x="371" y="545"/>
                    <a:pt x="385" y="545"/>
                  </a:cubicBezTo>
                  <a:cubicBezTo>
                    <a:pt x="398" y="545"/>
                    <a:pt x="409" y="555"/>
                    <a:pt x="409" y="569"/>
                  </a:cubicBezTo>
                  <a:cubicBezTo>
                    <a:pt x="409" y="569"/>
                    <a:pt x="409" y="569"/>
                    <a:pt x="409" y="569"/>
                  </a:cubicBezTo>
                  <a:cubicBezTo>
                    <a:pt x="409" y="582"/>
                    <a:pt x="398" y="593"/>
                    <a:pt x="385" y="593"/>
                  </a:cubicBezTo>
                  <a:cubicBezTo>
                    <a:pt x="371" y="593"/>
                    <a:pt x="361" y="582"/>
                    <a:pt x="361" y="569"/>
                  </a:cubicBezTo>
                  <a:moveTo>
                    <a:pt x="265" y="569"/>
                  </a:moveTo>
                  <a:cubicBezTo>
                    <a:pt x="265" y="555"/>
                    <a:pt x="275" y="545"/>
                    <a:pt x="289" y="545"/>
                  </a:cubicBezTo>
                  <a:cubicBezTo>
                    <a:pt x="302" y="545"/>
                    <a:pt x="313" y="555"/>
                    <a:pt x="313" y="569"/>
                  </a:cubicBezTo>
                  <a:cubicBezTo>
                    <a:pt x="313" y="569"/>
                    <a:pt x="313" y="569"/>
                    <a:pt x="313" y="569"/>
                  </a:cubicBezTo>
                  <a:cubicBezTo>
                    <a:pt x="313" y="582"/>
                    <a:pt x="302" y="593"/>
                    <a:pt x="289" y="593"/>
                  </a:cubicBezTo>
                  <a:cubicBezTo>
                    <a:pt x="275" y="593"/>
                    <a:pt x="265" y="582"/>
                    <a:pt x="265" y="569"/>
                  </a:cubicBezTo>
                  <a:moveTo>
                    <a:pt x="168" y="569"/>
                  </a:moveTo>
                  <a:cubicBezTo>
                    <a:pt x="168" y="555"/>
                    <a:pt x="179" y="545"/>
                    <a:pt x="192" y="545"/>
                  </a:cubicBezTo>
                  <a:cubicBezTo>
                    <a:pt x="206" y="545"/>
                    <a:pt x="216" y="555"/>
                    <a:pt x="216" y="569"/>
                  </a:cubicBezTo>
                  <a:cubicBezTo>
                    <a:pt x="216" y="569"/>
                    <a:pt x="216" y="569"/>
                    <a:pt x="216" y="569"/>
                  </a:cubicBezTo>
                  <a:cubicBezTo>
                    <a:pt x="216" y="582"/>
                    <a:pt x="206" y="593"/>
                    <a:pt x="192" y="593"/>
                  </a:cubicBezTo>
                  <a:cubicBezTo>
                    <a:pt x="179" y="593"/>
                    <a:pt x="168" y="582"/>
                    <a:pt x="168" y="569"/>
                  </a:cubicBezTo>
                  <a:moveTo>
                    <a:pt x="72" y="569"/>
                  </a:moveTo>
                  <a:cubicBezTo>
                    <a:pt x="72" y="555"/>
                    <a:pt x="83" y="545"/>
                    <a:pt x="96" y="545"/>
                  </a:cubicBezTo>
                  <a:cubicBezTo>
                    <a:pt x="110" y="545"/>
                    <a:pt x="120" y="555"/>
                    <a:pt x="120" y="569"/>
                  </a:cubicBezTo>
                  <a:cubicBezTo>
                    <a:pt x="120" y="569"/>
                    <a:pt x="120" y="569"/>
                    <a:pt x="120" y="569"/>
                  </a:cubicBezTo>
                  <a:cubicBezTo>
                    <a:pt x="120" y="582"/>
                    <a:pt x="110" y="593"/>
                    <a:pt x="96" y="593"/>
                  </a:cubicBezTo>
                  <a:cubicBezTo>
                    <a:pt x="83" y="593"/>
                    <a:pt x="72" y="582"/>
                    <a:pt x="72" y="569"/>
                  </a:cubicBezTo>
                  <a:moveTo>
                    <a:pt x="649" y="665"/>
                  </a:moveTo>
                  <a:cubicBezTo>
                    <a:pt x="649" y="652"/>
                    <a:pt x="660" y="641"/>
                    <a:pt x="673" y="641"/>
                  </a:cubicBezTo>
                  <a:cubicBezTo>
                    <a:pt x="686" y="641"/>
                    <a:pt x="697" y="652"/>
                    <a:pt x="697" y="665"/>
                  </a:cubicBezTo>
                  <a:cubicBezTo>
                    <a:pt x="697" y="665"/>
                    <a:pt x="697" y="665"/>
                    <a:pt x="697" y="665"/>
                  </a:cubicBezTo>
                  <a:cubicBezTo>
                    <a:pt x="697" y="678"/>
                    <a:pt x="686" y="689"/>
                    <a:pt x="673" y="689"/>
                  </a:cubicBezTo>
                  <a:cubicBezTo>
                    <a:pt x="660" y="689"/>
                    <a:pt x="649" y="678"/>
                    <a:pt x="649" y="665"/>
                  </a:cubicBezTo>
                  <a:moveTo>
                    <a:pt x="553" y="665"/>
                  </a:moveTo>
                  <a:cubicBezTo>
                    <a:pt x="553" y="652"/>
                    <a:pt x="563" y="641"/>
                    <a:pt x="577" y="641"/>
                  </a:cubicBezTo>
                  <a:cubicBezTo>
                    <a:pt x="590" y="641"/>
                    <a:pt x="601" y="652"/>
                    <a:pt x="601" y="665"/>
                  </a:cubicBezTo>
                  <a:cubicBezTo>
                    <a:pt x="601" y="665"/>
                    <a:pt x="601" y="665"/>
                    <a:pt x="601" y="665"/>
                  </a:cubicBezTo>
                  <a:cubicBezTo>
                    <a:pt x="601" y="678"/>
                    <a:pt x="590" y="689"/>
                    <a:pt x="577" y="689"/>
                  </a:cubicBezTo>
                  <a:cubicBezTo>
                    <a:pt x="563" y="689"/>
                    <a:pt x="553" y="678"/>
                    <a:pt x="553" y="665"/>
                  </a:cubicBezTo>
                  <a:moveTo>
                    <a:pt x="457" y="665"/>
                  </a:moveTo>
                  <a:cubicBezTo>
                    <a:pt x="457" y="652"/>
                    <a:pt x="467" y="641"/>
                    <a:pt x="481" y="641"/>
                  </a:cubicBezTo>
                  <a:cubicBezTo>
                    <a:pt x="494" y="641"/>
                    <a:pt x="505" y="652"/>
                    <a:pt x="505" y="665"/>
                  </a:cubicBezTo>
                  <a:cubicBezTo>
                    <a:pt x="505" y="665"/>
                    <a:pt x="505" y="665"/>
                    <a:pt x="505" y="665"/>
                  </a:cubicBezTo>
                  <a:cubicBezTo>
                    <a:pt x="505" y="678"/>
                    <a:pt x="494" y="689"/>
                    <a:pt x="481" y="689"/>
                  </a:cubicBezTo>
                  <a:cubicBezTo>
                    <a:pt x="467" y="689"/>
                    <a:pt x="457" y="678"/>
                    <a:pt x="457" y="665"/>
                  </a:cubicBezTo>
                  <a:moveTo>
                    <a:pt x="361" y="665"/>
                  </a:moveTo>
                  <a:cubicBezTo>
                    <a:pt x="361" y="652"/>
                    <a:pt x="371" y="641"/>
                    <a:pt x="385" y="641"/>
                  </a:cubicBezTo>
                  <a:cubicBezTo>
                    <a:pt x="398" y="641"/>
                    <a:pt x="409" y="652"/>
                    <a:pt x="409" y="665"/>
                  </a:cubicBezTo>
                  <a:cubicBezTo>
                    <a:pt x="409" y="665"/>
                    <a:pt x="409" y="665"/>
                    <a:pt x="409" y="665"/>
                  </a:cubicBezTo>
                  <a:cubicBezTo>
                    <a:pt x="409" y="678"/>
                    <a:pt x="398" y="689"/>
                    <a:pt x="385" y="689"/>
                  </a:cubicBezTo>
                  <a:cubicBezTo>
                    <a:pt x="371" y="689"/>
                    <a:pt x="361" y="678"/>
                    <a:pt x="361" y="665"/>
                  </a:cubicBezTo>
                  <a:moveTo>
                    <a:pt x="265" y="665"/>
                  </a:moveTo>
                  <a:cubicBezTo>
                    <a:pt x="265" y="652"/>
                    <a:pt x="275" y="641"/>
                    <a:pt x="289" y="641"/>
                  </a:cubicBezTo>
                  <a:cubicBezTo>
                    <a:pt x="302" y="641"/>
                    <a:pt x="313" y="652"/>
                    <a:pt x="313" y="665"/>
                  </a:cubicBezTo>
                  <a:cubicBezTo>
                    <a:pt x="313" y="665"/>
                    <a:pt x="313" y="665"/>
                    <a:pt x="313" y="665"/>
                  </a:cubicBezTo>
                  <a:cubicBezTo>
                    <a:pt x="313" y="678"/>
                    <a:pt x="302" y="689"/>
                    <a:pt x="289" y="689"/>
                  </a:cubicBezTo>
                  <a:cubicBezTo>
                    <a:pt x="275" y="689"/>
                    <a:pt x="265" y="678"/>
                    <a:pt x="265" y="665"/>
                  </a:cubicBezTo>
                  <a:moveTo>
                    <a:pt x="168" y="665"/>
                  </a:moveTo>
                  <a:cubicBezTo>
                    <a:pt x="168" y="652"/>
                    <a:pt x="179" y="641"/>
                    <a:pt x="192" y="641"/>
                  </a:cubicBezTo>
                  <a:cubicBezTo>
                    <a:pt x="206" y="641"/>
                    <a:pt x="216" y="652"/>
                    <a:pt x="216" y="665"/>
                  </a:cubicBezTo>
                  <a:cubicBezTo>
                    <a:pt x="216" y="665"/>
                    <a:pt x="216" y="665"/>
                    <a:pt x="216" y="665"/>
                  </a:cubicBezTo>
                  <a:cubicBezTo>
                    <a:pt x="216" y="678"/>
                    <a:pt x="206" y="689"/>
                    <a:pt x="192" y="689"/>
                  </a:cubicBezTo>
                  <a:cubicBezTo>
                    <a:pt x="179" y="689"/>
                    <a:pt x="168" y="678"/>
                    <a:pt x="168" y="665"/>
                  </a:cubicBezTo>
                  <a:moveTo>
                    <a:pt x="72" y="665"/>
                  </a:moveTo>
                  <a:cubicBezTo>
                    <a:pt x="72" y="652"/>
                    <a:pt x="83" y="641"/>
                    <a:pt x="96" y="641"/>
                  </a:cubicBezTo>
                  <a:cubicBezTo>
                    <a:pt x="110" y="641"/>
                    <a:pt x="120" y="652"/>
                    <a:pt x="120" y="665"/>
                  </a:cubicBezTo>
                  <a:cubicBezTo>
                    <a:pt x="120" y="665"/>
                    <a:pt x="120" y="665"/>
                    <a:pt x="120" y="665"/>
                  </a:cubicBezTo>
                  <a:cubicBezTo>
                    <a:pt x="120" y="678"/>
                    <a:pt x="110"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6" name="Freeform 228"/>
            <p:cNvSpPr>
              <a:spLocks noEditPoints="1"/>
            </p:cNvSpPr>
            <p:nvPr/>
          </p:nvSpPr>
          <p:spPr bwMode="auto">
            <a:xfrm>
              <a:off x="5146" y="2438"/>
              <a:ext cx="212" cy="213"/>
            </a:xfrm>
            <a:custGeom>
              <a:avLst/>
              <a:gdLst/>
              <a:ahLst/>
              <a:cxnLst>
                <a:cxn ang="0">
                  <a:pos x="0" y="769"/>
                </a:cxn>
                <a:cxn ang="0">
                  <a:pos x="672" y="112"/>
                </a:cxn>
                <a:cxn ang="0">
                  <a:pos x="600" y="88"/>
                </a:cxn>
                <a:cxn ang="0">
                  <a:pos x="504" y="88"/>
                </a:cxn>
                <a:cxn ang="0">
                  <a:pos x="384" y="64"/>
                </a:cxn>
                <a:cxn ang="0">
                  <a:pos x="264" y="88"/>
                </a:cxn>
                <a:cxn ang="0">
                  <a:pos x="264" y="88"/>
                </a:cxn>
                <a:cxn ang="0">
                  <a:pos x="192" y="112"/>
                </a:cxn>
                <a:cxn ang="0">
                  <a:pos x="120" y="88"/>
                </a:cxn>
                <a:cxn ang="0">
                  <a:pos x="696" y="184"/>
                </a:cxn>
                <a:cxn ang="0">
                  <a:pos x="576" y="160"/>
                </a:cxn>
                <a:cxn ang="0">
                  <a:pos x="456" y="184"/>
                </a:cxn>
                <a:cxn ang="0">
                  <a:pos x="456" y="184"/>
                </a:cxn>
                <a:cxn ang="0">
                  <a:pos x="384" y="208"/>
                </a:cxn>
                <a:cxn ang="0">
                  <a:pos x="312" y="184"/>
                </a:cxn>
                <a:cxn ang="0">
                  <a:pos x="216" y="184"/>
                </a:cxn>
                <a:cxn ang="0">
                  <a:pos x="96" y="160"/>
                </a:cxn>
                <a:cxn ang="0">
                  <a:pos x="648" y="280"/>
                </a:cxn>
                <a:cxn ang="0">
                  <a:pos x="648" y="280"/>
                </a:cxn>
                <a:cxn ang="0">
                  <a:pos x="576" y="304"/>
                </a:cxn>
                <a:cxn ang="0">
                  <a:pos x="504" y="280"/>
                </a:cxn>
                <a:cxn ang="0">
                  <a:pos x="408" y="280"/>
                </a:cxn>
                <a:cxn ang="0">
                  <a:pos x="288" y="256"/>
                </a:cxn>
                <a:cxn ang="0">
                  <a:pos x="168" y="280"/>
                </a:cxn>
                <a:cxn ang="0">
                  <a:pos x="168" y="280"/>
                </a:cxn>
                <a:cxn ang="0">
                  <a:pos x="96" y="304"/>
                </a:cxn>
                <a:cxn ang="0">
                  <a:pos x="696" y="377"/>
                </a:cxn>
                <a:cxn ang="0">
                  <a:pos x="600" y="377"/>
                </a:cxn>
                <a:cxn ang="0">
                  <a:pos x="480" y="353"/>
                </a:cxn>
                <a:cxn ang="0">
                  <a:pos x="360" y="377"/>
                </a:cxn>
                <a:cxn ang="0">
                  <a:pos x="360" y="377"/>
                </a:cxn>
                <a:cxn ang="0">
                  <a:pos x="288" y="401"/>
                </a:cxn>
                <a:cxn ang="0">
                  <a:pos x="216" y="377"/>
                </a:cxn>
                <a:cxn ang="0">
                  <a:pos x="120" y="377"/>
                </a:cxn>
                <a:cxn ang="0">
                  <a:pos x="672" y="449"/>
                </a:cxn>
                <a:cxn ang="0">
                  <a:pos x="552" y="473"/>
                </a:cxn>
                <a:cxn ang="0">
                  <a:pos x="552" y="473"/>
                </a:cxn>
                <a:cxn ang="0">
                  <a:pos x="480" y="497"/>
                </a:cxn>
                <a:cxn ang="0">
                  <a:pos x="408" y="473"/>
                </a:cxn>
                <a:cxn ang="0">
                  <a:pos x="312" y="473"/>
                </a:cxn>
                <a:cxn ang="0">
                  <a:pos x="192" y="449"/>
                </a:cxn>
                <a:cxn ang="0">
                  <a:pos x="72" y="473"/>
                </a:cxn>
                <a:cxn ang="0">
                  <a:pos x="72" y="473"/>
                </a:cxn>
                <a:cxn ang="0">
                  <a:pos x="672" y="593"/>
                </a:cxn>
                <a:cxn ang="0">
                  <a:pos x="600" y="569"/>
                </a:cxn>
                <a:cxn ang="0">
                  <a:pos x="504" y="569"/>
                </a:cxn>
                <a:cxn ang="0">
                  <a:pos x="384" y="545"/>
                </a:cxn>
                <a:cxn ang="0">
                  <a:pos x="264" y="569"/>
                </a:cxn>
                <a:cxn ang="0">
                  <a:pos x="264" y="569"/>
                </a:cxn>
                <a:cxn ang="0">
                  <a:pos x="192" y="593"/>
                </a:cxn>
                <a:cxn ang="0">
                  <a:pos x="120" y="569"/>
                </a:cxn>
                <a:cxn ang="0">
                  <a:pos x="696" y="665"/>
                </a:cxn>
                <a:cxn ang="0">
                  <a:pos x="576" y="641"/>
                </a:cxn>
                <a:cxn ang="0">
                  <a:pos x="456" y="665"/>
                </a:cxn>
                <a:cxn ang="0">
                  <a:pos x="456" y="665"/>
                </a:cxn>
                <a:cxn ang="0">
                  <a:pos x="384" y="689"/>
                </a:cxn>
                <a:cxn ang="0">
                  <a:pos x="312" y="665"/>
                </a:cxn>
                <a:cxn ang="0">
                  <a:pos x="216" y="665"/>
                </a:cxn>
                <a:cxn ang="0">
                  <a:pos x="96" y="641"/>
                </a:cxn>
              </a:cxnLst>
              <a:rect l="0" t="0" r="r" b="b"/>
              <a:pathLst>
                <a:path w="768" h="769">
                  <a:moveTo>
                    <a:pt x="0" y="769"/>
                  </a:moveTo>
                  <a:lnTo>
                    <a:pt x="768" y="769"/>
                  </a:lnTo>
                  <a:lnTo>
                    <a:pt x="768" y="0"/>
                  </a:lnTo>
                  <a:lnTo>
                    <a:pt x="0" y="0"/>
                  </a:lnTo>
                  <a:lnTo>
                    <a:pt x="0" y="769"/>
                  </a:lnTo>
                  <a:moveTo>
                    <a:pt x="648" y="88"/>
                  </a:moveTo>
                  <a:cubicBezTo>
                    <a:pt x="648" y="75"/>
                    <a:pt x="659" y="64"/>
                    <a:pt x="672" y="64"/>
                  </a:cubicBezTo>
                  <a:cubicBezTo>
                    <a:pt x="685" y="64"/>
                    <a:pt x="696" y="75"/>
                    <a:pt x="696" y="88"/>
                  </a:cubicBezTo>
                  <a:cubicBezTo>
                    <a:pt x="696" y="88"/>
                    <a:pt x="696" y="88"/>
                    <a:pt x="696" y="88"/>
                  </a:cubicBezTo>
                  <a:cubicBezTo>
                    <a:pt x="696" y="101"/>
                    <a:pt x="685" y="112"/>
                    <a:pt x="672" y="112"/>
                  </a:cubicBezTo>
                  <a:cubicBezTo>
                    <a:pt x="659" y="112"/>
                    <a:pt x="648" y="101"/>
                    <a:pt x="648" y="88"/>
                  </a:cubicBezTo>
                  <a:moveTo>
                    <a:pt x="552" y="88"/>
                  </a:moveTo>
                  <a:cubicBezTo>
                    <a:pt x="552" y="75"/>
                    <a:pt x="563" y="64"/>
                    <a:pt x="576" y="64"/>
                  </a:cubicBezTo>
                  <a:cubicBezTo>
                    <a:pt x="589" y="64"/>
                    <a:pt x="600" y="75"/>
                    <a:pt x="600" y="88"/>
                  </a:cubicBezTo>
                  <a:cubicBezTo>
                    <a:pt x="600" y="88"/>
                    <a:pt x="600" y="88"/>
                    <a:pt x="600" y="88"/>
                  </a:cubicBezTo>
                  <a:cubicBezTo>
                    <a:pt x="600" y="101"/>
                    <a:pt x="589" y="112"/>
                    <a:pt x="576" y="112"/>
                  </a:cubicBezTo>
                  <a:cubicBezTo>
                    <a:pt x="563" y="112"/>
                    <a:pt x="552" y="101"/>
                    <a:pt x="552" y="88"/>
                  </a:cubicBezTo>
                  <a:moveTo>
                    <a:pt x="456" y="88"/>
                  </a:moveTo>
                  <a:cubicBezTo>
                    <a:pt x="456" y="75"/>
                    <a:pt x="467" y="64"/>
                    <a:pt x="480" y="64"/>
                  </a:cubicBezTo>
                  <a:cubicBezTo>
                    <a:pt x="493" y="64"/>
                    <a:pt x="504" y="75"/>
                    <a:pt x="504" y="88"/>
                  </a:cubicBezTo>
                  <a:cubicBezTo>
                    <a:pt x="504" y="88"/>
                    <a:pt x="504" y="88"/>
                    <a:pt x="504" y="88"/>
                  </a:cubicBezTo>
                  <a:cubicBezTo>
                    <a:pt x="504" y="101"/>
                    <a:pt x="493" y="112"/>
                    <a:pt x="480" y="112"/>
                  </a:cubicBezTo>
                  <a:cubicBezTo>
                    <a:pt x="467" y="112"/>
                    <a:pt x="456" y="101"/>
                    <a:pt x="456" y="88"/>
                  </a:cubicBezTo>
                  <a:moveTo>
                    <a:pt x="360" y="88"/>
                  </a:moveTo>
                  <a:cubicBezTo>
                    <a:pt x="360" y="75"/>
                    <a:pt x="371" y="64"/>
                    <a:pt x="384" y="64"/>
                  </a:cubicBezTo>
                  <a:cubicBezTo>
                    <a:pt x="397" y="64"/>
                    <a:pt x="408" y="75"/>
                    <a:pt x="408" y="88"/>
                  </a:cubicBezTo>
                  <a:cubicBezTo>
                    <a:pt x="408" y="88"/>
                    <a:pt x="408" y="88"/>
                    <a:pt x="408" y="88"/>
                  </a:cubicBezTo>
                  <a:cubicBezTo>
                    <a:pt x="408" y="101"/>
                    <a:pt x="397" y="112"/>
                    <a:pt x="384" y="112"/>
                  </a:cubicBezTo>
                  <a:cubicBezTo>
                    <a:pt x="371" y="112"/>
                    <a:pt x="360" y="101"/>
                    <a:pt x="360" y="88"/>
                  </a:cubicBezTo>
                  <a:moveTo>
                    <a:pt x="264" y="88"/>
                  </a:moveTo>
                  <a:cubicBezTo>
                    <a:pt x="264" y="75"/>
                    <a:pt x="275" y="64"/>
                    <a:pt x="288" y="64"/>
                  </a:cubicBezTo>
                  <a:cubicBezTo>
                    <a:pt x="301" y="64"/>
                    <a:pt x="312" y="75"/>
                    <a:pt x="312" y="88"/>
                  </a:cubicBezTo>
                  <a:cubicBezTo>
                    <a:pt x="312" y="88"/>
                    <a:pt x="312" y="88"/>
                    <a:pt x="312" y="88"/>
                  </a:cubicBezTo>
                  <a:cubicBezTo>
                    <a:pt x="312" y="101"/>
                    <a:pt x="301" y="112"/>
                    <a:pt x="288" y="112"/>
                  </a:cubicBezTo>
                  <a:cubicBezTo>
                    <a:pt x="275" y="112"/>
                    <a:pt x="264" y="101"/>
                    <a:pt x="264" y="88"/>
                  </a:cubicBezTo>
                  <a:moveTo>
                    <a:pt x="168" y="88"/>
                  </a:moveTo>
                  <a:cubicBezTo>
                    <a:pt x="168" y="75"/>
                    <a:pt x="179" y="64"/>
                    <a:pt x="192" y="64"/>
                  </a:cubicBezTo>
                  <a:cubicBezTo>
                    <a:pt x="205" y="64"/>
                    <a:pt x="216" y="75"/>
                    <a:pt x="216" y="88"/>
                  </a:cubicBezTo>
                  <a:cubicBezTo>
                    <a:pt x="216" y="88"/>
                    <a:pt x="216" y="88"/>
                    <a:pt x="216" y="88"/>
                  </a:cubicBezTo>
                  <a:cubicBezTo>
                    <a:pt x="216" y="101"/>
                    <a:pt x="205" y="112"/>
                    <a:pt x="192" y="112"/>
                  </a:cubicBezTo>
                  <a:cubicBezTo>
                    <a:pt x="179" y="112"/>
                    <a:pt x="168" y="101"/>
                    <a:pt x="168" y="88"/>
                  </a:cubicBezTo>
                  <a:moveTo>
                    <a:pt x="72" y="88"/>
                  </a:moveTo>
                  <a:cubicBezTo>
                    <a:pt x="72" y="75"/>
                    <a:pt x="83" y="64"/>
                    <a:pt x="96" y="64"/>
                  </a:cubicBezTo>
                  <a:cubicBezTo>
                    <a:pt x="109" y="64"/>
                    <a:pt x="120" y="75"/>
                    <a:pt x="120" y="88"/>
                  </a:cubicBezTo>
                  <a:cubicBezTo>
                    <a:pt x="120" y="88"/>
                    <a:pt x="120" y="88"/>
                    <a:pt x="120" y="88"/>
                  </a:cubicBezTo>
                  <a:cubicBezTo>
                    <a:pt x="120" y="101"/>
                    <a:pt x="109" y="112"/>
                    <a:pt x="96" y="112"/>
                  </a:cubicBezTo>
                  <a:cubicBezTo>
                    <a:pt x="83" y="112"/>
                    <a:pt x="72" y="101"/>
                    <a:pt x="72" y="88"/>
                  </a:cubicBezTo>
                  <a:moveTo>
                    <a:pt x="648" y="184"/>
                  </a:moveTo>
                  <a:cubicBezTo>
                    <a:pt x="648" y="171"/>
                    <a:pt x="659" y="160"/>
                    <a:pt x="672" y="160"/>
                  </a:cubicBezTo>
                  <a:cubicBezTo>
                    <a:pt x="685" y="160"/>
                    <a:pt x="696" y="171"/>
                    <a:pt x="696" y="184"/>
                  </a:cubicBezTo>
                  <a:cubicBezTo>
                    <a:pt x="696" y="184"/>
                    <a:pt x="696" y="184"/>
                    <a:pt x="696" y="184"/>
                  </a:cubicBezTo>
                  <a:cubicBezTo>
                    <a:pt x="696" y="198"/>
                    <a:pt x="685" y="208"/>
                    <a:pt x="672" y="208"/>
                  </a:cubicBezTo>
                  <a:cubicBezTo>
                    <a:pt x="659" y="208"/>
                    <a:pt x="648" y="198"/>
                    <a:pt x="648" y="184"/>
                  </a:cubicBezTo>
                  <a:moveTo>
                    <a:pt x="552" y="184"/>
                  </a:moveTo>
                  <a:cubicBezTo>
                    <a:pt x="552" y="171"/>
                    <a:pt x="563" y="160"/>
                    <a:pt x="576" y="160"/>
                  </a:cubicBezTo>
                  <a:cubicBezTo>
                    <a:pt x="589" y="160"/>
                    <a:pt x="600" y="171"/>
                    <a:pt x="600" y="184"/>
                  </a:cubicBezTo>
                  <a:cubicBezTo>
                    <a:pt x="600" y="184"/>
                    <a:pt x="600" y="184"/>
                    <a:pt x="600" y="184"/>
                  </a:cubicBezTo>
                  <a:cubicBezTo>
                    <a:pt x="600" y="198"/>
                    <a:pt x="589" y="208"/>
                    <a:pt x="576" y="208"/>
                  </a:cubicBezTo>
                  <a:cubicBezTo>
                    <a:pt x="563" y="208"/>
                    <a:pt x="552" y="198"/>
                    <a:pt x="552" y="184"/>
                  </a:cubicBezTo>
                  <a:moveTo>
                    <a:pt x="456" y="184"/>
                  </a:moveTo>
                  <a:cubicBezTo>
                    <a:pt x="456" y="171"/>
                    <a:pt x="467" y="160"/>
                    <a:pt x="480" y="160"/>
                  </a:cubicBezTo>
                  <a:cubicBezTo>
                    <a:pt x="493" y="160"/>
                    <a:pt x="504" y="171"/>
                    <a:pt x="504" y="184"/>
                  </a:cubicBezTo>
                  <a:cubicBezTo>
                    <a:pt x="504" y="184"/>
                    <a:pt x="504" y="184"/>
                    <a:pt x="504" y="184"/>
                  </a:cubicBezTo>
                  <a:cubicBezTo>
                    <a:pt x="504" y="198"/>
                    <a:pt x="493" y="208"/>
                    <a:pt x="480" y="208"/>
                  </a:cubicBezTo>
                  <a:cubicBezTo>
                    <a:pt x="467" y="208"/>
                    <a:pt x="456" y="198"/>
                    <a:pt x="456" y="184"/>
                  </a:cubicBezTo>
                  <a:moveTo>
                    <a:pt x="360" y="184"/>
                  </a:moveTo>
                  <a:cubicBezTo>
                    <a:pt x="360" y="171"/>
                    <a:pt x="371" y="160"/>
                    <a:pt x="384" y="160"/>
                  </a:cubicBezTo>
                  <a:cubicBezTo>
                    <a:pt x="397" y="160"/>
                    <a:pt x="408" y="171"/>
                    <a:pt x="408" y="184"/>
                  </a:cubicBezTo>
                  <a:cubicBezTo>
                    <a:pt x="408" y="184"/>
                    <a:pt x="408" y="184"/>
                    <a:pt x="408" y="184"/>
                  </a:cubicBezTo>
                  <a:cubicBezTo>
                    <a:pt x="408" y="198"/>
                    <a:pt x="397" y="208"/>
                    <a:pt x="384" y="208"/>
                  </a:cubicBezTo>
                  <a:cubicBezTo>
                    <a:pt x="371" y="208"/>
                    <a:pt x="360" y="198"/>
                    <a:pt x="360" y="184"/>
                  </a:cubicBezTo>
                  <a:moveTo>
                    <a:pt x="264" y="184"/>
                  </a:moveTo>
                  <a:cubicBezTo>
                    <a:pt x="264" y="171"/>
                    <a:pt x="275" y="160"/>
                    <a:pt x="288" y="160"/>
                  </a:cubicBezTo>
                  <a:cubicBezTo>
                    <a:pt x="301" y="160"/>
                    <a:pt x="312" y="171"/>
                    <a:pt x="312" y="184"/>
                  </a:cubicBezTo>
                  <a:cubicBezTo>
                    <a:pt x="312" y="184"/>
                    <a:pt x="312" y="184"/>
                    <a:pt x="312" y="184"/>
                  </a:cubicBezTo>
                  <a:cubicBezTo>
                    <a:pt x="312" y="198"/>
                    <a:pt x="301" y="208"/>
                    <a:pt x="288" y="208"/>
                  </a:cubicBezTo>
                  <a:cubicBezTo>
                    <a:pt x="275" y="208"/>
                    <a:pt x="264" y="198"/>
                    <a:pt x="264" y="184"/>
                  </a:cubicBezTo>
                  <a:moveTo>
                    <a:pt x="168" y="184"/>
                  </a:moveTo>
                  <a:cubicBezTo>
                    <a:pt x="168" y="171"/>
                    <a:pt x="179" y="160"/>
                    <a:pt x="192" y="160"/>
                  </a:cubicBezTo>
                  <a:cubicBezTo>
                    <a:pt x="205" y="160"/>
                    <a:pt x="216" y="171"/>
                    <a:pt x="216" y="184"/>
                  </a:cubicBezTo>
                  <a:cubicBezTo>
                    <a:pt x="216" y="184"/>
                    <a:pt x="216" y="184"/>
                    <a:pt x="216" y="184"/>
                  </a:cubicBezTo>
                  <a:cubicBezTo>
                    <a:pt x="216" y="198"/>
                    <a:pt x="205" y="208"/>
                    <a:pt x="192" y="208"/>
                  </a:cubicBezTo>
                  <a:cubicBezTo>
                    <a:pt x="179" y="208"/>
                    <a:pt x="168" y="198"/>
                    <a:pt x="168" y="184"/>
                  </a:cubicBezTo>
                  <a:moveTo>
                    <a:pt x="72" y="184"/>
                  </a:moveTo>
                  <a:cubicBezTo>
                    <a:pt x="72" y="171"/>
                    <a:pt x="83" y="160"/>
                    <a:pt x="96" y="160"/>
                  </a:cubicBezTo>
                  <a:cubicBezTo>
                    <a:pt x="109" y="160"/>
                    <a:pt x="120" y="171"/>
                    <a:pt x="120" y="184"/>
                  </a:cubicBezTo>
                  <a:cubicBezTo>
                    <a:pt x="120" y="184"/>
                    <a:pt x="120" y="184"/>
                    <a:pt x="120" y="184"/>
                  </a:cubicBezTo>
                  <a:cubicBezTo>
                    <a:pt x="120" y="198"/>
                    <a:pt x="109" y="208"/>
                    <a:pt x="96" y="208"/>
                  </a:cubicBezTo>
                  <a:cubicBezTo>
                    <a:pt x="83" y="208"/>
                    <a:pt x="72" y="198"/>
                    <a:pt x="72" y="184"/>
                  </a:cubicBezTo>
                  <a:moveTo>
                    <a:pt x="648" y="280"/>
                  </a:moveTo>
                  <a:cubicBezTo>
                    <a:pt x="648" y="267"/>
                    <a:pt x="659" y="256"/>
                    <a:pt x="672" y="256"/>
                  </a:cubicBezTo>
                  <a:cubicBezTo>
                    <a:pt x="685" y="256"/>
                    <a:pt x="696" y="267"/>
                    <a:pt x="696" y="280"/>
                  </a:cubicBezTo>
                  <a:cubicBezTo>
                    <a:pt x="696" y="280"/>
                    <a:pt x="696" y="280"/>
                    <a:pt x="696" y="280"/>
                  </a:cubicBezTo>
                  <a:cubicBezTo>
                    <a:pt x="696" y="294"/>
                    <a:pt x="685" y="304"/>
                    <a:pt x="672" y="304"/>
                  </a:cubicBezTo>
                  <a:cubicBezTo>
                    <a:pt x="659" y="304"/>
                    <a:pt x="648" y="294"/>
                    <a:pt x="648" y="280"/>
                  </a:cubicBezTo>
                  <a:moveTo>
                    <a:pt x="552" y="280"/>
                  </a:moveTo>
                  <a:cubicBezTo>
                    <a:pt x="552" y="267"/>
                    <a:pt x="563" y="256"/>
                    <a:pt x="576" y="256"/>
                  </a:cubicBezTo>
                  <a:cubicBezTo>
                    <a:pt x="589" y="256"/>
                    <a:pt x="600" y="267"/>
                    <a:pt x="600" y="280"/>
                  </a:cubicBezTo>
                  <a:cubicBezTo>
                    <a:pt x="600" y="280"/>
                    <a:pt x="600" y="280"/>
                    <a:pt x="600" y="280"/>
                  </a:cubicBezTo>
                  <a:cubicBezTo>
                    <a:pt x="600" y="294"/>
                    <a:pt x="589" y="304"/>
                    <a:pt x="576" y="304"/>
                  </a:cubicBezTo>
                  <a:cubicBezTo>
                    <a:pt x="563" y="304"/>
                    <a:pt x="552" y="294"/>
                    <a:pt x="552" y="280"/>
                  </a:cubicBezTo>
                  <a:moveTo>
                    <a:pt x="456" y="280"/>
                  </a:moveTo>
                  <a:cubicBezTo>
                    <a:pt x="456" y="267"/>
                    <a:pt x="467" y="256"/>
                    <a:pt x="480" y="256"/>
                  </a:cubicBezTo>
                  <a:cubicBezTo>
                    <a:pt x="493" y="256"/>
                    <a:pt x="504" y="267"/>
                    <a:pt x="504" y="280"/>
                  </a:cubicBezTo>
                  <a:cubicBezTo>
                    <a:pt x="504" y="280"/>
                    <a:pt x="504" y="280"/>
                    <a:pt x="504" y="280"/>
                  </a:cubicBezTo>
                  <a:cubicBezTo>
                    <a:pt x="504" y="294"/>
                    <a:pt x="493" y="304"/>
                    <a:pt x="480" y="304"/>
                  </a:cubicBezTo>
                  <a:cubicBezTo>
                    <a:pt x="467" y="304"/>
                    <a:pt x="456" y="294"/>
                    <a:pt x="456" y="280"/>
                  </a:cubicBezTo>
                  <a:moveTo>
                    <a:pt x="360" y="280"/>
                  </a:moveTo>
                  <a:cubicBezTo>
                    <a:pt x="360" y="267"/>
                    <a:pt x="371" y="256"/>
                    <a:pt x="384" y="256"/>
                  </a:cubicBezTo>
                  <a:cubicBezTo>
                    <a:pt x="397" y="256"/>
                    <a:pt x="408" y="267"/>
                    <a:pt x="408" y="280"/>
                  </a:cubicBezTo>
                  <a:cubicBezTo>
                    <a:pt x="408" y="280"/>
                    <a:pt x="408" y="280"/>
                    <a:pt x="408" y="280"/>
                  </a:cubicBezTo>
                  <a:cubicBezTo>
                    <a:pt x="408" y="294"/>
                    <a:pt x="397" y="304"/>
                    <a:pt x="384" y="304"/>
                  </a:cubicBezTo>
                  <a:cubicBezTo>
                    <a:pt x="371" y="304"/>
                    <a:pt x="360" y="294"/>
                    <a:pt x="360" y="280"/>
                  </a:cubicBezTo>
                  <a:moveTo>
                    <a:pt x="264" y="280"/>
                  </a:moveTo>
                  <a:cubicBezTo>
                    <a:pt x="264" y="267"/>
                    <a:pt x="275" y="256"/>
                    <a:pt x="288" y="256"/>
                  </a:cubicBezTo>
                  <a:cubicBezTo>
                    <a:pt x="301" y="256"/>
                    <a:pt x="312" y="267"/>
                    <a:pt x="312" y="280"/>
                  </a:cubicBezTo>
                  <a:cubicBezTo>
                    <a:pt x="312" y="280"/>
                    <a:pt x="312" y="280"/>
                    <a:pt x="312" y="280"/>
                  </a:cubicBezTo>
                  <a:cubicBezTo>
                    <a:pt x="312" y="294"/>
                    <a:pt x="301" y="304"/>
                    <a:pt x="288" y="304"/>
                  </a:cubicBezTo>
                  <a:cubicBezTo>
                    <a:pt x="275" y="304"/>
                    <a:pt x="264" y="294"/>
                    <a:pt x="264" y="280"/>
                  </a:cubicBezTo>
                  <a:moveTo>
                    <a:pt x="168" y="280"/>
                  </a:moveTo>
                  <a:cubicBezTo>
                    <a:pt x="168" y="267"/>
                    <a:pt x="179" y="256"/>
                    <a:pt x="192" y="256"/>
                  </a:cubicBezTo>
                  <a:cubicBezTo>
                    <a:pt x="205" y="256"/>
                    <a:pt x="216" y="267"/>
                    <a:pt x="216" y="280"/>
                  </a:cubicBezTo>
                  <a:cubicBezTo>
                    <a:pt x="216" y="280"/>
                    <a:pt x="216" y="280"/>
                    <a:pt x="216" y="280"/>
                  </a:cubicBezTo>
                  <a:cubicBezTo>
                    <a:pt x="216" y="294"/>
                    <a:pt x="205" y="304"/>
                    <a:pt x="192" y="304"/>
                  </a:cubicBezTo>
                  <a:cubicBezTo>
                    <a:pt x="179" y="304"/>
                    <a:pt x="168" y="294"/>
                    <a:pt x="168" y="280"/>
                  </a:cubicBezTo>
                  <a:moveTo>
                    <a:pt x="72" y="280"/>
                  </a:moveTo>
                  <a:cubicBezTo>
                    <a:pt x="72" y="267"/>
                    <a:pt x="83" y="256"/>
                    <a:pt x="96" y="256"/>
                  </a:cubicBezTo>
                  <a:cubicBezTo>
                    <a:pt x="109" y="256"/>
                    <a:pt x="120" y="267"/>
                    <a:pt x="120" y="280"/>
                  </a:cubicBezTo>
                  <a:cubicBezTo>
                    <a:pt x="120" y="280"/>
                    <a:pt x="120" y="280"/>
                    <a:pt x="120" y="280"/>
                  </a:cubicBezTo>
                  <a:cubicBezTo>
                    <a:pt x="120" y="294"/>
                    <a:pt x="109" y="304"/>
                    <a:pt x="96" y="304"/>
                  </a:cubicBezTo>
                  <a:cubicBezTo>
                    <a:pt x="83" y="304"/>
                    <a:pt x="72" y="294"/>
                    <a:pt x="72" y="280"/>
                  </a:cubicBezTo>
                  <a:moveTo>
                    <a:pt x="648" y="377"/>
                  </a:moveTo>
                  <a:cubicBezTo>
                    <a:pt x="648" y="363"/>
                    <a:pt x="659" y="353"/>
                    <a:pt x="672" y="353"/>
                  </a:cubicBezTo>
                  <a:cubicBezTo>
                    <a:pt x="685" y="353"/>
                    <a:pt x="696" y="363"/>
                    <a:pt x="696" y="377"/>
                  </a:cubicBezTo>
                  <a:cubicBezTo>
                    <a:pt x="696" y="377"/>
                    <a:pt x="696" y="377"/>
                    <a:pt x="696" y="377"/>
                  </a:cubicBezTo>
                  <a:cubicBezTo>
                    <a:pt x="696" y="390"/>
                    <a:pt x="685" y="401"/>
                    <a:pt x="672" y="401"/>
                  </a:cubicBezTo>
                  <a:cubicBezTo>
                    <a:pt x="659" y="401"/>
                    <a:pt x="648" y="390"/>
                    <a:pt x="648" y="377"/>
                  </a:cubicBezTo>
                  <a:moveTo>
                    <a:pt x="552" y="377"/>
                  </a:moveTo>
                  <a:cubicBezTo>
                    <a:pt x="552" y="363"/>
                    <a:pt x="563" y="353"/>
                    <a:pt x="576" y="353"/>
                  </a:cubicBezTo>
                  <a:cubicBezTo>
                    <a:pt x="589" y="353"/>
                    <a:pt x="600" y="363"/>
                    <a:pt x="600" y="377"/>
                  </a:cubicBezTo>
                  <a:cubicBezTo>
                    <a:pt x="600" y="377"/>
                    <a:pt x="600" y="377"/>
                    <a:pt x="600" y="377"/>
                  </a:cubicBezTo>
                  <a:cubicBezTo>
                    <a:pt x="600" y="390"/>
                    <a:pt x="589" y="401"/>
                    <a:pt x="576" y="401"/>
                  </a:cubicBezTo>
                  <a:cubicBezTo>
                    <a:pt x="563" y="401"/>
                    <a:pt x="552" y="390"/>
                    <a:pt x="552" y="377"/>
                  </a:cubicBezTo>
                  <a:moveTo>
                    <a:pt x="456" y="377"/>
                  </a:moveTo>
                  <a:cubicBezTo>
                    <a:pt x="456" y="363"/>
                    <a:pt x="467" y="353"/>
                    <a:pt x="480" y="353"/>
                  </a:cubicBezTo>
                  <a:cubicBezTo>
                    <a:pt x="493" y="353"/>
                    <a:pt x="504" y="363"/>
                    <a:pt x="504" y="377"/>
                  </a:cubicBezTo>
                  <a:cubicBezTo>
                    <a:pt x="504" y="377"/>
                    <a:pt x="504" y="377"/>
                    <a:pt x="504" y="377"/>
                  </a:cubicBezTo>
                  <a:cubicBezTo>
                    <a:pt x="504" y="390"/>
                    <a:pt x="493" y="401"/>
                    <a:pt x="480" y="401"/>
                  </a:cubicBezTo>
                  <a:cubicBezTo>
                    <a:pt x="467" y="401"/>
                    <a:pt x="456" y="390"/>
                    <a:pt x="456" y="377"/>
                  </a:cubicBezTo>
                  <a:moveTo>
                    <a:pt x="360" y="377"/>
                  </a:moveTo>
                  <a:cubicBezTo>
                    <a:pt x="360" y="363"/>
                    <a:pt x="371" y="353"/>
                    <a:pt x="384" y="353"/>
                  </a:cubicBezTo>
                  <a:cubicBezTo>
                    <a:pt x="397" y="353"/>
                    <a:pt x="408" y="363"/>
                    <a:pt x="408" y="377"/>
                  </a:cubicBezTo>
                  <a:cubicBezTo>
                    <a:pt x="408" y="377"/>
                    <a:pt x="408" y="377"/>
                    <a:pt x="408" y="377"/>
                  </a:cubicBezTo>
                  <a:cubicBezTo>
                    <a:pt x="408" y="390"/>
                    <a:pt x="397" y="401"/>
                    <a:pt x="384" y="401"/>
                  </a:cubicBezTo>
                  <a:cubicBezTo>
                    <a:pt x="371" y="401"/>
                    <a:pt x="360" y="390"/>
                    <a:pt x="360" y="377"/>
                  </a:cubicBezTo>
                  <a:moveTo>
                    <a:pt x="264" y="377"/>
                  </a:moveTo>
                  <a:cubicBezTo>
                    <a:pt x="264" y="363"/>
                    <a:pt x="275" y="353"/>
                    <a:pt x="288" y="353"/>
                  </a:cubicBezTo>
                  <a:cubicBezTo>
                    <a:pt x="301" y="353"/>
                    <a:pt x="312" y="363"/>
                    <a:pt x="312" y="377"/>
                  </a:cubicBezTo>
                  <a:cubicBezTo>
                    <a:pt x="312" y="377"/>
                    <a:pt x="312" y="377"/>
                    <a:pt x="312" y="377"/>
                  </a:cubicBezTo>
                  <a:cubicBezTo>
                    <a:pt x="312" y="390"/>
                    <a:pt x="301" y="401"/>
                    <a:pt x="288" y="401"/>
                  </a:cubicBezTo>
                  <a:cubicBezTo>
                    <a:pt x="275" y="401"/>
                    <a:pt x="264" y="390"/>
                    <a:pt x="264" y="377"/>
                  </a:cubicBezTo>
                  <a:moveTo>
                    <a:pt x="168" y="377"/>
                  </a:moveTo>
                  <a:cubicBezTo>
                    <a:pt x="168" y="363"/>
                    <a:pt x="179" y="353"/>
                    <a:pt x="192" y="353"/>
                  </a:cubicBezTo>
                  <a:cubicBezTo>
                    <a:pt x="205" y="353"/>
                    <a:pt x="216" y="363"/>
                    <a:pt x="216" y="377"/>
                  </a:cubicBezTo>
                  <a:cubicBezTo>
                    <a:pt x="216" y="377"/>
                    <a:pt x="216" y="377"/>
                    <a:pt x="216" y="377"/>
                  </a:cubicBezTo>
                  <a:cubicBezTo>
                    <a:pt x="216" y="390"/>
                    <a:pt x="205" y="401"/>
                    <a:pt x="192" y="401"/>
                  </a:cubicBezTo>
                  <a:cubicBezTo>
                    <a:pt x="179" y="401"/>
                    <a:pt x="168" y="390"/>
                    <a:pt x="168" y="377"/>
                  </a:cubicBezTo>
                  <a:moveTo>
                    <a:pt x="72" y="377"/>
                  </a:moveTo>
                  <a:cubicBezTo>
                    <a:pt x="72" y="363"/>
                    <a:pt x="83" y="353"/>
                    <a:pt x="96" y="353"/>
                  </a:cubicBezTo>
                  <a:cubicBezTo>
                    <a:pt x="109" y="353"/>
                    <a:pt x="120" y="363"/>
                    <a:pt x="120" y="377"/>
                  </a:cubicBezTo>
                  <a:cubicBezTo>
                    <a:pt x="120" y="377"/>
                    <a:pt x="120" y="377"/>
                    <a:pt x="120" y="377"/>
                  </a:cubicBezTo>
                  <a:cubicBezTo>
                    <a:pt x="120" y="390"/>
                    <a:pt x="109" y="401"/>
                    <a:pt x="96" y="401"/>
                  </a:cubicBezTo>
                  <a:cubicBezTo>
                    <a:pt x="83" y="401"/>
                    <a:pt x="72" y="390"/>
                    <a:pt x="72" y="377"/>
                  </a:cubicBezTo>
                  <a:moveTo>
                    <a:pt x="648" y="473"/>
                  </a:moveTo>
                  <a:cubicBezTo>
                    <a:pt x="648" y="459"/>
                    <a:pt x="659" y="449"/>
                    <a:pt x="672" y="449"/>
                  </a:cubicBezTo>
                  <a:cubicBezTo>
                    <a:pt x="685" y="449"/>
                    <a:pt x="696" y="459"/>
                    <a:pt x="696" y="473"/>
                  </a:cubicBezTo>
                  <a:cubicBezTo>
                    <a:pt x="696" y="473"/>
                    <a:pt x="696" y="473"/>
                    <a:pt x="696" y="473"/>
                  </a:cubicBezTo>
                  <a:cubicBezTo>
                    <a:pt x="696" y="486"/>
                    <a:pt x="685" y="497"/>
                    <a:pt x="672" y="497"/>
                  </a:cubicBezTo>
                  <a:cubicBezTo>
                    <a:pt x="659" y="497"/>
                    <a:pt x="648" y="486"/>
                    <a:pt x="648" y="473"/>
                  </a:cubicBezTo>
                  <a:moveTo>
                    <a:pt x="552" y="473"/>
                  </a:moveTo>
                  <a:cubicBezTo>
                    <a:pt x="552" y="459"/>
                    <a:pt x="563" y="449"/>
                    <a:pt x="576" y="449"/>
                  </a:cubicBezTo>
                  <a:cubicBezTo>
                    <a:pt x="589" y="449"/>
                    <a:pt x="600" y="459"/>
                    <a:pt x="600" y="473"/>
                  </a:cubicBezTo>
                  <a:cubicBezTo>
                    <a:pt x="600" y="473"/>
                    <a:pt x="600" y="473"/>
                    <a:pt x="600" y="473"/>
                  </a:cubicBezTo>
                  <a:cubicBezTo>
                    <a:pt x="600" y="486"/>
                    <a:pt x="589" y="497"/>
                    <a:pt x="576" y="497"/>
                  </a:cubicBezTo>
                  <a:cubicBezTo>
                    <a:pt x="563" y="497"/>
                    <a:pt x="552" y="486"/>
                    <a:pt x="552" y="473"/>
                  </a:cubicBezTo>
                  <a:moveTo>
                    <a:pt x="456" y="473"/>
                  </a:moveTo>
                  <a:cubicBezTo>
                    <a:pt x="456" y="459"/>
                    <a:pt x="467" y="449"/>
                    <a:pt x="480" y="449"/>
                  </a:cubicBezTo>
                  <a:cubicBezTo>
                    <a:pt x="493" y="449"/>
                    <a:pt x="504" y="459"/>
                    <a:pt x="504" y="473"/>
                  </a:cubicBezTo>
                  <a:cubicBezTo>
                    <a:pt x="504" y="473"/>
                    <a:pt x="504" y="473"/>
                    <a:pt x="504" y="473"/>
                  </a:cubicBezTo>
                  <a:cubicBezTo>
                    <a:pt x="504" y="486"/>
                    <a:pt x="493" y="497"/>
                    <a:pt x="480" y="497"/>
                  </a:cubicBezTo>
                  <a:cubicBezTo>
                    <a:pt x="467" y="497"/>
                    <a:pt x="456" y="486"/>
                    <a:pt x="456" y="473"/>
                  </a:cubicBezTo>
                  <a:moveTo>
                    <a:pt x="360" y="473"/>
                  </a:moveTo>
                  <a:cubicBezTo>
                    <a:pt x="360" y="459"/>
                    <a:pt x="371" y="449"/>
                    <a:pt x="384" y="449"/>
                  </a:cubicBezTo>
                  <a:cubicBezTo>
                    <a:pt x="397" y="449"/>
                    <a:pt x="408" y="459"/>
                    <a:pt x="408" y="473"/>
                  </a:cubicBezTo>
                  <a:cubicBezTo>
                    <a:pt x="408" y="473"/>
                    <a:pt x="408" y="473"/>
                    <a:pt x="408" y="473"/>
                  </a:cubicBezTo>
                  <a:cubicBezTo>
                    <a:pt x="408" y="486"/>
                    <a:pt x="397" y="497"/>
                    <a:pt x="384" y="497"/>
                  </a:cubicBezTo>
                  <a:cubicBezTo>
                    <a:pt x="371" y="497"/>
                    <a:pt x="360" y="486"/>
                    <a:pt x="360" y="473"/>
                  </a:cubicBezTo>
                  <a:moveTo>
                    <a:pt x="264" y="473"/>
                  </a:moveTo>
                  <a:cubicBezTo>
                    <a:pt x="264" y="459"/>
                    <a:pt x="275" y="449"/>
                    <a:pt x="288" y="449"/>
                  </a:cubicBezTo>
                  <a:cubicBezTo>
                    <a:pt x="301" y="449"/>
                    <a:pt x="312" y="459"/>
                    <a:pt x="312" y="473"/>
                  </a:cubicBezTo>
                  <a:cubicBezTo>
                    <a:pt x="312" y="473"/>
                    <a:pt x="312" y="473"/>
                    <a:pt x="312" y="473"/>
                  </a:cubicBezTo>
                  <a:cubicBezTo>
                    <a:pt x="312" y="486"/>
                    <a:pt x="301" y="497"/>
                    <a:pt x="288" y="497"/>
                  </a:cubicBezTo>
                  <a:cubicBezTo>
                    <a:pt x="275" y="497"/>
                    <a:pt x="264" y="486"/>
                    <a:pt x="264" y="473"/>
                  </a:cubicBezTo>
                  <a:moveTo>
                    <a:pt x="168" y="473"/>
                  </a:moveTo>
                  <a:cubicBezTo>
                    <a:pt x="168" y="459"/>
                    <a:pt x="179" y="449"/>
                    <a:pt x="192" y="449"/>
                  </a:cubicBezTo>
                  <a:cubicBezTo>
                    <a:pt x="205" y="449"/>
                    <a:pt x="216" y="459"/>
                    <a:pt x="216" y="473"/>
                  </a:cubicBezTo>
                  <a:cubicBezTo>
                    <a:pt x="216" y="473"/>
                    <a:pt x="216" y="473"/>
                    <a:pt x="216" y="473"/>
                  </a:cubicBezTo>
                  <a:cubicBezTo>
                    <a:pt x="216" y="486"/>
                    <a:pt x="205" y="497"/>
                    <a:pt x="192" y="497"/>
                  </a:cubicBezTo>
                  <a:cubicBezTo>
                    <a:pt x="179" y="497"/>
                    <a:pt x="168" y="486"/>
                    <a:pt x="168" y="473"/>
                  </a:cubicBezTo>
                  <a:moveTo>
                    <a:pt x="72" y="473"/>
                  </a:moveTo>
                  <a:cubicBezTo>
                    <a:pt x="72" y="459"/>
                    <a:pt x="83" y="449"/>
                    <a:pt x="96" y="449"/>
                  </a:cubicBezTo>
                  <a:cubicBezTo>
                    <a:pt x="109" y="449"/>
                    <a:pt x="120" y="459"/>
                    <a:pt x="120" y="473"/>
                  </a:cubicBezTo>
                  <a:cubicBezTo>
                    <a:pt x="120" y="473"/>
                    <a:pt x="120" y="473"/>
                    <a:pt x="120" y="473"/>
                  </a:cubicBezTo>
                  <a:cubicBezTo>
                    <a:pt x="120" y="486"/>
                    <a:pt x="109" y="497"/>
                    <a:pt x="96" y="497"/>
                  </a:cubicBezTo>
                  <a:cubicBezTo>
                    <a:pt x="83" y="497"/>
                    <a:pt x="72" y="486"/>
                    <a:pt x="72" y="473"/>
                  </a:cubicBezTo>
                  <a:moveTo>
                    <a:pt x="648" y="569"/>
                  </a:moveTo>
                  <a:cubicBezTo>
                    <a:pt x="648" y="556"/>
                    <a:pt x="659" y="545"/>
                    <a:pt x="672" y="545"/>
                  </a:cubicBezTo>
                  <a:cubicBezTo>
                    <a:pt x="685" y="545"/>
                    <a:pt x="696" y="556"/>
                    <a:pt x="696" y="569"/>
                  </a:cubicBezTo>
                  <a:cubicBezTo>
                    <a:pt x="696" y="569"/>
                    <a:pt x="696" y="569"/>
                    <a:pt x="696" y="569"/>
                  </a:cubicBezTo>
                  <a:cubicBezTo>
                    <a:pt x="696" y="582"/>
                    <a:pt x="685" y="593"/>
                    <a:pt x="672" y="593"/>
                  </a:cubicBezTo>
                  <a:cubicBezTo>
                    <a:pt x="659" y="593"/>
                    <a:pt x="648" y="582"/>
                    <a:pt x="648" y="569"/>
                  </a:cubicBezTo>
                  <a:moveTo>
                    <a:pt x="552" y="569"/>
                  </a:moveTo>
                  <a:cubicBezTo>
                    <a:pt x="552" y="556"/>
                    <a:pt x="563" y="545"/>
                    <a:pt x="576" y="545"/>
                  </a:cubicBezTo>
                  <a:cubicBezTo>
                    <a:pt x="589" y="545"/>
                    <a:pt x="600" y="556"/>
                    <a:pt x="600" y="569"/>
                  </a:cubicBezTo>
                  <a:cubicBezTo>
                    <a:pt x="600" y="569"/>
                    <a:pt x="600" y="569"/>
                    <a:pt x="600" y="569"/>
                  </a:cubicBezTo>
                  <a:cubicBezTo>
                    <a:pt x="600" y="582"/>
                    <a:pt x="589" y="593"/>
                    <a:pt x="576" y="593"/>
                  </a:cubicBezTo>
                  <a:cubicBezTo>
                    <a:pt x="563" y="593"/>
                    <a:pt x="552" y="582"/>
                    <a:pt x="552" y="569"/>
                  </a:cubicBezTo>
                  <a:moveTo>
                    <a:pt x="456" y="569"/>
                  </a:moveTo>
                  <a:cubicBezTo>
                    <a:pt x="456" y="556"/>
                    <a:pt x="467" y="545"/>
                    <a:pt x="480" y="545"/>
                  </a:cubicBezTo>
                  <a:cubicBezTo>
                    <a:pt x="493" y="545"/>
                    <a:pt x="504" y="556"/>
                    <a:pt x="504" y="569"/>
                  </a:cubicBezTo>
                  <a:cubicBezTo>
                    <a:pt x="504" y="569"/>
                    <a:pt x="504" y="569"/>
                    <a:pt x="504" y="569"/>
                  </a:cubicBezTo>
                  <a:cubicBezTo>
                    <a:pt x="504" y="582"/>
                    <a:pt x="493" y="593"/>
                    <a:pt x="480" y="593"/>
                  </a:cubicBezTo>
                  <a:cubicBezTo>
                    <a:pt x="467" y="593"/>
                    <a:pt x="456" y="582"/>
                    <a:pt x="456" y="569"/>
                  </a:cubicBezTo>
                  <a:moveTo>
                    <a:pt x="360" y="569"/>
                  </a:moveTo>
                  <a:cubicBezTo>
                    <a:pt x="360" y="556"/>
                    <a:pt x="371" y="545"/>
                    <a:pt x="384" y="545"/>
                  </a:cubicBezTo>
                  <a:cubicBezTo>
                    <a:pt x="397" y="545"/>
                    <a:pt x="408" y="556"/>
                    <a:pt x="408" y="569"/>
                  </a:cubicBezTo>
                  <a:cubicBezTo>
                    <a:pt x="408" y="569"/>
                    <a:pt x="408" y="569"/>
                    <a:pt x="408" y="569"/>
                  </a:cubicBezTo>
                  <a:cubicBezTo>
                    <a:pt x="408" y="582"/>
                    <a:pt x="397" y="593"/>
                    <a:pt x="384" y="593"/>
                  </a:cubicBezTo>
                  <a:cubicBezTo>
                    <a:pt x="371" y="593"/>
                    <a:pt x="360" y="582"/>
                    <a:pt x="360" y="569"/>
                  </a:cubicBezTo>
                  <a:moveTo>
                    <a:pt x="264" y="569"/>
                  </a:moveTo>
                  <a:cubicBezTo>
                    <a:pt x="264" y="556"/>
                    <a:pt x="275" y="545"/>
                    <a:pt x="288" y="545"/>
                  </a:cubicBezTo>
                  <a:cubicBezTo>
                    <a:pt x="301" y="545"/>
                    <a:pt x="312" y="556"/>
                    <a:pt x="312" y="569"/>
                  </a:cubicBezTo>
                  <a:cubicBezTo>
                    <a:pt x="312" y="569"/>
                    <a:pt x="312" y="569"/>
                    <a:pt x="312" y="569"/>
                  </a:cubicBezTo>
                  <a:cubicBezTo>
                    <a:pt x="312" y="582"/>
                    <a:pt x="301" y="593"/>
                    <a:pt x="288" y="593"/>
                  </a:cubicBezTo>
                  <a:cubicBezTo>
                    <a:pt x="275" y="593"/>
                    <a:pt x="264" y="582"/>
                    <a:pt x="264" y="569"/>
                  </a:cubicBezTo>
                  <a:moveTo>
                    <a:pt x="168" y="569"/>
                  </a:moveTo>
                  <a:cubicBezTo>
                    <a:pt x="168" y="556"/>
                    <a:pt x="179" y="545"/>
                    <a:pt x="192" y="545"/>
                  </a:cubicBezTo>
                  <a:cubicBezTo>
                    <a:pt x="205" y="545"/>
                    <a:pt x="216" y="556"/>
                    <a:pt x="216" y="569"/>
                  </a:cubicBezTo>
                  <a:cubicBezTo>
                    <a:pt x="216" y="569"/>
                    <a:pt x="216" y="569"/>
                    <a:pt x="216" y="569"/>
                  </a:cubicBezTo>
                  <a:cubicBezTo>
                    <a:pt x="216" y="582"/>
                    <a:pt x="205" y="593"/>
                    <a:pt x="192" y="593"/>
                  </a:cubicBezTo>
                  <a:cubicBezTo>
                    <a:pt x="179" y="593"/>
                    <a:pt x="168" y="582"/>
                    <a:pt x="168" y="569"/>
                  </a:cubicBezTo>
                  <a:moveTo>
                    <a:pt x="72" y="569"/>
                  </a:moveTo>
                  <a:cubicBezTo>
                    <a:pt x="72" y="556"/>
                    <a:pt x="83" y="545"/>
                    <a:pt x="96" y="545"/>
                  </a:cubicBezTo>
                  <a:cubicBezTo>
                    <a:pt x="109" y="545"/>
                    <a:pt x="120" y="556"/>
                    <a:pt x="120" y="569"/>
                  </a:cubicBezTo>
                  <a:cubicBezTo>
                    <a:pt x="120" y="569"/>
                    <a:pt x="120" y="569"/>
                    <a:pt x="120" y="569"/>
                  </a:cubicBezTo>
                  <a:cubicBezTo>
                    <a:pt x="120" y="582"/>
                    <a:pt x="109" y="593"/>
                    <a:pt x="96" y="593"/>
                  </a:cubicBezTo>
                  <a:cubicBezTo>
                    <a:pt x="83" y="593"/>
                    <a:pt x="72" y="582"/>
                    <a:pt x="72" y="569"/>
                  </a:cubicBezTo>
                  <a:moveTo>
                    <a:pt x="648" y="665"/>
                  </a:moveTo>
                  <a:cubicBezTo>
                    <a:pt x="648" y="652"/>
                    <a:pt x="659" y="641"/>
                    <a:pt x="672" y="641"/>
                  </a:cubicBezTo>
                  <a:cubicBezTo>
                    <a:pt x="685" y="641"/>
                    <a:pt x="696" y="652"/>
                    <a:pt x="696" y="665"/>
                  </a:cubicBezTo>
                  <a:cubicBezTo>
                    <a:pt x="696" y="665"/>
                    <a:pt x="696" y="665"/>
                    <a:pt x="696" y="665"/>
                  </a:cubicBezTo>
                  <a:cubicBezTo>
                    <a:pt x="696" y="678"/>
                    <a:pt x="685" y="689"/>
                    <a:pt x="672" y="689"/>
                  </a:cubicBezTo>
                  <a:cubicBezTo>
                    <a:pt x="659" y="689"/>
                    <a:pt x="648" y="678"/>
                    <a:pt x="648" y="665"/>
                  </a:cubicBezTo>
                  <a:moveTo>
                    <a:pt x="552" y="665"/>
                  </a:moveTo>
                  <a:cubicBezTo>
                    <a:pt x="552" y="652"/>
                    <a:pt x="563" y="641"/>
                    <a:pt x="576" y="641"/>
                  </a:cubicBezTo>
                  <a:cubicBezTo>
                    <a:pt x="589" y="641"/>
                    <a:pt x="600" y="652"/>
                    <a:pt x="600" y="665"/>
                  </a:cubicBezTo>
                  <a:cubicBezTo>
                    <a:pt x="600" y="665"/>
                    <a:pt x="600" y="665"/>
                    <a:pt x="600" y="665"/>
                  </a:cubicBezTo>
                  <a:cubicBezTo>
                    <a:pt x="600" y="678"/>
                    <a:pt x="589" y="689"/>
                    <a:pt x="576" y="689"/>
                  </a:cubicBezTo>
                  <a:cubicBezTo>
                    <a:pt x="563" y="689"/>
                    <a:pt x="552" y="678"/>
                    <a:pt x="552" y="665"/>
                  </a:cubicBezTo>
                  <a:moveTo>
                    <a:pt x="456" y="665"/>
                  </a:moveTo>
                  <a:cubicBezTo>
                    <a:pt x="456" y="652"/>
                    <a:pt x="467" y="641"/>
                    <a:pt x="480" y="641"/>
                  </a:cubicBezTo>
                  <a:cubicBezTo>
                    <a:pt x="493" y="641"/>
                    <a:pt x="504" y="652"/>
                    <a:pt x="504" y="665"/>
                  </a:cubicBezTo>
                  <a:cubicBezTo>
                    <a:pt x="504" y="665"/>
                    <a:pt x="504" y="665"/>
                    <a:pt x="504" y="665"/>
                  </a:cubicBezTo>
                  <a:cubicBezTo>
                    <a:pt x="504" y="678"/>
                    <a:pt x="493" y="689"/>
                    <a:pt x="480" y="689"/>
                  </a:cubicBezTo>
                  <a:cubicBezTo>
                    <a:pt x="467" y="689"/>
                    <a:pt x="456" y="678"/>
                    <a:pt x="456" y="665"/>
                  </a:cubicBezTo>
                  <a:moveTo>
                    <a:pt x="360" y="665"/>
                  </a:moveTo>
                  <a:cubicBezTo>
                    <a:pt x="360" y="652"/>
                    <a:pt x="371" y="641"/>
                    <a:pt x="384" y="641"/>
                  </a:cubicBezTo>
                  <a:cubicBezTo>
                    <a:pt x="397" y="641"/>
                    <a:pt x="408" y="652"/>
                    <a:pt x="408" y="665"/>
                  </a:cubicBezTo>
                  <a:cubicBezTo>
                    <a:pt x="408" y="665"/>
                    <a:pt x="408" y="665"/>
                    <a:pt x="408" y="665"/>
                  </a:cubicBezTo>
                  <a:cubicBezTo>
                    <a:pt x="408" y="678"/>
                    <a:pt x="397" y="689"/>
                    <a:pt x="384" y="689"/>
                  </a:cubicBezTo>
                  <a:cubicBezTo>
                    <a:pt x="371" y="689"/>
                    <a:pt x="360" y="678"/>
                    <a:pt x="360" y="665"/>
                  </a:cubicBezTo>
                  <a:moveTo>
                    <a:pt x="264" y="665"/>
                  </a:moveTo>
                  <a:cubicBezTo>
                    <a:pt x="264" y="652"/>
                    <a:pt x="275" y="641"/>
                    <a:pt x="288" y="641"/>
                  </a:cubicBezTo>
                  <a:cubicBezTo>
                    <a:pt x="301" y="641"/>
                    <a:pt x="312" y="652"/>
                    <a:pt x="312" y="665"/>
                  </a:cubicBezTo>
                  <a:cubicBezTo>
                    <a:pt x="312" y="665"/>
                    <a:pt x="312" y="665"/>
                    <a:pt x="312" y="665"/>
                  </a:cubicBezTo>
                  <a:cubicBezTo>
                    <a:pt x="312" y="678"/>
                    <a:pt x="301" y="689"/>
                    <a:pt x="288" y="689"/>
                  </a:cubicBezTo>
                  <a:cubicBezTo>
                    <a:pt x="275" y="689"/>
                    <a:pt x="264" y="678"/>
                    <a:pt x="264" y="665"/>
                  </a:cubicBezTo>
                  <a:moveTo>
                    <a:pt x="168" y="665"/>
                  </a:moveTo>
                  <a:cubicBezTo>
                    <a:pt x="168" y="652"/>
                    <a:pt x="179" y="641"/>
                    <a:pt x="192" y="641"/>
                  </a:cubicBezTo>
                  <a:cubicBezTo>
                    <a:pt x="205" y="641"/>
                    <a:pt x="216" y="652"/>
                    <a:pt x="216" y="665"/>
                  </a:cubicBezTo>
                  <a:cubicBezTo>
                    <a:pt x="216" y="665"/>
                    <a:pt x="216" y="665"/>
                    <a:pt x="216" y="665"/>
                  </a:cubicBezTo>
                  <a:cubicBezTo>
                    <a:pt x="216" y="678"/>
                    <a:pt x="205" y="689"/>
                    <a:pt x="192" y="689"/>
                  </a:cubicBezTo>
                  <a:cubicBezTo>
                    <a:pt x="179" y="689"/>
                    <a:pt x="168" y="678"/>
                    <a:pt x="168" y="665"/>
                  </a:cubicBezTo>
                  <a:moveTo>
                    <a:pt x="72" y="665"/>
                  </a:moveTo>
                  <a:cubicBezTo>
                    <a:pt x="72" y="652"/>
                    <a:pt x="83" y="641"/>
                    <a:pt x="96" y="641"/>
                  </a:cubicBezTo>
                  <a:cubicBezTo>
                    <a:pt x="109" y="641"/>
                    <a:pt x="120" y="652"/>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7" name="Freeform 229"/>
            <p:cNvSpPr>
              <a:spLocks noEditPoints="1"/>
            </p:cNvSpPr>
            <p:nvPr/>
          </p:nvSpPr>
          <p:spPr bwMode="auto">
            <a:xfrm>
              <a:off x="5358" y="2438"/>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2" y="112"/>
                </a:cxn>
                <a:cxn ang="0">
                  <a:pos x="120" y="88"/>
                </a:cxn>
                <a:cxn ang="0">
                  <a:pos x="697" y="184"/>
                </a:cxn>
                <a:cxn ang="0">
                  <a:pos x="577" y="160"/>
                </a:cxn>
                <a:cxn ang="0">
                  <a:pos x="457" y="184"/>
                </a:cxn>
                <a:cxn ang="0">
                  <a:pos x="457" y="184"/>
                </a:cxn>
                <a:cxn ang="0">
                  <a:pos x="385" y="208"/>
                </a:cxn>
                <a:cxn ang="0">
                  <a:pos x="313" y="184"/>
                </a:cxn>
                <a:cxn ang="0">
                  <a:pos x="216" y="184"/>
                </a:cxn>
                <a:cxn ang="0">
                  <a:pos x="96" y="160"/>
                </a:cxn>
                <a:cxn ang="0">
                  <a:pos x="649" y="280"/>
                </a:cxn>
                <a:cxn ang="0">
                  <a:pos x="649" y="280"/>
                </a:cxn>
                <a:cxn ang="0">
                  <a:pos x="577" y="304"/>
                </a:cxn>
                <a:cxn ang="0">
                  <a:pos x="505" y="280"/>
                </a:cxn>
                <a:cxn ang="0">
                  <a:pos x="409" y="280"/>
                </a:cxn>
                <a:cxn ang="0">
                  <a:pos x="289" y="256"/>
                </a:cxn>
                <a:cxn ang="0">
                  <a:pos x="168" y="280"/>
                </a:cxn>
                <a:cxn ang="0">
                  <a:pos x="168" y="280"/>
                </a:cxn>
                <a:cxn ang="0">
                  <a:pos x="96" y="304"/>
                </a:cxn>
                <a:cxn ang="0">
                  <a:pos x="697" y="377"/>
                </a:cxn>
                <a:cxn ang="0">
                  <a:pos x="601" y="377"/>
                </a:cxn>
                <a:cxn ang="0">
                  <a:pos x="481" y="353"/>
                </a:cxn>
                <a:cxn ang="0">
                  <a:pos x="361" y="377"/>
                </a:cxn>
                <a:cxn ang="0">
                  <a:pos x="361" y="377"/>
                </a:cxn>
                <a:cxn ang="0">
                  <a:pos x="289" y="401"/>
                </a:cxn>
                <a:cxn ang="0">
                  <a:pos x="216" y="377"/>
                </a:cxn>
                <a:cxn ang="0">
                  <a:pos x="120" y="377"/>
                </a:cxn>
                <a:cxn ang="0">
                  <a:pos x="673" y="449"/>
                </a:cxn>
                <a:cxn ang="0">
                  <a:pos x="553" y="473"/>
                </a:cxn>
                <a:cxn ang="0">
                  <a:pos x="553" y="473"/>
                </a:cxn>
                <a:cxn ang="0">
                  <a:pos x="481" y="497"/>
                </a:cxn>
                <a:cxn ang="0">
                  <a:pos x="409" y="473"/>
                </a:cxn>
                <a:cxn ang="0">
                  <a:pos x="313" y="473"/>
                </a:cxn>
                <a:cxn ang="0">
                  <a:pos x="192" y="449"/>
                </a:cxn>
                <a:cxn ang="0">
                  <a:pos x="72" y="473"/>
                </a:cxn>
                <a:cxn ang="0">
                  <a:pos x="72" y="473"/>
                </a:cxn>
                <a:cxn ang="0">
                  <a:pos x="673" y="593"/>
                </a:cxn>
                <a:cxn ang="0">
                  <a:pos x="601" y="569"/>
                </a:cxn>
                <a:cxn ang="0">
                  <a:pos x="505" y="569"/>
                </a:cxn>
                <a:cxn ang="0">
                  <a:pos x="385" y="545"/>
                </a:cxn>
                <a:cxn ang="0">
                  <a:pos x="265" y="569"/>
                </a:cxn>
                <a:cxn ang="0">
                  <a:pos x="265" y="569"/>
                </a:cxn>
                <a:cxn ang="0">
                  <a:pos x="192" y="593"/>
                </a:cxn>
                <a:cxn ang="0">
                  <a:pos x="120" y="569"/>
                </a:cxn>
                <a:cxn ang="0">
                  <a:pos x="697" y="665"/>
                </a:cxn>
                <a:cxn ang="0">
                  <a:pos x="577" y="641"/>
                </a:cxn>
                <a:cxn ang="0">
                  <a:pos x="457" y="665"/>
                </a:cxn>
                <a:cxn ang="0">
                  <a:pos x="457" y="665"/>
                </a:cxn>
                <a:cxn ang="0">
                  <a:pos x="385" y="689"/>
                </a:cxn>
                <a:cxn ang="0">
                  <a:pos x="313"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1"/>
                    <a:pt x="686" y="112"/>
                    <a:pt x="673" y="112"/>
                  </a:cubicBezTo>
                  <a:cubicBezTo>
                    <a:pt x="660" y="112"/>
                    <a:pt x="649" y="101"/>
                    <a:pt x="649" y="88"/>
                  </a:cubicBezTo>
                  <a:moveTo>
                    <a:pt x="553" y="88"/>
                  </a:moveTo>
                  <a:cubicBezTo>
                    <a:pt x="553" y="75"/>
                    <a:pt x="563" y="64"/>
                    <a:pt x="577" y="64"/>
                  </a:cubicBezTo>
                  <a:cubicBezTo>
                    <a:pt x="590" y="64"/>
                    <a:pt x="601" y="75"/>
                    <a:pt x="601" y="88"/>
                  </a:cubicBezTo>
                  <a:cubicBezTo>
                    <a:pt x="601" y="88"/>
                    <a:pt x="601" y="88"/>
                    <a:pt x="601" y="88"/>
                  </a:cubicBezTo>
                  <a:cubicBezTo>
                    <a:pt x="601" y="101"/>
                    <a:pt x="590" y="112"/>
                    <a:pt x="577" y="112"/>
                  </a:cubicBezTo>
                  <a:cubicBezTo>
                    <a:pt x="563" y="112"/>
                    <a:pt x="553" y="101"/>
                    <a:pt x="553" y="88"/>
                  </a:cubicBezTo>
                  <a:moveTo>
                    <a:pt x="457" y="88"/>
                  </a:moveTo>
                  <a:cubicBezTo>
                    <a:pt x="457" y="75"/>
                    <a:pt x="467" y="64"/>
                    <a:pt x="481" y="64"/>
                  </a:cubicBezTo>
                  <a:cubicBezTo>
                    <a:pt x="494" y="64"/>
                    <a:pt x="505" y="75"/>
                    <a:pt x="505" y="88"/>
                  </a:cubicBezTo>
                  <a:cubicBezTo>
                    <a:pt x="505" y="88"/>
                    <a:pt x="505" y="88"/>
                    <a:pt x="505" y="88"/>
                  </a:cubicBezTo>
                  <a:cubicBezTo>
                    <a:pt x="505" y="101"/>
                    <a:pt x="494" y="112"/>
                    <a:pt x="481" y="112"/>
                  </a:cubicBezTo>
                  <a:cubicBezTo>
                    <a:pt x="467" y="112"/>
                    <a:pt x="457" y="101"/>
                    <a:pt x="457" y="88"/>
                  </a:cubicBezTo>
                  <a:moveTo>
                    <a:pt x="361" y="88"/>
                  </a:moveTo>
                  <a:cubicBezTo>
                    <a:pt x="361" y="75"/>
                    <a:pt x="371" y="64"/>
                    <a:pt x="385" y="64"/>
                  </a:cubicBezTo>
                  <a:cubicBezTo>
                    <a:pt x="398" y="64"/>
                    <a:pt x="409" y="75"/>
                    <a:pt x="409" y="88"/>
                  </a:cubicBezTo>
                  <a:cubicBezTo>
                    <a:pt x="409" y="88"/>
                    <a:pt x="409" y="88"/>
                    <a:pt x="409" y="88"/>
                  </a:cubicBezTo>
                  <a:cubicBezTo>
                    <a:pt x="409" y="101"/>
                    <a:pt x="398" y="112"/>
                    <a:pt x="385" y="112"/>
                  </a:cubicBezTo>
                  <a:cubicBezTo>
                    <a:pt x="371" y="112"/>
                    <a:pt x="361" y="101"/>
                    <a:pt x="361" y="88"/>
                  </a:cubicBezTo>
                  <a:moveTo>
                    <a:pt x="265" y="88"/>
                  </a:moveTo>
                  <a:cubicBezTo>
                    <a:pt x="265" y="75"/>
                    <a:pt x="275" y="64"/>
                    <a:pt x="289" y="64"/>
                  </a:cubicBezTo>
                  <a:cubicBezTo>
                    <a:pt x="302" y="64"/>
                    <a:pt x="313" y="75"/>
                    <a:pt x="313" y="88"/>
                  </a:cubicBezTo>
                  <a:cubicBezTo>
                    <a:pt x="313" y="88"/>
                    <a:pt x="313" y="88"/>
                    <a:pt x="313" y="88"/>
                  </a:cubicBezTo>
                  <a:cubicBezTo>
                    <a:pt x="313" y="101"/>
                    <a:pt x="302" y="112"/>
                    <a:pt x="289" y="112"/>
                  </a:cubicBezTo>
                  <a:cubicBezTo>
                    <a:pt x="275" y="112"/>
                    <a:pt x="265" y="101"/>
                    <a:pt x="265" y="88"/>
                  </a:cubicBezTo>
                  <a:moveTo>
                    <a:pt x="168" y="88"/>
                  </a:moveTo>
                  <a:cubicBezTo>
                    <a:pt x="168" y="75"/>
                    <a:pt x="179" y="64"/>
                    <a:pt x="192" y="64"/>
                  </a:cubicBezTo>
                  <a:cubicBezTo>
                    <a:pt x="206" y="64"/>
                    <a:pt x="216" y="75"/>
                    <a:pt x="216" y="88"/>
                  </a:cubicBezTo>
                  <a:cubicBezTo>
                    <a:pt x="216" y="88"/>
                    <a:pt x="216" y="88"/>
                    <a:pt x="216" y="88"/>
                  </a:cubicBezTo>
                  <a:cubicBezTo>
                    <a:pt x="216" y="101"/>
                    <a:pt x="206" y="112"/>
                    <a:pt x="192" y="112"/>
                  </a:cubicBezTo>
                  <a:cubicBezTo>
                    <a:pt x="179" y="112"/>
                    <a:pt x="168" y="101"/>
                    <a:pt x="168" y="88"/>
                  </a:cubicBezTo>
                  <a:moveTo>
                    <a:pt x="72" y="88"/>
                  </a:moveTo>
                  <a:cubicBezTo>
                    <a:pt x="72" y="75"/>
                    <a:pt x="83" y="64"/>
                    <a:pt x="96" y="64"/>
                  </a:cubicBezTo>
                  <a:cubicBezTo>
                    <a:pt x="110" y="64"/>
                    <a:pt x="120" y="75"/>
                    <a:pt x="120" y="88"/>
                  </a:cubicBezTo>
                  <a:cubicBezTo>
                    <a:pt x="120" y="88"/>
                    <a:pt x="120" y="88"/>
                    <a:pt x="120" y="88"/>
                  </a:cubicBezTo>
                  <a:cubicBezTo>
                    <a:pt x="120" y="101"/>
                    <a:pt x="110" y="112"/>
                    <a:pt x="96" y="112"/>
                  </a:cubicBezTo>
                  <a:cubicBezTo>
                    <a:pt x="83" y="112"/>
                    <a:pt x="72" y="101"/>
                    <a:pt x="72" y="88"/>
                  </a:cubicBezTo>
                  <a:moveTo>
                    <a:pt x="649" y="184"/>
                  </a:moveTo>
                  <a:cubicBezTo>
                    <a:pt x="649" y="171"/>
                    <a:pt x="660" y="160"/>
                    <a:pt x="673" y="160"/>
                  </a:cubicBezTo>
                  <a:cubicBezTo>
                    <a:pt x="686" y="160"/>
                    <a:pt x="697" y="171"/>
                    <a:pt x="697" y="184"/>
                  </a:cubicBezTo>
                  <a:cubicBezTo>
                    <a:pt x="697" y="184"/>
                    <a:pt x="697" y="184"/>
                    <a:pt x="697" y="184"/>
                  </a:cubicBezTo>
                  <a:cubicBezTo>
                    <a:pt x="697" y="198"/>
                    <a:pt x="686" y="208"/>
                    <a:pt x="673" y="208"/>
                  </a:cubicBezTo>
                  <a:cubicBezTo>
                    <a:pt x="660" y="208"/>
                    <a:pt x="649" y="198"/>
                    <a:pt x="649" y="184"/>
                  </a:cubicBezTo>
                  <a:moveTo>
                    <a:pt x="553" y="184"/>
                  </a:moveTo>
                  <a:cubicBezTo>
                    <a:pt x="553" y="171"/>
                    <a:pt x="563" y="160"/>
                    <a:pt x="577" y="160"/>
                  </a:cubicBezTo>
                  <a:cubicBezTo>
                    <a:pt x="590" y="160"/>
                    <a:pt x="601" y="171"/>
                    <a:pt x="601" y="184"/>
                  </a:cubicBezTo>
                  <a:cubicBezTo>
                    <a:pt x="601" y="184"/>
                    <a:pt x="601" y="184"/>
                    <a:pt x="601" y="184"/>
                  </a:cubicBezTo>
                  <a:cubicBezTo>
                    <a:pt x="601" y="198"/>
                    <a:pt x="590" y="208"/>
                    <a:pt x="577" y="208"/>
                  </a:cubicBezTo>
                  <a:cubicBezTo>
                    <a:pt x="563" y="208"/>
                    <a:pt x="553" y="198"/>
                    <a:pt x="553" y="184"/>
                  </a:cubicBezTo>
                  <a:moveTo>
                    <a:pt x="457" y="184"/>
                  </a:moveTo>
                  <a:cubicBezTo>
                    <a:pt x="457" y="171"/>
                    <a:pt x="467" y="160"/>
                    <a:pt x="481" y="160"/>
                  </a:cubicBezTo>
                  <a:cubicBezTo>
                    <a:pt x="494" y="160"/>
                    <a:pt x="505" y="171"/>
                    <a:pt x="505" y="184"/>
                  </a:cubicBezTo>
                  <a:cubicBezTo>
                    <a:pt x="505" y="184"/>
                    <a:pt x="505" y="184"/>
                    <a:pt x="505" y="184"/>
                  </a:cubicBezTo>
                  <a:cubicBezTo>
                    <a:pt x="505" y="198"/>
                    <a:pt x="494" y="208"/>
                    <a:pt x="481" y="208"/>
                  </a:cubicBezTo>
                  <a:cubicBezTo>
                    <a:pt x="467" y="208"/>
                    <a:pt x="457" y="198"/>
                    <a:pt x="457" y="184"/>
                  </a:cubicBezTo>
                  <a:moveTo>
                    <a:pt x="361" y="184"/>
                  </a:moveTo>
                  <a:cubicBezTo>
                    <a:pt x="361" y="171"/>
                    <a:pt x="371" y="160"/>
                    <a:pt x="385" y="160"/>
                  </a:cubicBezTo>
                  <a:cubicBezTo>
                    <a:pt x="398" y="160"/>
                    <a:pt x="409" y="171"/>
                    <a:pt x="409" y="184"/>
                  </a:cubicBezTo>
                  <a:cubicBezTo>
                    <a:pt x="409" y="184"/>
                    <a:pt x="409" y="184"/>
                    <a:pt x="409" y="184"/>
                  </a:cubicBezTo>
                  <a:cubicBezTo>
                    <a:pt x="409" y="198"/>
                    <a:pt x="398" y="208"/>
                    <a:pt x="385" y="208"/>
                  </a:cubicBezTo>
                  <a:cubicBezTo>
                    <a:pt x="371" y="208"/>
                    <a:pt x="361" y="198"/>
                    <a:pt x="361" y="184"/>
                  </a:cubicBezTo>
                  <a:moveTo>
                    <a:pt x="265" y="184"/>
                  </a:moveTo>
                  <a:cubicBezTo>
                    <a:pt x="265" y="171"/>
                    <a:pt x="275" y="160"/>
                    <a:pt x="289" y="160"/>
                  </a:cubicBezTo>
                  <a:cubicBezTo>
                    <a:pt x="302" y="160"/>
                    <a:pt x="313" y="171"/>
                    <a:pt x="313" y="184"/>
                  </a:cubicBezTo>
                  <a:cubicBezTo>
                    <a:pt x="313" y="184"/>
                    <a:pt x="313" y="184"/>
                    <a:pt x="313" y="184"/>
                  </a:cubicBezTo>
                  <a:cubicBezTo>
                    <a:pt x="313" y="198"/>
                    <a:pt x="302" y="208"/>
                    <a:pt x="289" y="208"/>
                  </a:cubicBezTo>
                  <a:cubicBezTo>
                    <a:pt x="275" y="208"/>
                    <a:pt x="265" y="198"/>
                    <a:pt x="265" y="184"/>
                  </a:cubicBezTo>
                  <a:moveTo>
                    <a:pt x="168" y="184"/>
                  </a:moveTo>
                  <a:cubicBezTo>
                    <a:pt x="168" y="171"/>
                    <a:pt x="179" y="160"/>
                    <a:pt x="192" y="160"/>
                  </a:cubicBezTo>
                  <a:cubicBezTo>
                    <a:pt x="206" y="160"/>
                    <a:pt x="216" y="171"/>
                    <a:pt x="216" y="184"/>
                  </a:cubicBezTo>
                  <a:cubicBezTo>
                    <a:pt x="216" y="184"/>
                    <a:pt x="216" y="184"/>
                    <a:pt x="216" y="184"/>
                  </a:cubicBezTo>
                  <a:cubicBezTo>
                    <a:pt x="216" y="198"/>
                    <a:pt x="206" y="208"/>
                    <a:pt x="192" y="208"/>
                  </a:cubicBezTo>
                  <a:cubicBezTo>
                    <a:pt x="179" y="208"/>
                    <a:pt x="168" y="198"/>
                    <a:pt x="168" y="184"/>
                  </a:cubicBezTo>
                  <a:moveTo>
                    <a:pt x="72" y="184"/>
                  </a:moveTo>
                  <a:cubicBezTo>
                    <a:pt x="72" y="171"/>
                    <a:pt x="83" y="160"/>
                    <a:pt x="96" y="160"/>
                  </a:cubicBezTo>
                  <a:cubicBezTo>
                    <a:pt x="110" y="160"/>
                    <a:pt x="120" y="171"/>
                    <a:pt x="120" y="184"/>
                  </a:cubicBezTo>
                  <a:cubicBezTo>
                    <a:pt x="120" y="184"/>
                    <a:pt x="120" y="184"/>
                    <a:pt x="120" y="184"/>
                  </a:cubicBezTo>
                  <a:cubicBezTo>
                    <a:pt x="120" y="198"/>
                    <a:pt x="110" y="208"/>
                    <a:pt x="96" y="208"/>
                  </a:cubicBezTo>
                  <a:cubicBezTo>
                    <a:pt x="83" y="208"/>
                    <a:pt x="72" y="198"/>
                    <a:pt x="72" y="184"/>
                  </a:cubicBezTo>
                  <a:moveTo>
                    <a:pt x="649" y="280"/>
                  </a:moveTo>
                  <a:cubicBezTo>
                    <a:pt x="649" y="267"/>
                    <a:pt x="660" y="256"/>
                    <a:pt x="673" y="256"/>
                  </a:cubicBezTo>
                  <a:cubicBezTo>
                    <a:pt x="686" y="256"/>
                    <a:pt x="697" y="267"/>
                    <a:pt x="697" y="280"/>
                  </a:cubicBezTo>
                  <a:cubicBezTo>
                    <a:pt x="697" y="280"/>
                    <a:pt x="697" y="280"/>
                    <a:pt x="697" y="280"/>
                  </a:cubicBezTo>
                  <a:cubicBezTo>
                    <a:pt x="697" y="294"/>
                    <a:pt x="686" y="304"/>
                    <a:pt x="673" y="304"/>
                  </a:cubicBezTo>
                  <a:cubicBezTo>
                    <a:pt x="660" y="304"/>
                    <a:pt x="649" y="294"/>
                    <a:pt x="649" y="280"/>
                  </a:cubicBezTo>
                  <a:moveTo>
                    <a:pt x="553" y="280"/>
                  </a:moveTo>
                  <a:cubicBezTo>
                    <a:pt x="553" y="267"/>
                    <a:pt x="563" y="256"/>
                    <a:pt x="577" y="256"/>
                  </a:cubicBezTo>
                  <a:cubicBezTo>
                    <a:pt x="590" y="256"/>
                    <a:pt x="601" y="267"/>
                    <a:pt x="601" y="280"/>
                  </a:cubicBezTo>
                  <a:cubicBezTo>
                    <a:pt x="601" y="280"/>
                    <a:pt x="601" y="280"/>
                    <a:pt x="601" y="280"/>
                  </a:cubicBezTo>
                  <a:cubicBezTo>
                    <a:pt x="601" y="294"/>
                    <a:pt x="590" y="304"/>
                    <a:pt x="577" y="304"/>
                  </a:cubicBezTo>
                  <a:cubicBezTo>
                    <a:pt x="563" y="304"/>
                    <a:pt x="553" y="294"/>
                    <a:pt x="553" y="280"/>
                  </a:cubicBezTo>
                  <a:moveTo>
                    <a:pt x="457" y="280"/>
                  </a:moveTo>
                  <a:cubicBezTo>
                    <a:pt x="457" y="267"/>
                    <a:pt x="467" y="256"/>
                    <a:pt x="481" y="256"/>
                  </a:cubicBezTo>
                  <a:cubicBezTo>
                    <a:pt x="494" y="256"/>
                    <a:pt x="505" y="267"/>
                    <a:pt x="505" y="280"/>
                  </a:cubicBezTo>
                  <a:cubicBezTo>
                    <a:pt x="505" y="280"/>
                    <a:pt x="505" y="280"/>
                    <a:pt x="505" y="280"/>
                  </a:cubicBezTo>
                  <a:cubicBezTo>
                    <a:pt x="505" y="294"/>
                    <a:pt x="494" y="304"/>
                    <a:pt x="481" y="304"/>
                  </a:cubicBezTo>
                  <a:cubicBezTo>
                    <a:pt x="467" y="304"/>
                    <a:pt x="457" y="294"/>
                    <a:pt x="457" y="280"/>
                  </a:cubicBezTo>
                  <a:moveTo>
                    <a:pt x="361" y="280"/>
                  </a:moveTo>
                  <a:cubicBezTo>
                    <a:pt x="361" y="267"/>
                    <a:pt x="371" y="256"/>
                    <a:pt x="385" y="256"/>
                  </a:cubicBezTo>
                  <a:cubicBezTo>
                    <a:pt x="398" y="256"/>
                    <a:pt x="409" y="267"/>
                    <a:pt x="409" y="280"/>
                  </a:cubicBezTo>
                  <a:cubicBezTo>
                    <a:pt x="409" y="280"/>
                    <a:pt x="409" y="280"/>
                    <a:pt x="409" y="280"/>
                  </a:cubicBezTo>
                  <a:cubicBezTo>
                    <a:pt x="409" y="294"/>
                    <a:pt x="398" y="304"/>
                    <a:pt x="385" y="304"/>
                  </a:cubicBezTo>
                  <a:cubicBezTo>
                    <a:pt x="371" y="304"/>
                    <a:pt x="361" y="294"/>
                    <a:pt x="361" y="280"/>
                  </a:cubicBezTo>
                  <a:moveTo>
                    <a:pt x="265" y="280"/>
                  </a:moveTo>
                  <a:cubicBezTo>
                    <a:pt x="265" y="267"/>
                    <a:pt x="275" y="256"/>
                    <a:pt x="289" y="256"/>
                  </a:cubicBezTo>
                  <a:cubicBezTo>
                    <a:pt x="302" y="256"/>
                    <a:pt x="313" y="267"/>
                    <a:pt x="313" y="280"/>
                  </a:cubicBezTo>
                  <a:cubicBezTo>
                    <a:pt x="313" y="280"/>
                    <a:pt x="313" y="280"/>
                    <a:pt x="313" y="280"/>
                  </a:cubicBezTo>
                  <a:cubicBezTo>
                    <a:pt x="313" y="294"/>
                    <a:pt x="302" y="304"/>
                    <a:pt x="289" y="304"/>
                  </a:cubicBezTo>
                  <a:cubicBezTo>
                    <a:pt x="275" y="304"/>
                    <a:pt x="265" y="294"/>
                    <a:pt x="265" y="280"/>
                  </a:cubicBezTo>
                  <a:moveTo>
                    <a:pt x="168" y="280"/>
                  </a:moveTo>
                  <a:cubicBezTo>
                    <a:pt x="168" y="267"/>
                    <a:pt x="179" y="256"/>
                    <a:pt x="192" y="256"/>
                  </a:cubicBezTo>
                  <a:cubicBezTo>
                    <a:pt x="206" y="256"/>
                    <a:pt x="216" y="267"/>
                    <a:pt x="216" y="280"/>
                  </a:cubicBezTo>
                  <a:cubicBezTo>
                    <a:pt x="216" y="280"/>
                    <a:pt x="216" y="280"/>
                    <a:pt x="216" y="280"/>
                  </a:cubicBezTo>
                  <a:cubicBezTo>
                    <a:pt x="216" y="294"/>
                    <a:pt x="206" y="304"/>
                    <a:pt x="192" y="304"/>
                  </a:cubicBezTo>
                  <a:cubicBezTo>
                    <a:pt x="179" y="304"/>
                    <a:pt x="168" y="294"/>
                    <a:pt x="168" y="280"/>
                  </a:cubicBezTo>
                  <a:moveTo>
                    <a:pt x="72" y="280"/>
                  </a:moveTo>
                  <a:cubicBezTo>
                    <a:pt x="72" y="267"/>
                    <a:pt x="83" y="256"/>
                    <a:pt x="96" y="256"/>
                  </a:cubicBezTo>
                  <a:cubicBezTo>
                    <a:pt x="110" y="256"/>
                    <a:pt x="120" y="267"/>
                    <a:pt x="120" y="280"/>
                  </a:cubicBezTo>
                  <a:cubicBezTo>
                    <a:pt x="120" y="280"/>
                    <a:pt x="120" y="280"/>
                    <a:pt x="120" y="280"/>
                  </a:cubicBezTo>
                  <a:cubicBezTo>
                    <a:pt x="120" y="294"/>
                    <a:pt x="110" y="304"/>
                    <a:pt x="96" y="304"/>
                  </a:cubicBezTo>
                  <a:cubicBezTo>
                    <a:pt x="83" y="304"/>
                    <a:pt x="72" y="294"/>
                    <a:pt x="72" y="280"/>
                  </a:cubicBezTo>
                  <a:moveTo>
                    <a:pt x="649" y="377"/>
                  </a:moveTo>
                  <a:cubicBezTo>
                    <a:pt x="649" y="363"/>
                    <a:pt x="660" y="353"/>
                    <a:pt x="673" y="353"/>
                  </a:cubicBezTo>
                  <a:cubicBezTo>
                    <a:pt x="686" y="353"/>
                    <a:pt x="697" y="363"/>
                    <a:pt x="697" y="377"/>
                  </a:cubicBezTo>
                  <a:cubicBezTo>
                    <a:pt x="697" y="377"/>
                    <a:pt x="697" y="377"/>
                    <a:pt x="697" y="377"/>
                  </a:cubicBezTo>
                  <a:cubicBezTo>
                    <a:pt x="697" y="390"/>
                    <a:pt x="686" y="401"/>
                    <a:pt x="673" y="401"/>
                  </a:cubicBezTo>
                  <a:cubicBezTo>
                    <a:pt x="660" y="401"/>
                    <a:pt x="649" y="390"/>
                    <a:pt x="649" y="377"/>
                  </a:cubicBezTo>
                  <a:moveTo>
                    <a:pt x="553" y="377"/>
                  </a:moveTo>
                  <a:cubicBezTo>
                    <a:pt x="553" y="363"/>
                    <a:pt x="563" y="353"/>
                    <a:pt x="577" y="353"/>
                  </a:cubicBezTo>
                  <a:cubicBezTo>
                    <a:pt x="590" y="353"/>
                    <a:pt x="601" y="363"/>
                    <a:pt x="601" y="377"/>
                  </a:cubicBezTo>
                  <a:cubicBezTo>
                    <a:pt x="601" y="377"/>
                    <a:pt x="601" y="377"/>
                    <a:pt x="601" y="377"/>
                  </a:cubicBezTo>
                  <a:cubicBezTo>
                    <a:pt x="601" y="390"/>
                    <a:pt x="590" y="401"/>
                    <a:pt x="577" y="401"/>
                  </a:cubicBezTo>
                  <a:cubicBezTo>
                    <a:pt x="563" y="401"/>
                    <a:pt x="553" y="390"/>
                    <a:pt x="553" y="377"/>
                  </a:cubicBezTo>
                  <a:moveTo>
                    <a:pt x="457" y="377"/>
                  </a:moveTo>
                  <a:cubicBezTo>
                    <a:pt x="457" y="363"/>
                    <a:pt x="467" y="353"/>
                    <a:pt x="481" y="353"/>
                  </a:cubicBezTo>
                  <a:cubicBezTo>
                    <a:pt x="494" y="353"/>
                    <a:pt x="505" y="363"/>
                    <a:pt x="505" y="377"/>
                  </a:cubicBezTo>
                  <a:cubicBezTo>
                    <a:pt x="505" y="377"/>
                    <a:pt x="505" y="377"/>
                    <a:pt x="505" y="377"/>
                  </a:cubicBezTo>
                  <a:cubicBezTo>
                    <a:pt x="505" y="390"/>
                    <a:pt x="494" y="401"/>
                    <a:pt x="481" y="401"/>
                  </a:cubicBezTo>
                  <a:cubicBezTo>
                    <a:pt x="467" y="401"/>
                    <a:pt x="457" y="390"/>
                    <a:pt x="457" y="377"/>
                  </a:cubicBezTo>
                  <a:moveTo>
                    <a:pt x="361" y="377"/>
                  </a:moveTo>
                  <a:cubicBezTo>
                    <a:pt x="361" y="363"/>
                    <a:pt x="371" y="353"/>
                    <a:pt x="385" y="353"/>
                  </a:cubicBezTo>
                  <a:cubicBezTo>
                    <a:pt x="398" y="353"/>
                    <a:pt x="409" y="363"/>
                    <a:pt x="409" y="377"/>
                  </a:cubicBezTo>
                  <a:cubicBezTo>
                    <a:pt x="409" y="377"/>
                    <a:pt x="409" y="377"/>
                    <a:pt x="409" y="377"/>
                  </a:cubicBezTo>
                  <a:cubicBezTo>
                    <a:pt x="409" y="390"/>
                    <a:pt x="398" y="401"/>
                    <a:pt x="385" y="401"/>
                  </a:cubicBezTo>
                  <a:cubicBezTo>
                    <a:pt x="371" y="401"/>
                    <a:pt x="361" y="390"/>
                    <a:pt x="361" y="377"/>
                  </a:cubicBezTo>
                  <a:moveTo>
                    <a:pt x="265" y="377"/>
                  </a:moveTo>
                  <a:cubicBezTo>
                    <a:pt x="265" y="363"/>
                    <a:pt x="275" y="353"/>
                    <a:pt x="289" y="353"/>
                  </a:cubicBezTo>
                  <a:cubicBezTo>
                    <a:pt x="302" y="353"/>
                    <a:pt x="313" y="363"/>
                    <a:pt x="313" y="377"/>
                  </a:cubicBezTo>
                  <a:cubicBezTo>
                    <a:pt x="313" y="377"/>
                    <a:pt x="313" y="377"/>
                    <a:pt x="313" y="377"/>
                  </a:cubicBezTo>
                  <a:cubicBezTo>
                    <a:pt x="313" y="390"/>
                    <a:pt x="302" y="401"/>
                    <a:pt x="289" y="401"/>
                  </a:cubicBezTo>
                  <a:cubicBezTo>
                    <a:pt x="275" y="401"/>
                    <a:pt x="265" y="390"/>
                    <a:pt x="265" y="377"/>
                  </a:cubicBezTo>
                  <a:moveTo>
                    <a:pt x="168" y="377"/>
                  </a:moveTo>
                  <a:cubicBezTo>
                    <a:pt x="168" y="363"/>
                    <a:pt x="179" y="353"/>
                    <a:pt x="192" y="353"/>
                  </a:cubicBezTo>
                  <a:cubicBezTo>
                    <a:pt x="206" y="353"/>
                    <a:pt x="216" y="363"/>
                    <a:pt x="216" y="377"/>
                  </a:cubicBezTo>
                  <a:cubicBezTo>
                    <a:pt x="216" y="377"/>
                    <a:pt x="216" y="377"/>
                    <a:pt x="216" y="377"/>
                  </a:cubicBezTo>
                  <a:cubicBezTo>
                    <a:pt x="216" y="390"/>
                    <a:pt x="206" y="401"/>
                    <a:pt x="192" y="401"/>
                  </a:cubicBezTo>
                  <a:cubicBezTo>
                    <a:pt x="179" y="401"/>
                    <a:pt x="168" y="390"/>
                    <a:pt x="168" y="377"/>
                  </a:cubicBezTo>
                  <a:moveTo>
                    <a:pt x="72" y="377"/>
                  </a:moveTo>
                  <a:cubicBezTo>
                    <a:pt x="72" y="363"/>
                    <a:pt x="83" y="353"/>
                    <a:pt x="96" y="353"/>
                  </a:cubicBezTo>
                  <a:cubicBezTo>
                    <a:pt x="110" y="353"/>
                    <a:pt x="120" y="363"/>
                    <a:pt x="120" y="377"/>
                  </a:cubicBezTo>
                  <a:cubicBezTo>
                    <a:pt x="120" y="377"/>
                    <a:pt x="120" y="377"/>
                    <a:pt x="120" y="377"/>
                  </a:cubicBezTo>
                  <a:cubicBezTo>
                    <a:pt x="120" y="390"/>
                    <a:pt x="110" y="401"/>
                    <a:pt x="96" y="401"/>
                  </a:cubicBezTo>
                  <a:cubicBezTo>
                    <a:pt x="83" y="401"/>
                    <a:pt x="72" y="390"/>
                    <a:pt x="72" y="377"/>
                  </a:cubicBezTo>
                  <a:moveTo>
                    <a:pt x="649" y="473"/>
                  </a:moveTo>
                  <a:cubicBezTo>
                    <a:pt x="649" y="459"/>
                    <a:pt x="660" y="449"/>
                    <a:pt x="673" y="449"/>
                  </a:cubicBezTo>
                  <a:cubicBezTo>
                    <a:pt x="686" y="449"/>
                    <a:pt x="697" y="459"/>
                    <a:pt x="697" y="473"/>
                  </a:cubicBezTo>
                  <a:cubicBezTo>
                    <a:pt x="697" y="473"/>
                    <a:pt x="697" y="473"/>
                    <a:pt x="697" y="473"/>
                  </a:cubicBezTo>
                  <a:cubicBezTo>
                    <a:pt x="697" y="486"/>
                    <a:pt x="686" y="497"/>
                    <a:pt x="673" y="497"/>
                  </a:cubicBezTo>
                  <a:cubicBezTo>
                    <a:pt x="660" y="497"/>
                    <a:pt x="649" y="486"/>
                    <a:pt x="649" y="473"/>
                  </a:cubicBezTo>
                  <a:moveTo>
                    <a:pt x="553" y="473"/>
                  </a:moveTo>
                  <a:cubicBezTo>
                    <a:pt x="553" y="459"/>
                    <a:pt x="563" y="449"/>
                    <a:pt x="577" y="449"/>
                  </a:cubicBezTo>
                  <a:cubicBezTo>
                    <a:pt x="590" y="449"/>
                    <a:pt x="601" y="459"/>
                    <a:pt x="601" y="473"/>
                  </a:cubicBezTo>
                  <a:cubicBezTo>
                    <a:pt x="601" y="473"/>
                    <a:pt x="601" y="473"/>
                    <a:pt x="601" y="473"/>
                  </a:cubicBezTo>
                  <a:cubicBezTo>
                    <a:pt x="601" y="486"/>
                    <a:pt x="590" y="497"/>
                    <a:pt x="577" y="497"/>
                  </a:cubicBezTo>
                  <a:cubicBezTo>
                    <a:pt x="563" y="497"/>
                    <a:pt x="553" y="486"/>
                    <a:pt x="553" y="473"/>
                  </a:cubicBezTo>
                  <a:moveTo>
                    <a:pt x="457" y="473"/>
                  </a:moveTo>
                  <a:cubicBezTo>
                    <a:pt x="457" y="459"/>
                    <a:pt x="467" y="449"/>
                    <a:pt x="481" y="449"/>
                  </a:cubicBezTo>
                  <a:cubicBezTo>
                    <a:pt x="494" y="449"/>
                    <a:pt x="505" y="459"/>
                    <a:pt x="505" y="473"/>
                  </a:cubicBezTo>
                  <a:cubicBezTo>
                    <a:pt x="505" y="473"/>
                    <a:pt x="505" y="473"/>
                    <a:pt x="505" y="473"/>
                  </a:cubicBezTo>
                  <a:cubicBezTo>
                    <a:pt x="505" y="486"/>
                    <a:pt x="494" y="497"/>
                    <a:pt x="481" y="497"/>
                  </a:cubicBezTo>
                  <a:cubicBezTo>
                    <a:pt x="467" y="497"/>
                    <a:pt x="457" y="486"/>
                    <a:pt x="457" y="473"/>
                  </a:cubicBezTo>
                  <a:moveTo>
                    <a:pt x="361" y="473"/>
                  </a:moveTo>
                  <a:cubicBezTo>
                    <a:pt x="361" y="459"/>
                    <a:pt x="371" y="449"/>
                    <a:pt x="385" y="449"/>
                  </a:cubicBezTo>
                  <a:cubicBezTo>
                    <a:pt x="398" y="449"/>
                    <a:pt x="409" y="459"/>
                    <a:pt x="409" y="473"/>
                  </a:cubicBezTo>
                  <a:cubicBezTo>
                    <a:pt x="409" y="473"/>
                    <a:pt x="409" y="473"/>
                    <a:pt x="409" y="473"/>
                  </a:cubicBezTo>
                  <a:cubicBezTo>
                    <a:pt x="409" y="486"/>
                    <a:pt x="398" y="497"/>
                    <a:pt x="385" y="497"/>
                  </a:cubicBezTo>
                  <a:cubicBezTo>
                    <a:pt x="371" y="497"/>
                    <a:pt x="361" y="486"/>
                    <a:pt x="361" y="473"/>
                  </a:cubicBezTo>
                  <a:moveTo>
                    <a:pt x="265" y="473"/>
                  </a:moveTo>
                  <a:cubicBezTo>
                    <a:pt x="265" y="459"/>
                    <a:pt x="275" y="449"/>
                    <a:pt x="289" y="449"/>
                  </a:cubicBezTo>
                  <a:cubicBezTo>
                    <a:pt x="302" y="449"/>
                    <a:pt x="313" y="459"/>
                    <a:pt x="313" y="473"/>
                  </a:cubicBezTo>
                  <a:cubicBezTo>
                    <a:pt x="313" y="473"/>
                    <a:pt x="313" y="473"/>
                    <a:pt x="313" y="473"/>
                  </a:cubicBezTo>
                  <a:cubicBezTo>
                    <a:pt x="313" y="486"/>
                    <a:pt x="302" y="497"/>
                    <a:pt x="289" y="497"/>
                  </a:cubicBezTo>
                  <a:cubicBezTo>
                    <a:pt x="275" y="497"/>
                    <a:pt x="265" y="486"/>
                    <a:pt x="265" y="473"/>
                  </a:cubicBezTo>
                  <a:moveTo>
                    <a:pt x="168" y="473"/>
                  </a:moveTo>
                  <a:cubicBezTo>
                    <a:pt x="168" y="459"/>
                    <a:pt x="179" y="449"/>
                    <a:pt x="192" y="449"/>
                  </a:cubicBezTo>
                  <a:cubicBezTo>
                    <a:pt x="206" y="449"/>
                    <a:pt x="216" y="459"/>
                    <a:pt x="216" y="473"/>
                  </a:cubicBezTo>
                  <a:cubicBezTo>
                    <a:pt x="216" y="473"/>
                    <a:pt x="216" y="473"/>
                    <a:pt x="216" y="473"/>
                  </a:cubicBezTo>
                  <a:cubicBezTo>
                    <a:pt x="216" y="486"/>
                    <a:pt x="206" y="497"/>
                    <a:pt x="192" y="497"/>
                  </a:cubicBezTo>
                  <a:cubicBezTo>
                    <a:pt x="179" y="497"/>
                    <a:pt x="168" y="486"/>
                    <a:pt x="168" y="473"/>
                  </a:cubicBezTo>
                  <a:moveTo>
                    <a:pt x="72" y="473"/>
                  </a:moveTo>
                  <a:cubicBezTo>
                    <a:pt x="72" y="459"/>
                    <a:pt x="83" y="449"/>
                    <a:pt x="96" y="449"/>
                  </a:cubicBezTo>
                  <a:cubicBezTo>
                    <a:pt x="110" y="449"/>
                    <a:pt x="120" y="459"/>
                    <a:pt x="120" y="473"/>
                  </a:cubicBezTo>
                  <a:cubicBezTo>
                    <a:pt x="120" y="473"/>
                    <a:pt x="120" y="473"/>
                    <a:pt x="120" y="473"/>
                  </a:cubicBezTo>
                  <a:cubicBezTo>
                    <a:pt x="120" y="486"/>
                    <a:pt x="110" y="497"/>
                    <a:pt x="96" y="497"/>
                  </a:cubicBezTo>
                  <a:cubicBezTo>
                    <a:pt x="83" y="497"/>
                    <a:pt x="72" y="486"/>
                    <a:pt x="72" y="473"/>
                  </a:cubicBezTo>
                  <a:moveTo>
                    <a:pt x="649" y="569"/>
                  </a:moveTo>
                  <a:cubicBezTo>
                    <a:pt x="649" y="556"/>
                    <a:pt x="660" y="545"/>
                    <a:pt x="673" y="545"/>
                  </a:cubicBezTo>
                  <a:cubicBezTo>
                    <a:pt x="686" y="545"/>
                    <a:pt x="697" y="556"/>
                    <a:pt x="697" y="569"/>
                  </a:cubicBezTo>
                  <a:cubicBezTo>
                    <a:pt x="697" y="569"/>
                    <a:pt x="697" y="569"/>
                    <a:pt x="697" y="569"/>
                  </a:cubicBezTo>
                  <a:cubicBezTo>
                    <a:pt x="697" y="582"/>
                    <a:pt x="686" y="593"/>
                    <a:pt x="673" y="593"/>
                  </a:cubicBezTo>
                  <a:cubicBezTo>
                    <a:pt x="660" y="593"/>
                    <a:pt x="649" y="582"/>
                    <a:pt x="649" y="569"/>
                  </a:cubicBezTo>
                  <a:moveTo>
                    <a:pt x="553" y="569"/>
                  </a:moveTo>
                  <a:cubicBezTo>
                    <a:pt x="553" y="556"/>
                    <a:pt x="563" y="545"/>
                    <a:pt x="577" y="545"/>
                  </a:cubicBezTo>
                  <a:cubicBezTo>
                    <a:pt x="590" y="545"/>
                    <a:pt x="601" y="556"/>
                    <a:pt x="601" y="569"/>
                  </a:cubicBezTo>
                  <a:cubicBezTo>
                    <a:pt x="601" y="569"/>
                    <a:pt x="601" y="569"/>
                    <a:pt x="601" y="569"/>
                  </a:cubicBezTo>
                  <a:cubicBezTo>
                    <a:pt x="601" y="582"/>
                    <a:pt x="590" y="593"/>
                    <a:pt x="577" y="593"/>
                  </a:cubicBezTo>
                  <a:cubicBezTo>
                    <a:pt x="563" y="593"/>
                    <a:pt x="553" y="582"/>
                    <a:pt x="553" y="569"/>
                  </a:cubicBezTo>
                  <a:moveTo>
                    <a:pt x="457" y="569"/>
                  </a:moveTo>
                  <a:cubicBezTo>
                    <a:pt x="457" y="556"/>
                    <a:pt x="467" y="545"/>
                    <a:pt x="481" y="545"/>
                  </a:cubicBezTo>
                  <a:cubicBezTo>
                    <a:pt x="494" y="545"/>
                    <a:pt x="505" y="556"/>
                    <a:pt x="505" y="569"/>
                  </a:cubicBezTo>
                  <a:cubicBezTo>
                    <a:pt x="505" y="569"/>
                    <a:pt x="505" y="569"/>
                    <a:pt x="505" y="569"/>
                  </a:cubicBezTo>
                  <a:cubicBezTo>
                    <a:pt x="505" y="582"/>
                    <a:pt x="494" y="593"/>
                    <a:pt x="481" y="593"/>
                  </a:cubicBezTo>
                  <a:cubicBezTo>
                    <a:pt x="467" y="593"/>
                    <a:pt x="457" y="582"/>
                    <a:pt x="457" y="569"/>
                  </a:cubicBezTo>
                  <a:moveTo>
                    <a:pt x="361" y="569"/>
                  </a:moveTo>
                  <a:cubicBezTo>
                    <a:pt x="361" y="556"/>
                    <a:pt x="371" y="545"/>
                    <a:pt x="385" y="545"/>
                  </a:cubicBezTo>
                  <a:cubicBezTo>
                    <a:pt x="398" y="545"/>
                    <a:pt x="409" y="556"/>
                    <a:pt x="409" y="569"/>
                  </a:cubicBezTo>
                  <a:cubicBezTo>
                    <a:pt x="409" y="569"/>
                    <a:pt x="409" y="569"/>
                    <a:pt x="409" y="569"/>
                  </a:cubicBezTo>
                  <a:cubicBezTo>
                    <a:pt x="409" y="582"/>
                    <a:pt x="398" y="593"/>
                    <a:pt x="385" y="593"/>
                  </a:cubicBezTo>
                  <a:cubicBezTo>
                    <a:pt x="371" y="593"/>
                    <a:pt x="361" y="582"/>
                    <a:pt x="361" y="569"/>
                  </a:cubicBezTo>
                  <a:moveTo>
                    <a:pt x="265" y="569"/>
                  </a:moveTo>
                  <a:cubicBezTo>
                    <a:pt x="265" y="556"/>
                    <a:pt x="275" y="545"/>
                    <a:pt x="289" y="545"/>
                  </a:cubicBezTo>
                  <a:cubicBezTo>
                    <a:pt x="302" y="545"/>
                    <a:pt x="313" y="556"/>
                    <a:pt x="313" y="569"/>
                  </a:cubicBezTo>
                  <a:cubicBezTo>
                    <a:pt x="313" y="569"/>
                    <a:pt x="313" y="569"/>
                    <a:pt x="313" y="569"/>
                  </a:cubicBezTo>
                  <a:cubicBezTo>
                    <a:pt x="313" y="582"/>
                    <a:pt x="302" y="593"/>
                    <a:pt x="289" y="593"/>
                  </a:cubicBezTo>
                  <a:cubicBezTo>
                    <a:pt x="275" y="593"/>
                    <a:pt x="265" y="582"/>
                    <a:pt x="265" y="569"/>
                  </a:cubicBezTo>
                  <a:moveTo>
                    <a:pt x="168" y="569"/>
                  </a:moveTo>
                  <a:cubicBezTo>
                    <a:pt x="168" y="556"/>
                    <a:pt x="179" y="545"/>
                    <a:pt x="192" y="545"/>
                  </a:cubicBezTo>
                  <a:cubicBezTo>
                    <a:pt x="206" y="545"/>
                    <a:pt x="216" y="556"/>
                    <a:pt x="216" y="569"/>
                  </a:cubicBezTo>
                  <a:cubicBezTo>
                    <a:pt x="216" y="569"/>
                    <a:pt x="216" y="569"/>
                    <a:pt x="216" y="569"/>
                  </a:cubicBezTo>
                  <a:cubicBezTo>
                    <a:pt x="216" y="582"/>
                    <a:pt x="206" y="593"/>
                    <a:pt x="192" y="593"/>
                  </a:cubicBezTo>
                  <a:cubicBezTo>
                    <a:pt x="179" y="593"/>
                    <a:pt x="168" y="582"/>
                    <a:pt x="168" y="569"/>
                  </a:cubicBezTo>
                  <a:moveTo>
                    <a:pt x="72" y="569"/>
                  </a:moveTo>
                  <a:cubicBezTo>
                    <a:pt x="72" y="556"/>
                    <a:pt x="83" y="545"/>
                    <a:pt x="96" y="545"/>
                  </a:cubicBezTo>
                  <a:cubicBezTo>
                    <a:pt x="110" y="545"/>
                    <a:pt x="120" y="556"/>
                    <a:pt x="120" y="569"/>
                  </a:cubicBezTo>
                  <a:cubicBezTo>
                    <a:pt x="120" y="569"/>
                    <a:pt x="120" y="569"/>
                    <a:pt x="120" y="569"/>
                  </a:cubicBezTo>
                  <a:cubicBezTo>
                    <a:pt x="120" y="582"/>
                    <a:pt x="110" y="593"/>
                    <a:pt x="96" y="593"/>
                  </a:cubicBezTo>
                  <a:cubicBezTo>
                    <a:pt x="83" y="593"/>
                    <a:pt x="72" y="582"/>
                    <a:pt x="72" y="569"/>
                  </a:cubicBezTo>
                  <a:moveTo>
                    <a:pt x="649" y="665"/>
                  </a:moveTo>
                  <a:cubicBezTo>
                    <a:pt x="649" y="652"/>
                    <a:pt x="660" y="641"/>
                    <a:pt x="673" y="641"/>
                  </a:cubicBezTo>
                  <a:cubicBezTo>
                    <a:pt x="686" y="641"/>
                    <a:pt x="697" y="652"/>
                    <a:pt x="697" y="665"/>
                  </a:cubicBezTo>
                  <a:cubicBezTo>
                    <a:pt x="697" y="665"/>
                    <a:pt x="697" y="665"/>
                    <a:pt x="697" y="665"/>
                  </a:cubicBezTo>
                  <a:cubicBezTo>
                    <a:pt x="697" y="678"/>
                    <a:pt x="686" y="689"/>
                    <a:pt x="673" y="689"/>
                  </a:cubicBezTo>
                  <a:cubicBezTo>
                    <a:pt x="660" y="689"/>
                    <a:pt x="649" y="678"/>
                    <a:pt x="649" y="665"/>
                  </a:cubicBezTo>
                  <a:moveTo>
                    <a:pt x="553" y="665"/>
                  </a:moveTo>
                  <a:cubicBezTo>
                    <a:pt x="553" y="652"/>
                    <a:pt x="563" y="641"/>
                    <a:pt x="577" y="641"/>
                  </a:cubicBezTo>
                  <a:cubicBezTo>
                    <a:pt x="590" y="641"/>
                    <a:pt x="601" y="652"/>
                    <a:pt x="601" y="665"/>
                  </a:cubicBezTo>
                  <a:cubicBezTo>
                    <a:pt x="601" y="665"/>
                    <a:pt x="601" y="665"/>
                    <a:pt x="601" y="665"/>
                  </a:cubicBezTo>
                  <a:cubicBezTo>
                    <a:pt x="601" y="678"/>
                    <a:pt x="590" y="689"/>
                    <a:pt x="577" y="689"/>
                  </a:cubicBezTo>
                  <a:cubicBezTo>
                    <a:pt x="563" y="689"/>
                    <a:pt x="553" y="678"/>
                    <a:pt x="553" y="665"/>
                  </a:cubicBezTo>
                  <a:moveTo>
                    <a:pt x="457" y="665"/>
                  </a:moveTo>
                  <a:cubicBezTo>
                    <a:pt x="457" y="652"/>
                    <a:pt x="467" y="641"/>
                    <a:pt x="481" y="641"/>
                  </a:cubicBezTo>
                  <a:cubicBezTo>
                    <a:pt x="494" y="641"/>
                    <a:pt x="505" y="652"/>
                    <a:pt x="505" y="665"/>
                  </a:cubicBezTo>
                  <a:cubicBezTo>
                    <a:pt x="505" y="665"/>
                    <a:pt x="505" y="665"/>
                    <a:pt x="505" y="665"/>
                  </a:cubicBezTo>
                  <a:cubicBezTo>
                    <a:pt x="505" y="678"/>
                    <a:pt x="494" y="689"/>
                    <a:pt x="481" y="689"/>
                  </a:cubicBezTo>
                  <a:cubicBezTo>
                    <a:pt x="467" y="689"/>
                    <a:pt x="457" y="678"/>
                    <a:pt x="457" y="665"/>
                  </a:cubicBezTo>
                  <a:moveTo>
                    <a:pt x="361" y="665"/>
                  </a:moveTo>
                  <a:cubicBezTo>
                    <a:pt x="361" y="652"/>
                    <a:pt x="371" y="641"/>
                    <a:pt x="385" y="641"/>
                  </a:cubicBezTo>
                  <a:cubicBezTo>
                    <a:pt x="398" y="641"/>
                    <a:pt x="409" y="652"/>
                    <a:pt x="409" y="665"/>
                  </a:cubicBezTo>
                  <a:cubicBezTo>
                    <a:pt x="409" y="665"/>
                    <a:pt x="409" y="665"/>
                    <a:pt x="409" y="665"/>
                  </a:cubicBezTo>
                  <a:cubicBezTo>
                    <a:pt x="409" y="678"/>
                    <a:pt x="398" y="689"/>
                    <a:pt x="385" y="689"/>
                  </a:cubicBezTo>
                  <a:cubicBezTo>
                    <a:pt x="371" y="689"/>
                    <a:pt x="361" y="678"/>
                    <a:pt x="361" y="665"/>
                  </a:cubicBezTo>
                  <a:moveTo>
                    <a:pt x="265" y="665"/>
                  </a:moveTo>
                  <a:cubicBezTo>
                    <a:pt x="265" y="652"/>
                    <a:pt x="275" y="641"/>
                    <a:pt x="289" y="641"/>
                  </a:cubicBezTo>
                  <a:cubicBezTo>
                    <a:pt x="302" y="641"/>
                    <a:pt x="313" y="652"/>
                    <a:pt x="313" y="665"/>
                  </a:cubicBezTo>
                  <a:cubicBezTo>
                    <a:pt x="313" y="665"/>
                    <a:pt x="313" y="665"/>
                    <a:pt x="313" y="665"/>
                  </a:cubicBezTo>
                  <a:cubicBezTo>
                    <a:pt x="313" y="678"/>
                    <a:pt x="302" y="689"/>
                    <a:pt x="289" y="689"/>
                  </a:cubicBezTo>
                  <a:cubicBezTo>
                    <a:pt x="275" y="689"/>
                    <a:pt x="265" y="678"/>
                    <a:pt x="265" y="665"/>
                  </a:cubicBezTo>
                  <a:moveTo>
                    <a:pt x="168" y="665"/>
                  </a:moveTo>
                  <a:cubicBezTo>
                    <a:pt x="168" y="652"/>
                    <a:pt x="179" y="641"/>
                    <a:pt x="192" y="641"/>
                  </a:cubicBezTo>
                  <a:cubicBezTo>
                    <a:pt x="206" y="641"/>
                    <a:pt x="216" y="652"/>
                    <a:pt x="216" y="665"/>
                  </a:cubicBezTo>
                  <a:cubicBezTo>
                    <a:pt x="216" y="665"/>
                    <a:pt x="216" y="665"/>
                    <a:pt x="216" y="665"/>
                  </a:cubicBezTo>
                  <a:cubicBezTo>
                    <a:pt x="216" y="678"/>
                    <a:pt x="206" y="689"/>
                    <a:pt x="192" y="689"/>
                  </a:cubicBezTo>
                  <a:cubicBezTo>
                    <a:pt x="179" y="689"/>
                    <a:pt x="168" y="678"/>
                    <a:pt x="168" y="665"/>
                  </a:cubicBezTo>
                  <a:moveTo>
                    <a:pt x="72" y="665"/>
                  </a:moveTo>
                  <a:cubicBezTo>
                    <a:pt x="72" y="652"/>
                    <a:pt x="83" y="641"/>
                    <a:pt x="96" y="641"/>
                  </a:cubicBezTo>
                  <a:cubicBezTo>
                    <a:pt x="110" y="641"/>
                    <a:pt x="120" y="652"/>
                    <a:pt x="120" y="665"/>
                  </a:cubicBezTo>
                  <a:cubicBezTo>
                    <a:pt x="120" y="665"/>
                    <a:pt x="120" y="665"/>
                    <a:pt x="120" y="665"/>
                  </a:cubicBezTo>
                  <a:cubicBezTo>
                    <a:pt x="120" y="678"/>
                    <a:pt x="110"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58" name="Freeform 230"/>
            <p:cNvSpPr>
              <a:spLocks noEditPoints="1"/>
            </p:cNvSpPr>
            <p:nvPr/>
          </p:nvSpPr>
          <p:spPr bwMode="auto">
            <a:xfrm>
              <a:off x="5146" y="2651"/>
              <a:ext cx="212" cy="212"/>
            </a:xfrm>
            <a:custGeom>
              <a:avLst/>
              <a:gdLst/>
              <a:ahLst/>
              <a:cxnLst>
                <a:cxn ang="0">
                  <a:pos x="0" y="769"/>
                </a:cxn>
                <a:cxn ang="0">
                  <a:pos x="672" y="112"/>
                </a:cxn>
                <a:cxn ang="0">
                  <a:pos x="600" y="88"/>
                </a:cxn>
                <a:cxn ang="0">
                  <a:pos x="504" y="88"/>
                </a:cxn>
                <a:cxn ang="0">
                  <a:pos x="384" y="64"/>
                </a:cxn>
                <a:cxn ang="0">
                  <a:pos x="264" y="88"/>
                </a:cxn>
                <a:cxn ang="0">
                  <a:pos x="264" y="88"/>
                </a:cxn>
                <a:cxn ang="0">
                  <a:pos x="192" y="112"/>
                </a:cxn>
                <a:cxn ang="0">
                  <a:pos x="120" y="88"/>
                </a:cxn>
                <a:cxn ang="0">
                  <a:pos x="696" y="184"/>
                </a:cxn>
                <a:cxn ang="0">
                  <a:pos x="576" y="160"/>
                </a:cxn>
                <a:cxn ang="0">
                  <a:pos x="456" y="184"/>
                </a:cxn>
                <a:cxn ang="0">
                  <a:pos x="456" y="184"/>
                </a:cxn>
                <a:cxn ang="0">
                  <a:pos x="384" y="209"/>
                </a:cxn>
                <a:cxn ang="0">
                  <a:pos x="312" y="184"/>
                </a:cxn>
                <a:cxn ang="0">
                  <a:pos x="216" y="184"/>
                </a:cxn>
                <a:cxn ang="0">
                  <a:pos x="96" y="160"/>
                </a:cxn>
                <a:cxn ang="0">
                  <a:pos x="648" y="281"/>
                </a:cxn>
                <a:cxn ang="0">
                  <a:pos x="648" y="281"/>
                </a:cxn>
                <a:cxn ang="0">
                  <a:pos x="576" y="305"/>
                </a:cxn>
                <a:cxn ang="0">
                  <a:pos x="504" y="281"/>
                </a:cxn>
                <a:cxn ang="0">
                  <a:pos x="408" y="281"/>
                </a:cxn>
                <a:cxn ang="0">
                  <a:pos x="288" y="257"/>
                </a:cxn>
                <a:cxn ang="0">
                  <a:pos x="168" y="281"/>
                </a:cxn>
                <a:cxn ang="0">
                  <a:pos x="168" y="281"/>
                </a:cxn>
                <a:cxn ang="0">
                  <a:pos x="96" y="305"/>
                </a:cxn>
                <a:cxn ang="0">
                  <a:pos x="696" y="377"/>
                </a:cxn>
                <a:cxn ang="0">
                  <a:pos x="600" y="377"/>
                </a:cxn>
                <a:cxn ang="0">
                  <a:pos x="480" y="353"/>
                </a:cxn>
                <a:cxn ang="0">
                  <a:pos x="360" y="377"/>
                </a:cxn>
                <a:cxn ang="0">
                  <a:pos x="360" y="377"/>
                </a:cxn>
                <a:cxn ang="0">
                  <a:pos x="288" y="401"/>
                </a:cxn>
                <a:cxn ang="0">
                  <a:pos x="216" y="377"/>
                </a:cxn>
                <a:cxn ang="0">
                  <a:pos x="120" y="377"/>
                </a:cxn>
                <a:cxn ang="0">
                  <a:pos x="672" y="449"/>
                </a:cxn>
                <a:cxn ang="0">
                  <a:pos x="552" y="473"/>
                </a:cxn>
                <a:cxn ang="0">
                  <a:pos x="552" y="473"/>
                </a:cxn>
                <a:cxn ang="0">
                  <a:pos x="480" y="497"/>
                </a:cxn>
                <a:cxn ang="0">
                  <a:pos x="408" y="473"/>
                </a:cxn>
                <a:cxn ang="0">
                  <a:pos x="312" y="473"/>
                </a:cxn>
                <a:cxn ang="0">
                  <a:pos x="192" y="449"/>
                </a:cxn>
                <a:cxn ang="0">
                  <a:pos x="72" y="473"/>
                </a:cxn>
                <a:cxn ang="0">
                  <a:pos x="72" y="473"/>
                </a:cxn>
                <a:cxn ang="0">
                  <a:pos x="672" y="593"/>
                </a:cxn>
                <a:cxn ang="0">
                  <a:pos x="600" y="569"/>
                </a:cxn>
                <a:cxn ang="0">
                  <a:pos x="504" y="569"/>
                </a:cxn>
                <a:cxn ang="0">
                  <a:pos x="384" y="545"/>
                </a:cxn>
                <a:cxn ang="0">
                  <a:pos x="264" y="569"/>
                </a:cxn>
                <a:cxn ang="0">
                  <a:pos x="264" y="569"/>
                </a:cxn>
                <a:cxn ang="0">
                  <a:pos x="192" y="593"/>
                </a:cxn>
                <a:cxn ang="0">
                  <a:pos x="120" y="569"/>
                </a:cxn>
                <a:cxn ang="0">
                  <a:pos x="696" y="665"/>
                </a:cxn>
                <a:cxn ang="0">
                  <a:pos x="576" y="641"/>
                </a:cxn>
                <a:cxn ang="0">
                  <a:pos x="456" y="665"/>
                </a:cxn>
                <a:cxn ang="0">
                  <a:pos x="456" y="665"/>
                </a:cxn>
                <a:cxn ang="0">
                  <a:pos x="384" y="689"/>
                </a:cxn>
                <a:cxn ang="0">
                  <a:pos x="312" y="665"/>
                </a:cxn>
                <a:cxn ang="0">
                  <a:pos x="216" y="665"/>
                </a:cxn>
                <a:cxn ang="0">
                  <a:pos x="96" y="641"/>
                </a:cxn>
              </a:cxnLst>
              <a:rect l="0" t="0" r="r" b="b"/>
              <a:pathLst>
                <a:path w="768" h="769">
                  <a:moveTo>
                    <a:pt x="0" y="769"/>
                  </a:moveTo>
                  <a:lnTo>
                    <a:pt x="768" y="769"/>
                  </a:lnTo>
                  <a:lnTo>
                    <a:pt x="768" y="0"/>
                  </a:lnTo>
                  <a:lnTo>
                    <a:pt x="0" y="0"/>
                  </a:lnTo>
                  <a:lnTo>
                    <a:pt x="0" y="769"/>
                  </a:lnTo>
                  <a:moveTo>
                    <a:pt x="648" y="88"/>
                  </a:moveTo>
                  <a:cubicBezTo>
                    <a:pt x="648" y="75"/>
                    <a:pt x="659" y="64"/>
                    <a:pt x="672" y="64"/>
                  </a:cubicBezTo>
                  <a:cubicBezTo>
                    <a:pt x="685" y="64"/>
                    <a:pt x="696" y="75"/>
                    <a:pt x="696" y="88"/>
                  </a:cubicBezTo>
                  <a:cubicBezTo>
                    <a:pt x="696" y="88"/>
                    <a:pt x="696" y="88"/>
                    <a:pt x="696" y="88"/>
                  </a:cubicBezTo>
                  <a:cubicBezTo>
                    <a:pt x="696" y="102"/>
                    <a:pt x="685" y="112"/>
                    <a:pt x="672" y="112"/>
                  </a:cubicBezTo>
                  <a:cubicBezTo>
                    <a:pt x="659" y="112"/>
                    <a:pt x="648" y="102"/>
                    <a:pt x="648" y="88"/>
                  </a:cubicBezTo>
                  <a:moveTo>
                    <a:pt x="552" y="88"/>
                  </a:moveTo>
                  <a:cubicBezTo>
                    <a:pt x="552" y="75"/>
                    <a:pt x="563" y="64"/>
                    <a:pt x="576" y="64"/>
                  </a:cubicBezTo>
                  <a:cubicBezTo>
                    <a:pt x="589" y="64"/>
                    <a:pt x="600" y="75"/>
                    <a:pt x="600" y="88"/>
                  </a:cubicBezTo>
                  <a:cubicBezTo>
                    <a:pt x="600" y="88"/>
                    <a:pt x="600" y="88"/>
                    <a:pt x="600" y="88"/>
                  </a:cubicBezTo>
                  <a:cubicBezTo>
                    <a:pt x="600" y="102"/>
                    <a:pt x="589" y="112"/>
                    <a:pt x="576" y="112"/>
                  </a:cubicBezTo>
                  <a:cubicBezTo>
                    <a:pt x="563" y="112"/>
                    <a:pt x="552" y="102"/>
                    <a:pt x="552" y="88"/>
                  </a:cubicBezTo>
                  <a:moveTo>
                    <a:pt x="456" y="88"/>
                  </a:moveTo>
                  <a:cubicBezTo>
                    <a:pt x="456" y="75"/>
                    <a:pt x="467" y="64"/>
                    <a:pt x="480" y="64"/>
                  </a:cubicBezTo>
                  <a:cubicBezTo>
                    <a:pt x="493" y="64"/>
                    <a:pt x="504" y="75"/>
                    <a:pt x="504" y="88"/>
                  </a:cubicBezTo>
                  <a:cubicBezTo>
                    <a:pt x="504" y="88"/>
                    <a:pt x="504" y="88"/>
                    <a:pt x="504" y="88"/>
                  </a:cubicBezTo>
                  <a:cubicBezTo>
                    <a:pt x="504" y="102"/>
                    <a:pt x="493" y="112"/>
                    <a:pt x="480" y="112"/>
                  </a:cubicBezTo>
                  <a:cubicBezTo>
                    <a:pt x="467" y="112"/>
                    <a:pt x="456" y="102"/>
                    <a:pt x="456" y="88"/>
                  </a:cubicBezTo>
                  <a:moveTo>
                    <a:pt x="360" y="88"/>
                  </a:moveTo>
                  <a:cubicBezTo>
                    <a:pt x="360" y="75"/>
                    <a:pt x="371" y="64"/>
                    <a:pt x="384" y="64"/>
                  </a:cubicBezTo>
                  <a:cubicBezTo>
                    <a:pt x="397" y="64"/>
                    <a:pt x="408" y="75"/>
                    <a:pt x="408" y="88"/>
                  </a:cubicBezTo>
                  <a:cubicBezTo>
                    <a:pt x="408" y="88"/>
                    <a:pt x="408" y="88"/>
                    <a:pt x="408" y="88"/>
                  </a:cubicBezTo>
                  <a:cubicBezTo>
                    <a:pt x="408" y="102"/>
                    <a:pt x="397" y="112"/>
                    <a:pt x="384" y="112"/>
                  </a:cubicBezTo>
                  <a:cubicBezTo>
                    <a:pt x="371" y="112"/>
                    <a:pt x="360" y="102"/>
                    <a:pt x="360" y="88"/>
                  </a:cubicBezTo>
                  <a:moveTo>
                    <a:pt x="264" y="88"/>
                  </a:moveTo>
                  <a:cubicBezTo>
                    <a:pt x="264" y="75"/>
                    <a:pt x="275" y="64"/>
                    <a:pt x="288" y="64"/>
                  </a:cubicBezTo>
                  <a:cubicBezTo>
                    <a:pt x="301" y="64"/>
                    <a:pt x="312" y="75"/>
                    <a:pt x="312" y="88"/>
                  </a:cubicBezTo>
                  <a:cubicBezTo>
                    <a:pt x="312" y="88"/>
                    <a:pt x="312" y="88"/>
                    <a:pt x="312" y="88"/>
                  </a:cubicBezTo>
                  <a:cubicBezTo>
                    <a:pt x="312" y="102"/>
                    <a:pt x="301" y="112"/>
                    <a:pt x="288" y="112"/>
                  </a:cubicBezTo>
                  <a:cubicBezTo>
                    <a:pt x="275" y="112"/>
                    <a:pt x="264" y="102"/>
                    <a:pt x="264" y="88"/>
                  </a:cubicBezTo>
                  <a:moveTo>
                    <a:pt x="168" y="88"/>
                  </a:moveTo>
                  <a:cubicBezTo>
                    <a:pt x="168" y="75"/>
                    <a:pt x="179" y="64"/>
                    <a:pt x="192" y="64"/>
                  </a:cubicBezTo>
                  <a:cubicBezTo>
                    <a:pt x="205" y="64"/>
                    <a:pt x="216" y="75"/>
                    <a:pt x="216" y="88"/>
                  </a:cubicBezTo>
                  <a:cubicBezTo>
                    <a:pt x="216" y="88"/>
                    <a:pt x="216" y="88"/>
                    <a:pt x="216" y="88"/>
                  </a:cubicBezTo>
                  <a:cubicBezTo>
                    <a:pt x="216" y="102"/>
                    <a:pt x="205" y="112"/>
                    <a:pt x="192" y="112"/>
                  </a:cubicBezTo>
                  <a:cubicBezTo>
                    <a:pt x="179" y="112"/>
                    <a:pt x="168" y="102"/>
                    <a:pt x="168" y="88"/>
                  </a:cubicBezTo>
                  <a:moveTo>
                    <a:pt x="72" y="88"/>
                  </a:moveTo>
                  <a:cubicBezTo>
                    <a:pt x="72" y="75"/>
                    <a:pt x="83" y="64"/>
                    <a:pt x="96" y="64"/>
                  </a:cubicBezTo>
                  <a:cubicBezTo>
                    <a:pt x="109" y="64"/>
                    <a:pt x="120" y="75"/>
                    <a:pt x="120" y="88"/>
                  </a:cubicBezTo>
                  <a:cubicBezTo>
                    <a:pt x="120" y="88"/>
                    <a:pt x="120" y="88"/>
                    <a:pt x="120" y="88"/>
                  </a:cubicBezTo>
                  <a:cubicBezTo>
                    <a:pt x="120" y="102"/>
                    <a:pt x="109" y="112"/>
                    <a:pt x="96" y="112"/>
                  </a:cubicBezTo>
                  <a:cubicBezTo>
                    <a:pt x="83" y="112"/>
                    <a:pt x="72" y="102"/>
                    <a:pt x="72" y="88"/>
                  </a:cubicBezTo>
                  <a:moveTo>
                    <a:pt x="648" y="184"/>
                  </a:moveTo>
                  <a:cubicBezTo>
                    <a:pt x="648" y="171"/>
                    <a:pt x="659" y="160"/>
                    <a:pt x="672" y="160"/>
                  </a:cubicBezTo>
                  <a:cubicBezTo>
                    <a:pt x="685" y="160"/>
                    <a:pt x="696" y="171"/>
                    <a:pt x="696" y="184"/>
                  </a:cubicBezTo>
                  <a:cubicBezTo>
                    <a:pt x="696" y="184"/>
                    <a:pt x="696" y="184"/>
                    <a:pt x="696" y="184"/>
                  </a:cubicBezTo>
                  <a:cubicBezTo>
                    <a:pt x="696" y="198"/>
                    <a:pt x="685" y="209"/>
                    <a:pt x="672" y="209"/>
                  </a:cubicBezTo>
                  <a:cubicBezTo>
                    <a:pt x="659" y="209"/>
                    <a:pt x="648" y="198"/>
                    <a:pt x="648" y="184"/>
                  </a:cubicBezTo>
                  <a:moveTo>
                    <a:pt x="552" y="184"/>
                  </a:moveTo>
                  <a:cubicBezTo>
                    <a:pt x="552" y="171"/>
                    <a:pt x="563" y="160"/>
                    <a:pt x="576" y="160"/>
                  </a:cubicBezTo>
                  <a:cubicBezTo>
                    <a:pt x="589" y="160"/>
                    <a:pt x="600" y="171"/>
                    <a:pt x="600" y="184"/>
                  </a:cubicBezTo>
                  <a:cubicBezTo>
                    <a:pt x="600" y="184"/>
                    <a:pt x="600" y="184"/>
                    <a:pt x="600" y="184"/>
                  </a:cubicBezTo>
                  <a:cubicBezTo>
                    <a:pt x="600" y="198"/>
                    <a:pt x="589" y="209"/>
                    <a:pt x="576" y="209"/>
                  </a:cubicBezTo>
                  <a:cubicBezTo>
                    <a:pt x="563" y="209"/>
                    <a:pt x="552" y="198"/>
                    <a:pt x="552" y="184"/>
                  </a:cubicBezTo>
                  <a:moveTo>
                    <a:pt x="456" y="184"/>
                  </a:moveTo>
                  <a:cubicBezTo>
                    <a:pt x="456" y="171"/>
                    <a:pt x="467" y="160"/>
                    <a:pt x="480" y="160"/>
                  </a:cubicBezTo>
                  <a:cubicBezTo>
                    <a:pt x="493" y="160"/>
                    <a:pt x="504" y="171"/>
                    <a:pt x="504" y="184"/>
                  </a:cubicBezTo>
                  <a:cubicBezTo>
                    <a:pt x="504" y="184"/>
                    <a:pt x="504" y="184"/>
                    <a:pt x="504" y="184"/>
                  </a:cubicBezTo>
                  <a:cubicBezTo>
                    <a:pt x="504" y="198"/>
                    <a:pt x="493" y="209"/>
                    <a:pt x="480" y="209"/>
                  </a:cubicBezTo>
                  <a:cubicBezTo>
                    <a:pt x="467" y="209"/>
                    <a:pt x="456" y="198"/>
                    <a:pt x="456" y="184"/>
                  </a:cubicBezTo>
                  <a:moveTo>
                    <a:pt x="360" y="184"/>
                  </a:moveTo>
                  <a:cubicBezTo>
                    <a:pt x="360" y="171"/>
                    <a:pt x="371" y="160"/>
                    <a:pt x="384" y="160"/>
                  </a:cubicBezTo>
                  <a:cubicBezTo>
                    <a:pt x="397" y="160"/>
                    <a:pt x="408" y="171"/>
                    <a:pt x="408" y="184"/>
                  </a:cubicBezTo>
                  <a:cubicBezTo>
                    <a:pt x="408" y="184"/>
                    <a:pt x="408" y="184"/>
                    <a:pt x="408" y="184"/>
                  </a:cubicBezTo>
                  <a:cubicBezTo>
                    <a:pt x="408" y="198"/>
                    <a:pt x="397" y="209"/>
                    <a:pt x="384" y="209"/>
                  </a:cubicBezTo>
                  <a:cubicBezTo>
                    <a:pt x="371" y="209"/>
                    <a:pt x="360" y="198"/>
                    <a:pt x="360" y="184"/>
                  </a:cubicBezTo>
                  <a:moveTo>
                    <a:pt x="264" y="184"/>
                  </a:moveTo>
                  <a:cubicBezTo>
                    <a:pt x="264" y="171"/>
                    <a:pt x="275" y="160"/>
                    <a:pt x="288" y="160"/>
                  </a:cubicBezTo>
                  <a:cubicBezTo>
                    <a:pt x="301" y="160"/>
                    <a:pt x="312" y="171"/>
                    <a:pt x="312" y="184"/>
                  </a:cubicBezTo>
                  <a:cubicBezTo>
                    <a:pt x="312" y="184"/>
                    <a:pt x="312" y="184"/>
                    <a:pt x="312" y="184"/>
                  </a:cubicBezTo>
                  <a:cubicBezTo>
                    <a:pt x="312" y="198"/>
                    <a:pt x="301" y="209"/>
                    <a:pt x="288" y="209"/>
                  </a:cubicBezTo>
                  <a:cubicBezTo>
                    <a:pt x="275" y="209"/>
                    <a:pt x="264" y="198"/>
                    <a:pt x="264" y="184"/>
                  </a:cubicBezTo>
                  <a:moveTo>
                    <a:pt x="168" y="184"/>
                  </a:moveTo>
                  <a:cubicBezTo>
                    <a:pt x="168" y="171"/>
                    <a:pt x="179" y="160"/>
                    <a:pt x="192" y="160"/>
                  </a:cubicBezTo>
                  <a:cubicBezTo>
                    <a:pt x="205" y="160"/>
                    <a:pt x="216" y="171"/>
                    <a:pt x="216" y="184"/>
                  </a:cubicBezTo>
                  <a:cubicBezTo>
                    <a:pt x="216" y="184"/>
                    <a:pt x="216" y="184"/>
                    <a:pt x="216" y="184"/>
                  </a:cubicBezTo>
                  <a:cubicBezTo>
                    <a:pt x="216" y="198"/>
                    <a:pt x="205" y="209"/>
                    <a:pt x="192" y="209"/>
                  </a:cubicBezTo>
                  <a:cubicBezTo>
                    <a:pt x="179" y="209"/>
                    <a:pt x="168" y="198"/>
                    <a:pt x="168" y="184"/>
                  </a:cubicBezTo>
                  <a:moveTo>
                    <a:pt x="72" y="184"/>
                  </a:moveTo>
                  <a:cubicBezTo>
                    <a:pt x="72" y="171"/>
                    <a:pt x="83" y="160"/>
                    <a:pt x="96" y="160"/>
                  </a:cubicBezTo>
                  <a:cubicBezTo>
                    <a:pt x="109" y="160"/>
                    <a:pt x="120" y="171"/>
                    <a:pt x="120" y="184"/>
                  </a:cubicBezTo>
                  <a:cubicBezTo>
                    <a:pt x="120" y="184"/>
                    <a:pt x="120" y="184"/>
                    <a:pt x="120" y="184"/>
                  </a:cubicBezTo>
                  <a:cubicBezTo>
                    <a:pt x="120" y="198"/>
                    <a:pt x="109" y="209"/>
                    <a:pt x="96" y="209"/>
                  </a:cubicBezTo>
                  <a:cubicBezTo>
                    <a:pt x="83" y="209"/>
                    <a:pt x="72" y="198"/>
                    <a:pt x="72" y="184"/>
                  </a:cubicBezTo>
                  <a:moveTo>
                    <a:pt x="648" y="281"/>
                  </a:moveTo>
                  <a:cubicBezTo>
                    <a:pt x="648" y="267"/>
                    <a:pt x="659" y="257"/>
                    <a:pt x="672" y="257"/>
                  </a:cubicBezTo>
                  <a:cubicBezTo>
                    <a:pt x="685" y="257"/>
                    <a:pt x="696" y="267"/>
                    <a:pt x="696" y="281"/>
                  </a:cubicBezTo>
                  <a:cubicBezTo>
                    <a:pt x="696" y="281"/>
                    <a:pt x="696" y="281"/>
                    <a:pt x="696" y="281"/>
                  </a:cubicBezTo>
                  <a:cubicBezTo>
                    <a:pt x="696" y="294"/>
                    <a:pt x="685" y="305"/>
                    <a:pt x="672" y="305"/>
                  </a:cubicBezTo>
                  <a:cubicBezTo>
                    <a:pt x="659" y="305"/>
                    <a:pt x="648" y="294"/>
                    <a:pt x="648" y="281"/>
                  </a:cubicBezTo>
                  <a:moveTo>
                    <a:pt x="552" y="281"/>
                  </a:moveTo>
                  <a:cubicBezTo>
                    <a:pt x="552" y="267"/>
                    <a:pt x="563" y="257"/>
                    <a:pt x="576" y="257"/>
                  </a:cubicBezTo>
                  <a:cubicBezTo>
                    <a:pt x="589" y="257"/>
                    <a:pt x="600" y="267"/>
                    <a:pt x="600" y="281"/>
                  </a:cubicBezTo>
                  <a:cubicBezTo>
                    <a:pt x="600" y="281"/>
                    <a:pt x="600" y="281"/>
                    <a:pt x="600" y="281"/>
                  </a:cubicBezTo>
                  <a:cubicBezTo>
                    <a:pt x="600" y="294"/>
                    <a:pt x="589" y="305"/>
                    <a:pt x="576" y="305"/>
                  </a:cubicBezTo>
                  <a:cubicBezTo>
                    <a:pt x="563" y="305"/>
                    <a:pt x="552" y="294"/>
                    <a:pt x="552" y="281"/>
                  </a:cubicBezTo>
                  <a:moveTo>
                    <a:pt x="456" y="281"/>
                  </a:moveTo>
                  <a:cubicBezTo>
                    <a:pt x="456" y="267"/>
                    <a:pt x="467" y="257"/>
                    <a:pt x="480" y="257"/>
                  </a:cubicBezTo>
                  <a:cubicBezTo>
                    <a:pt x="493" y="257"/>
                    <a:pt x="504" y="267"/>
                    <a:pt x="504" y="281"/>
                  </a:cubicBezTo>
                  <a:cubicBezTo>
                    <a:pt x="504" y="281"/>
                    <a:pt x="504" y="281"/>
                    <a:pt x="504" y="281"/>
                  </a:cubicBezTo>
                  <a:cubicBezTo>
                    <a:pt x="504" y="294"/>
                    <a:pt x="493" y="305"/>
                    <a:pt x="480" y="305"/>
                  </a:cubicBezTo>
                  <a:cubicBezTo>
                    <a:pt x="467" y="305"/>
                    <a:pt x="456" y="294"/>
                    <a:pt x="456" y="281"/>
                  </a:cubicBezTo>
                  <a:moveTo>
                    <a:pt x="360" y="281"/>
                  </a:moveTo>
                  <a:cubicBezTo>
                    <a:pt x="360" y="267"/>
                    <a:pt x="371" y="257"/>
                    <a:pt x="384" y="257"/>
                  </a:cubicBezTo>
                  <a:cubicBezTo>
                    <a:pt x="397" y="257"/>
                    <a:pt x="408" y="267"/>
                    <a:pt x="408" y="281"/>
                  </a:cubicBezTo>
                  <a:cubicBezTo>
                    <a:pt x="408" y="281"/>
                    <a:pt x="408" y="281"/>
                    <a:pt x="408" y="281"/>
                  </a:cubicBezTo>
                  <a:cubicBezTo>
                    <a:pt x="408" y="294"/>
                    <a:pt x="397" y="305"/>
                    <a:pt x="384" y="305"/>
                  </a:cubicBezTo>
                  <a:cubicBezTo>
                    <a:pt x="371" y="305"/>
                    <a:pt x="360" y="294"/>
                    <a:pt x="360" y="281"/>
                  </a:cubicBezTo>
                  <a:moveTo>
                    <a:pt x="264" y="281"/>
                  </a:moveTo>
                  <a:cubicBezTo>
                    <a:pt x="264" y="267"/>
                    <a:pt x="275" y="257"/>
                    <a:pt x="288" y="257"/>
                  </a:cubicBezTo>
                  <a:cubicBezTo>
                    <a:pt x="301" y="257"/>
                    <a:pt x="312" y="267"/>
                    <a:pt x="312" y="281"/>
                  </a:cubicBezTo>
                  <a:cubicBezTo>
                    <a:pt x="312" y="281"/>
                    <a:pt x="312" y="281"/>
                    <a:pt x="312" y="281"/>
                  </a:cubicBezTo>
                  <a:cubicBezTo>
                    <a:pt x="312" y="294"/>
                    <a:pt x="301" y="305"/>
                    <a:pt x="288" y="305"/>
                  </a:cubicBezTo>
                  <a:cubicBezTo>
                    <a:pt x="275" y="305"/>
                    <a:pt x="264" y="294"/>
                    <a:pt x="264" y="281"/>
                  </a:cubicBezTo>
                  <a:moveTo>
                    <a:pt x="168" y="281"/>
                  </a:moveTo>
                  <a:cubicBezTo>
                    <a:pt x="168" y="267"/>
                    <a:pt x="179" y="257"/>
                    <a:pt x="192" y="257"/>
                  </a:cubicBezTo>
                  <a:cubicBezTo>
                    <a:pt x="205" y="257"/>
                    <a:pt x="216" y="267"/>
                    <a:pt x="216" y="281"/>
                  </a:cubicBezTo>
                  <a:cubicBezTo>
                    <a:pt x="216" y="281"/>
                    <a:pt x="216" y="281"/>
                    <a:pt x="216" y="281"/>
                  </a:cubicBezTo>
                  <a:cubicBezTo>
                    <a:pt x="216" y="294"/>
                    <a:pt x="205" y="305"/>
                    <a:pt x="192" y="305"/>
                  </a:cubicBezTo>
                  <a:cubicBezTo>
                    <a:pt x="179" y="305"/>
                    <a:pt x="168" y="294"/>
                    <a:pt x="168" y="281"/>
                  </a:cubicBezTo>
                  <a:moveTo>
                    <a:pt x="72" y="281"/>
                  </a:moveTo>
                  <a:cubicBezTo>
                    <a:pt x="72" y="267"/>
                    <a:pt x="83" y="257"/>
                    <a:pt x="96" y="257"/>
                  </a:cubicBezTo>
                  <a:cubicBezTo>
                    <a:pt x="109" y="257"/>
                    <a:pt x="120" y="267"/>
                    <a:pt x="120" y="281"/>
                  </a:cubicBezTo>
                  <a:cubicBezTo>
                    <a:pt x="120" y="281"/>
                    <a:pt x="120" y="281"/>
                    <a:pt x="120" y="281"/>
                  </a:cubicBezTo>
                  <a:cubicBezTo>
                    <a:pt x="120" y="294"/>
                    <a:pt x="109" y="305"/>
                    <a:pt x="96" y="305"/>
                  </a:cubicBezTo>
                  <a:cubicBezTo>
                    <a:pt x="83" y="305"/>
                    <a:pt x="72" y="294"/>
                    <a:pt x="72" y="281"/>
                  </a:cubicBezTo>
                  <a:moveTo>
                    <a:pt x="648" y="377"/>
                  </a:moveTo>
                  <a:cubicBezTo>
                    <a:pt x="648" y="364"/>
                    <a:pt x="659" y="353"/>
                    <a:pt x="672" y="353"/>
                  </a:cubicBezTo>
                  <a:cubicBezTo>
                    <a:pt x="685" y="353"/>
                    <a:pt x="696" y="364"/>
                    <a:pt x="696" y="377"/>
                  </a:cubicBezTo>
                  <a:cubicBezTo>
                    <a:pt x="696" y="377"/>
                    <a:pt x="696" y="377"/>
                    <a:pt x="696" y="377"/>
                  </a:cubicBezTo>
                  <a:cubicBezTo>
                    <a:pt x="696" y="390"/>
                    <a:pt x="685" y="401"/>
                    <a:pt x="672" y="401"/>
                  </a:cubicBezTo>
                  <a:cubicBezTo>
                    <a:pt x="659" y="401"/>
                    <a:pt x="648" y="390"/>
                    <a:pt x="648" y="377"/>
                  </a:cubicBezTo>
                  <a:moveTo>
                    <a:pt x="552" y="377"/>
                  </a:moveTo>
                  <a:cubicBezTo>
                    <a:pt x="552" y="364"/>
                    <a:pt x="563" y="353"/>
                    <a:pt x="576" y="353"/>
                  </a:cubicBezTo>
                  <a:cubicBezTo>
                    <a:pt x="589" y="353"/>
                    <a:pt x="600" y="364"/>
                    <a:pt x="600" y="377"/>
                  </a:cubicBezTo>
                  <a:cubicBezTo>
                    <a:pt x="600" y="377"/>
                    <a:pt x="600" y="377"/>
                    <a:pt x="600" y="377"/>
                  </a:cubicBezTo>
                  <a:cubicBezTo>
                    <a:pt x="600" y="390"/>
                    <a:pt x="589" y="401"/>
                    <a:pt x="576" y="401"/>
                  </a:cubicBezTo>
                  <a:cubicBezTo>
                    <a:pt x="563" y="401"/>
                    <a:pt x="552" y="390"/>
                    <a:pt x="552" y="377"/>
                  </a:cubicBezTo>
                  <a:moveTo>
                    <a:pt x="456" y="377"/>
                  </a:moveTo>
                  <a:cubicBezTo>
                    <a:pt x="456" y="364"/>
                    <a:pt x="467" y="353"/>
                    <a:pt x="480" y="353"/>
                  </a:cubicBezTo>
                  <a:cubicBezTo>
                    <a:pt x="493" y="353"/>
                    <a:pt x="504" y="364"/>
                    <a:pt x="504" y="377"/>
                  </a:cubicBezTo>
                  <a:cubicBezTo>
                    <a:pt x="504" y="377"/>
                    <a:pt x="504" y="377"/>
                    <a:pt x="504" y="377"/>
                  </a:cubicBezTo>
                  <a:cubicBezTo>
                    <a:pt x="504" y="390"/>
                    <a:pt x="493" y="401"/>
                    <a:pt x="480" y="401"/>
                  </a:cubicBezTo>
                  <a:cubicBezTo>
                    <a:pt x="467" y="401"/>
                    <a:pt x="456" y="390"/>
                    <a:pt x="456" y="377"/>
                  </a:cubicBezTo>
                  <a:moveTo>
                    <a:pt x="360" y="377"/>
                  </a:moveTo>
                  <a:cubicBezTo>
                    <a:pt x="360" y="364"/>
                    <a:pt x="371" y="353"/>
                    <a:pt x="384" y="353"/>
                  </a:cubicBezTo>
                  <a:cubicBezTo>
                    <a:pt x="397" y="353"/>
                    <a:pt x="408" y="364"/>
                    <a:pt x="408" y="377"/>
                  </a:cubicBezTo>
                  <a:cubicBezTo>
                    <a:pt x="408" y="377"/>
                    <a:pt x="408" y="377"/>
                    <a:pt x="408" y="377"/>
                  </a:cubicBezTo>
                  <a:cubicBezTo>
                    <a:pt x="408" y="390"/>
                    <a:pt x="397" y="401"/>
                    <a:pt x="384" y="401"/>
                  </a:cubicBezTo>
                  <a:cubicBezTo>
                    <a:pt x="371" y="401"/>
                    <a:pt x="360" y="390"/>
                    <a:pt x="360" y="377"/>
                  </a:cubicBezTo>
                  <a:moveTo>
                    <a:pt x="264" y="377"/>
                  </a:moveTo>
                  <a:cubicBezTo>
                    <a:pt x="264" y="364"/>
                    <a:pt x="275" y="353"/>
                    <a:pt x="288" y="353"/>
                  </a:cubicBezTo>
                  <a:cubicBezTo>
                    <a:pt x="301" y="353"/>
                    <a:pt x="312" y="364"/>
                    <a:pt x="312" y="377"/>
                  </a:cubicBezTo>
                  <a:cubicBezTo>
                    <a:pt x="312" y="377"/>
                    <a:pt x="312" y="377"/>
                    <a:pt x="312" y="377"/>
                  </a:cubicBezTo>
                  <a:cubicBezTo>
                    <a:pt x="312" y="390"/>
                    <a:pt x="301" y="401"/>
                    <a:pt x="288" y="401"/>
                  </a:cubicBezTo>
                  <a:cubicBezTo>
                    <a:pt x="275" y="401"/>
                    <a:pt x="264" y="390"/>
                    <a:pt x="264" y="377"/>
                  </a:cubicBezTo>
                  <a:moveTo>
                    <a:pt x="168" y="377"/>
                  </a:moveTo>
                  <a:cubicBezTo>
                    <a:pt x="168" y="364"/>
                    <a:pt x="179" y="353"/>
                    <a:pt x="192" y="353"/>
                  </a:cubicBezTo>
                  <a:cubicBezTo>
                    <a:pt x="205" y="353"/>
                    <a:pt x="216" y="364"/>
                    <a:pt x="216" y="377"/>
                  </a:cubicBezTo>
                  <a:cubicBezTo>
                    <a:pt x="216" y="377"/>
                    <a:pt x="216" y="377"/>
                    <a:pt x="216" y="377"/>
                  </a:cubicBezTo>
                  <a:cubicBezTo>
                    <a:pt x="216" y="390"/>
                    <a:pt x="205" y="401"/>
                    <a:pt x="192" y="401"/>
                  </a:cubicBezTo>
                  <a:cubicBezTo>
                    <a:pt x="179" y="401"/>
                    <a:pt x="168" y="390"/>
                    <a:pt x="168" y="377"/>
                  </a:cubicBezTo>
                  <a:moveTo>
                    <a:pt x="72" y="377"/>
                  </a:moveTo>
                  <a:cubicBezTo>
                    <a:pt x="72" y="364"/>
                    <a:pt x="83" y="353"/>
                    <a:pt x="96" y="353"/>
                  </a:cubicBezTo>
                  <a:cubicBezTo>
                    <a:pt x="109" y="353"/>
                    <a:pt x="120" y="364"/>
                    <a:pt x="120" y="377"/>
                  </a:cubicBezTo>
                  <a:cubicBezTo>
                    <a:pt x="120" y="377"/>
                    <a:pt x="120" y="377"/>
                    <a:pt x="120" y="377"/>
                  </a:cubicBezTo>
                  <a:cubicBezTo>
                    <a:pt x="120" y="390"/>
                    <a:pt x="109" y="401"/>
                    <a:pt x="96" y="401"/>
                  </a:cubicBezTo>
                  <a:cubicBezTo>
                    <a:pt x="83" y="401"/>
                    <a:pt x="72" y="390"/>
                    <a:pt x="72" y="377"/>
                  </a:cubicBezTo>
                  <a:moveTo>
                    <a:pt x="648" y="473"/>
                  </a:moveTo>
                  <a:cubicBezTo>
                    <a:pt x="648" y="460"/>
                    <a:pt x="659" y="449"/>
                    <a:pt x="672" y="449"/>
                  </a:cubicBezTo>
                  <a:cubicBezTo>
                    <a:pt x="685" y="449"/>
                    <a:pt x="696" y="460"/>
                    <a:pt x="696" y="473"/>
                  </a:cubicBezTo>
                  <a:cubicBezTo>
                    <a:pt x="696" y="473"/>
                    <a:pt x="696" y="473"/>
                    <a:pt x="696" y="473"/>
                  </a:cubicBezTo>
                  <a:cubicBezTo>
                    <a:pt x="696" y="486"/>
                    <a:pt x="685" y="497"/>
                    <a:pt x="672" y="497"/>
                  </a:cubicBezTo>
                  <a:cubicBezTo>
                    <a:pt x="659" y="497"/>
                    <a:pt x="648" y="486"/>
                    <a:pt x="648" y="473"/>
                  </a:cubicBezTo>
                  <a:moveTo>
                    <a:pt x="552" y="473"/>
                  </a:moveTo>
                  <a:cubicBezTo>
                    <a:pt x="552" y="460"/>
                    <a:pt x="563" y="449"/>
                    <a:pt x="576" y="449"/>
                  </a:cubicBezTo>
                  <a:cubicBezTo>
                    <a:pt x="589" y="449"/>
                    <a:pt x="600" y="460"/>
                    <a:pt x="600" y="473"/>
                  </a:cubicBezTo>
                  <a:cubicBezTo>
                    <a:pt x="600" y="473"/>
                    <a:pt x="600" y="473"/>
                    <a:pt x="600" y="473"/>
                  </a:cubicBezTo>
                  <a:cubicBezTo>
                    <a:pt x="600" y="486"/>
                    <a:pt x="589" y="497"/>
                    <a:pt x="576" y="497"/>
                  </a:cubicBezTo>
                  <a:cubicBezTo>
                    <a:pt x="563" y="497"/>
                    <a:pt x="552" y="486"/>
                    <a:pt x="552" y="473"/>
                  </a:cubicBezTo>
                  <a:moveTo>
                    <a:pt x="456" y="473"/>
                  </a:moveTo>
                  <a:cubicBezTo>
                    <a:pt x="456" y="460"/>
                    <a:pt x="467" y="449"/>
                    <a:pt x="480" y="449"/>
                  </a:cubicBezTo>
                  <a:cubicBezTo>
                    <a:pt x="493" y="449"/>
                    <a:pt x="504" y="460"/>
                    <a:pt x="504" y="473"/>
                  </a:cubicBezTo>
                  <a:cubicBezTo>
                    <a:pt x="504" y="473"/>
                    <a:pt x="504" y="473"/>
                    <a:pt x="504" y="473"/>
                  </a:cubicBezTo>
                  <a:cubicBezTo>
                    <a:pt x="504" y="486"/>
                    <a:pt x="493" y="497"/>
                    <a:pt x="480" y="497"/>
                  </a:cubicBezTo>
                  <a:cubicBezTo>
                    <a:pt x="467" y="497"/>
                    <a:pt x="456" y="486"/>
                    <a:pt x="456" y="473"/>
                  </a:cubicBezTo>
                  <a:moveTo>
                    <a:pt x="360" y="473"/>
                  </a:moveTo>
                  <a:cubicBezTo>
                    <a:pt x="360" y="460"/>
                    <a:pt x="371" y="449"/>
                    <a:pt x="384" y="449"/>
                  </a:cubicBezTo>
                  <a:cubicBezTo>
                    <a:pt x="397" y="449"/>
                    <a:pt x="408" y="460"/>
                    <a:pt x="408" y="473"/>
                  </a:cubicBezTo>
                  <a:cubicBezTo>
                    <a:pt x="408" y="473"/>
                    <a:pt x="408" y="473"/>
                    <a:pt x="408" y="473"/>
                  </a:cubicBezTo>
                  <a:cubicBezTo>
                    <a:pt x="408" y="486"/>
                    <a:pt x="397" y="497"/>
                    <a:pt x="384" y="497"/>
                  </a:cubicBezTo>
                  <a:cubicBezTo>
                    <a:pt x="371" y="497"/>
                    <a:pt x="360" y="486"/>
                    <a:pt x="360" y="473"/>
                  </a:cubicBezTo>
                  <a:moveTo>
                    <a:pt x="264" y="473"/>
                  </a:moveTo>
                  <a:cubicBezTo>
                    <a:pt x="264" y="460"/>
                    <a:pt x="275" y="449"/>
                    <a:pt x="288" y="449"/>
                  </a:cubicBezTo>
                  <a:cubicBezTo>
                    <a:pt x="301" y="449"/>
                    <a:pt x="312" y="460"/>
                    <a:pt x="312" y="473"/>
                  </a:cubicBezTo>
                  <a:cubicBezTo>
                    <a:pt x="312" y="473"/>
                    <a:pt x="312" y="473"/>
                    <a:pt x="312" y="473"/>
                  </a:cubicBezTo>
                  <a:cubicBezTo>
                    <a:pt x="312" y="486"/>
                    <a:pt x="301" y="497"/>
                    <a:pt x="288" y="497"/>
                  </a:cubicBezTo>
                  <a:cubicBezTo>
                    <a:pt x="275" y="497"/>
                    <a:pt x="264" y="486"/>
                    <a:pt x="264" y="473"/>
                  </a:cubicBezTo>
                  <a:moveTo>
                    <a:pt x="168" y="473"/>
                  </a:moveTo>
                  <a:cubicBezTo>
                    <a:pt x="168" y="460"/>
                    <a:pt x="179" y="449"/>
                    <a:pt x="192" y="449"/>
                  </a:cubicBezTo>
                  <a:cubicBezTo>
                    <a:pt x="205" y="449"/>
                    <a:pt x="216" y="460"/>
                    <a:pt x="216" y="473"/>
                  </a:cubicBezTo>
                  <a:cubicBezTo>
                    <a:pt x="216" y="473"/>
                    <a:pt x="216" y="473"/>
                    <a:pt x="216" y="473"/>
                  </a:cubicBezTo>
                  <a:cubicBezTo>
                    <a:pt x="216" y="486"/>
                    <a:pt x="205" y="497"/>
                    <a:pt x="192" y="497"/>
                  </a:cubicBezTo>
                  <a:cubicBezTo>
                    <a:pt x="179" y="497"/>
                    <a:pt x="168" y="486"/>
                    <a:pt x="168" y="473"/>
                  </a:cubicBezTo>
                  <a:moveTo>
                    <a:pt x="72" y="473"/>
                  </a:moveTo>
                  <a:cubicBezTo>
                    <a:pt x="72" y="460"/>
                    <a:pt x="83" y="449"/>
                    <a:pt x="96" y="449"/>
                  </a:cubicBezTo>
                  <a:cubicBezTo>
                    <a:pt x="109" y="449"/>
                    <a:pt x="120" y="460"/>
                    <a:pt x="120" y="473"/>
                  </a:cubicBezTo>
                  <a:cubicBezTo>
                    <a:pt x="120" y="473"/>
                    <a:pt x="120" y="473"/>
                    <a:pt x="120" y="473"/>
                  </a:cubicBezTo>
                  <a:cubicBezTo>
                    <a:pt x="120" y="486"/>
                    <a:pt x="109" y="497"/>
                    <a:pt x="96" y="497"/>
                  </a:cubicBezTo>
                  <a:cubicBezTo>
                    <a:pt x="83" y="497"/>
                    <a:pt x="72" y="486"/>
                    <a:pt x="72" y="473"/>
                  </a:cubicBezTo>
                  <a:moveTo>
                    <a:pt x="648" y="569"/>
                  </a:moveTo>
                  <a:cubicBezTo>
                    <a:pt x="648" y="556"/>
                    <a:pt x="659" y="545"/>
                    <a:pt x="672" y="545"/>
                  </a:cubicBezTo>
                  <a:cubicBezTo>
                    <a:pt x="685" y="545"/>
                    <a:pt x="696" y="556"/>
                    <a:pt x="696" y="569"/>
                  </a:cubicBezTo>
                  <a:cubicBezTo>
                    <a:pt x="696" y="569"/>
                    <a:pt x="696" y="569"/>
                    <a:pt x="696" y="569"/>
                  </a:cubicBezTo>
                  <a:cubicBezTo>
                    <a:pt x="696" y="582"/>
                    <a:pt x="685" y="593"/>
                    <a:pt x="672" y="593"/>
                  </a:cubicBezTo>
                  <a:cubicBezTo>
                    <a:pt x="659" y="593"/>
                    <a:pt x="648" y="582"/>
                    <a:pt x="648" y="569"/>
                  </a:cubicBezTo>
                  <a:moveTo>
                    <a:pt x="552" y="569"/>
                  </a:moveTo>
                  <a:cubicBezTo>
                    <a:pt x="552" y="556"/>
                    <a:pt x="563" y="545"/>
                    <a:pt x="576" y="545"/>
                  </a:cubicBezTo>
                  <a:cubicBezTo>
                    <a:pt x="589" y="545"/>
                    <a:pt x="600" y="556"/>
                    <a:pt x="600" y="569"/>
                  </a:cubicBezTo>
                  <a:cubicBezTo>
                    <a:pt x="600" y="569"/>
                    <a:pt x="600" y="569"/>
                    <a:pt x="600" y="569"/>
                  </a:cubicBezTo>
                  <a:cubicBezTo>
                    <a:pt x="600" y="582"/>
                    <a:pt x="589" y="593"/>
                    <a:pt x="576" y="593"/>
                  </a:cubicBezTo>
                  <a:cubicBezTo>
                    <a:pt x="563" y="593"/>
                    <a:pt x="552" y="582"/>
                    <a:pt x="552" y="569"/>
                  </a:cubicBezTo>
                  <a:moveTo>
                    <a:pt x="456" y="569"/>
                  </a:moveTo>
                  <a:cubicBezTo>
                    <a:pt x="456" y="556"/>
                    <a:pt x="467" y="545"/>
                    <a:pt x="480" y="545"/>
                  </a:cubicBezTo>
                  <a:cubicBezTo>
                    <a:pt x="493" y="545"/>
                    <a:pt x="504" y="556"/>
                    <a:pt x="504" y="569"/>
                  </a:cubicBezTo>
                  <a:cubicBezTo>
                    <a:pt x="504" y="569"/>
                    <a:pt x="504" y="569"/>
                    <a:pt x="504" y="569"/>
                  </a:cubicBezTo>
                  <a:cubicBezTo>
                    <a:pt x="504" y="582"/>
                    <a:pt x="493" y="593"/>
                    <a:pt x="480" y="593"/>
                  </a:cubicBezTo>
                  <a:cubicBezTo>
                    <a:pt x="467" y="593"/>
                    <a:pt x="456" y="582"/>
                    <a:pt x="456" y="569"/>
                  </a:cubicBezTo>
                  <a:moveTo>
                    <a:pt x="360" y="569"/>
                  </a:moveTo>
                  <a:cubicBezTo>
                    <a:pt x="360" y="556"/>
                    <a:pt x="371" y="545"/>
                    <a:pt x="384" y="545"/>
                  </a:cubicBezTo>
                  <a:cubicBezTo>
                    <a:pt x="397" y="545"/>
                    <a:pt x="408" y="556"/>
                    <a:pt x="408" y="569"/>
                  </a:cubicBezTo>
                  <a:cubicBezTo>
                    <a:pt x="408" y="569"/>
                    <a:pt x="408" y="569"/>
                    <a:pt x="408" y="569"/>
                  </a:cubicBezTo>
                  <a:cubicBezTo>
                    <a:pt x="408" y="582"/>
                    <a:pt x="397" y="593"/>
                    <a:pt x="384" y="593"/>
                  </a:cubicBezTo>
                  <a:cubicBezTo>
                    <a:pt x="371" y="593"/>
                    <a:pt x="360" y="582"/>
                    <a:pt x="360" y="569"/>
                  </a:cubicBezTo>
                  <a:moveTo>
                    <a:pt x="264" y="569"/>
                  </a:moveTo>
                  <a:cubicBezTo>
                    <a:pt x="264" y="556"/>
                    <a:pt x="275" y="545"/>
                    <a:pt x="288" y="545"/>
                  </a:cubicBezTo>
                  <a:cubicBezTo>
                    <a:pt x="301" y="545"/>
                    <a:pt x="312" y="556"/>
                    <a:pt x="312" y="569"/>
                  </a:cubicBezTo>
                  <a:cubicBezTo>
                    <a:pt x="312" y="569"/>
                    <a:pt x="312" y="569"/>
                    <a:pt x="312" y="569"/>
                  </a:cubicBezTo>
                  <a:cubicBezTo>
                    <a:pt x="312" y="582"/>
                    <a:pt x="301" y="593"/>
                    <a:pt x="288" y="593"/>
                  </a:cubicBezTo>
                  <a:cubicBezTo>
                    <a:pt x="275" y="593"/>
                    <a:pt x="264" y="582"/>
                    <a:pt x="264" y="569"/>
                  </a:cubicBezTo>
                  <a:moveTo>
                    <a:pt x="168" y="569"/>
                  </a:moveTo>
                  <a:cubicBezTo>
                    <a:pt x="168" y="556"/>
                    <a:pt x="179" y="545"/>
                    <a:pt x="192" y="545"/>
                  </a:cubicBezTo>
                  <a:cubicBezTo>
                    <a:pt x="205" y="545"/>
                    <a:pt x="216" y="556"/>
                    <a:pt x="216" y="569"/>
                  </a:cubicBezTo>
                  <a:cubicBezTo>
                    <a:pt x="216" y="569"/>
                    <a:pt x="216" y="569"/>
                    <a:pt x="216" y="569"/>
                  </a:cubicBezTo>
                  <a:cubicBezTo>
                    <a:pt x="216" y="582"/>
                    <a:pt x="205" y="593"/>
                    <a:pt x="192" y="593"/>
                  </a:cubicBezTo>
                  <a:cubicBezTo>
                    <a:pt x="179" y="593"/>
                    <a:pt x="168" y="582"/>
                    <a:pt x="168" y="569"/>
                  </a:cubicBezTo>
                  <a:moveTo>
                    <a:pt x="72" y="569"/>
                  </a:moveTo>
                  <a:cubicBezTo>
                    <a:pt x="72" y="556"/>
                    <a:pt x="83" y="545"/>
                    <a:pt x="96" y="545"/>
                  </a:cubicBezTo>
                  <a:cubicBezTo>
                    <a:pt x="109" y="545"/>
                    <a:pt x="120" y="556"/>
                    <a:pt x="120" y="569"/>
                  </a:cubicBezTo>
                  <a:cubicBezTo>
                    <a:pt x="120" y="569"/>
                    <a:pt x="120" y="569"/>
                    <a:pt x="120" y="569"/>
                  </a:cubicBezTo>
                  <a:cubicBezTo>
                    <a:pt x="120" y="582"/>
                    <a:pt x="109" y="593"/>
                    <a:pt x="96" y="593"/>
                  </a:cubicBezTo>
                  <a:cubicBezTo>
                    <a:pt x="83" y="593"/>
                    <a:pt x="72" y="582"/>
                    <a:pt x="72" y="569"/>
                  </a:cubicBezTo>
                  <a:moveTo>
                    <a:pt x="648" y="665"/>
                  </a:moveTo>
                  <a:cubicBezTo>
                    <a:pt x="648" y="652"/>
                    <a:pt x="659" y="641"/>
                    <a:pt x="672" y="641"/>
                  </a:cubicBezTo>
                  <a:cubicBezTo>
                    <a:pt x="685" y="641"/>
                    <a:pt x="696" y="652"/>
                    <a:pt x="696" y="665"/>
                  </a:cubicBezTo>
                  <a:cubicBezTo>
                    <a:pt x="696" y="665"/>
                    <a:pt x="696" y="665"/>
                    <a:pt x="696" y="665"/>
                  </a:cubicBezTo>
                  <a:cubicBezTo>
                    <a:pt x="696" y="679"/>
                    <a:pt x="685" y="689"/>
                    <a:pt x="672" y="689"/>
                  </a:cubicBezTo>
                  <a:cubicBezTo>
                    <a:pt x="659" y="689"/>
                    <a:pt x="648" y="679"/>
                    <a:pt x="648" y="665"/>
                  </a:cubicBezTo>
                  <a:moveTo>
                    <a:pt x="552" y="665"/>
                  </a:moveTo>
                  <a:cubicBezTo>
                    <a:pt x="552" y="652"/>
                    <a:pt x="563" y="641"/>
                    <a:pt x="576" y="641"/>
                  </a:cubicBezTo>
                  <a:cubicBezTo>
                    <a:pt x="589" y="641"/>
                    <a:pt x="600" y="652"/>
                    <a:pt x="600" y="665"/>
                  </a:cubicBezTo>
                  <a:cubicBezTo>
                    <a:pt x="600" y="665"/>
                    <a:pt x="600" y="665"/>
                    <a:pt x="600" y="665"/>
                  </a:cubicBezTo>
                  <a:cubicBezTo>
                    <a:pt x="600" y="679"/>
                    <a:pt x="589" y="689"/>
                    <a:pt x="576" y="689"/>
                  </a:cubicBezTo>
                  <a:cubicBezTo>
                    <a:pt x="563" y="689"/>
                    <a:pt x="552" y="679"/>
                    <a:pt x="552" y="665"/>
                  </a:cubicBezTo>
                  <a:moveTo>
                    <a:pt x="456" y="665"/>
                  </a:moveTo>
                  <a:cubicBezTo>
                    <a:pt x="456" y="652"/>
                    <a:pt x="467" y="641"/>
                    <a:pt x="480" y="641"/>
                  </a:cubicBezTo>
                  <a:cubicBezTo>
                    <a:pt x="493" y="641"/>
                    <a:pt x="504" y="652"/>
                    <a:pt x="504" y="665"/>
                  </a:cubicBezTo>
                  <a:cubicBezTo>
                    <a:pt x="504" y="665"/>
                    <a:pt x="504" y="665"/>
                    <a:pt x="504" y="665"/>
                  </a:cubicBezTo>
                  <a:cubicBezTo>
                    <a:pt x="504" y="679"/>
                    <a:pt x="493" y="689"/>
                    <a:pt x="480" y="689"/>
                  </a:cubicBezTo>
                  <a:cubicBezTo>
                    <a:pt x="467" y="689"/>
                    <a:pt x="456" y="679"/>
                    <a:pt x="456" y="665"/>
                  </a:cubicBezTo>
                  <a:moveTo>
                    <a:pt x="360" y="665"/>
                  </a:moveTo>
                  <a:cubicBezTo>
                    <a:pt x="360" y="652"/>
                    <a:pt x="371" y="641"/>
                    <a:pt x="384" y="641"/>
                  </a:cubicBezTo>
                  <a:cubicBezTo>
                    <a:pt x="397" y="641"/>
                    <a:pt x="408" y="652"/>
                    <a:pt x="408" y="665"/>
                  </a:cubicBezTo>
                  <a:cubicBezTo>
                    <a:pt x="408" y="665"/>
                    <a:pt x="408" y="665"/>
                    <a:pt x="408" y="665"/>
                  </a:cubicBezTo>
                  <a:cubicBezTo>
                    <a:pt x="408" y="679"/>
                    <a:pt x="397" y="689"/>
                    <a:pt x="384" y="689"/>
                  </a:cubicBezTo>
                  <a:cubicBezTo>
                    <a:pt x="371" y="689"/>
                    <a:pt x="360" y="679"/>
                    <a:pt x="360" y="665"/>
                  </a:cubicBezTo>
                  <a:moveTo>
                    <a:pt x="264" y="665"/>
                  </a:moveTo>
                  <a:cubicBezTo>
                    <a:pt x="264" y="652"/>
                    <a:pt x="275" y="641"/>
                    <a:pt x="288" y="641"/>
                  </a:cubicBezTo>
                  <a:cubicBezTo>
                    <a:pt x="301" y="641"/>
                    <a:pt x="312" y="652"/>
                    <a:pt x="312" y="665"/>
                  </a:cubicBezTo>
                  <a:cubicBezTo>
                    <a:pt x="312" y="665"/>
                    <a:pt x="312" y="665"/>
                    <a:pt x="312" y="665"/>
                  </a:cubicBezTo>
                  <a:cubicBezTo>
                    <a:pt x="312" y="679"/>
                    <a:pt x="301" y="689"/>
                    <a:pt x="288" y="689"/>
                  </a:cubicBezTo>
                  <a:cubicBezTo>
                    <a:pt x="275" y="689"/>
                    <a:pt x="264" y="679"/>
                    <a:pt x="264" y="665"/>
                  </a:cubicBezTo>
                  <a:moveTo>
                    <a:pt x="168" y="665"/>
                  </a:moveTo>
                  <a:cubicBezTo>
                    <a:pt x="168" y="652"/>
                    <a:pt x="179" y="641"/>
                    <a:pt x="192" y="641"/>
                  </a:cubicBezTo>
                  <a:cubicBezTo>
                    <a:pt x="205" y="641"/>
                    <a:pt x="216" y="652"/>
                    <a:pt x="216" y="665"/>
                  </a:cubicBezTo>
                  <a:cubicBezTo>
                    <a:pt x="216" y="665"/>
                    <a:pt x="216" y="665"/>
                    <a:pt x="216" y="665"/>
                  </a:cubicBezTo>
                  <a:cubicBezTo>
                    <a:pt x="216" y="679"/>
                    <a:pt x="205" y="689"/>
                    <a:pt x="192" y="689"/>
                  </a:cubicBezTo>
                  <a:cubicBezTo>
                    <a:pt x="179" y="689"/>
                    <a:pt x="168" y="679"/>
                    <a:pt x="168" y="665"/>
                  </a:cubicBezTo>
                  <a:moveTo>
                    <a:pt x="72" y="665"/>
                  </a:moveTo>
                  <a:cubicBezTo>
                    <a:pt x="72" y="652"/>
                    <a:pt x="83" y="641"/>
                    <a:pt x="96" y="641"/>
                  </a:cubicBezTo>
                  <a:cubicBezTo>
                    <a:pt x="109" y="641"/>
                    <a:pt x="120" y="652"/>
                    <a:pt x="120" y="665"/>
                  </a:cubicBezTo>
                  <a:cubicBezTo>
                    <a:pt x="120" y="665"/>
                    <a:pt x="120" y="665"/>
                    <a:pt x="120" y="665"/>
                  </a:cubicBezTo>
                  <a:cubicBezTo>
                    <a:pt x="120" y="679"/>
                    <a:pt x="109" y="689"/>
                    <a:pt x="96" y="689"/>
                  </a:cubicBezTo>
                  <a:cubicBezTo>
                    <a:pt x="83" y="689"/>
                    <a:pt x="72" y="679"/>
                    <a:pt x="72" y="665"/>
                  </a:cubicBezTo>
                </a:path>
              </a:pathLst>
            </a:custGeom>
            <a:noFill/>
            <a:ln w="3175" cap="rnd">
              <a:solidFill>
                <a:srgbClr val="B01C2E"/>
              </a:solidFill>
              <a:prstDash val="solid"/>
              <a:round/>
              <a:headEnd/>
              <a:tailEnd/>
            </a:ln>
          </p:spPr>
          <p:txBody>
            <a:bodyPr/>
            <a:lstStyle/>
            <a:p>
              <a:endParaRPr lang="en-US"/>
            </a:p>
          </p:txBody>
        </p:sp>
        <p:sp>
          <p:nvSpPr>
            <p:cNvPr id="329959" name="Freeform 231"/>
            <p:cNvSpPr>
              <a:spLocks noEditPoints="1"/>
            </p:cNvSpPr>
            <p:nvPr/>
          </p:nvSpPr>
          <p:spPr bwMode="auto">
            <a:xfrm>
              <a:off x="5358" y="2651"/>
              <a:ext cx="213" cy="212"/>
            </a:xfrm>
            <a:custGeom>
              <a:avLst/>
              <a:gdLst/>
              <a:ahLst/>
              <a:cxnLst>
                <a:cxn ang="0">
                  <a:pos x="0" y="769"/>
                </a:cxn>
                <a:cxn ang="0">
                  <a:pos x="673" y="112"/>
                </a:cxn>
                <a:cxn ang="0">
                  <a:pos x="601" y="88"/>
                </a:cxn>
                <a:cxn ang="0">
                  <a:pos x="505" y="88"/>
                </a:cxn>
                <a:cxn ang="0">
                  <a:pos x="385" y="64"/>
                </a:cxn>
                <a:cxn ang="0">
                  <a:pos x="265" y="88"/>
                </a:cxn>
                <a:cxn ang="0">
                  <a:pos x="265" y="88"/>
                </a:cxn>
                <a:cxn ang="0">
                  <a:pos x="192" y="112"/>
                </a:cxn>
                <a:cxn ang="0">
                  <a:pos x="120" y="88"/>
                </a:cxn>
                <a:cxn ang="0">
                  <a:pos x="697" y="184"/>
                </a:cxn>
                <a:cxn ang="0">
                  <a:pos x="577" y="160"/>
                </a:cxn>
                <a:cxn ang="0">
                  <a:pos x="457" y="184"/>
                </a:cxn>
                <a:cxn ang="0">
                  <a:pos x="457" y="184"/>
                </a:cxn>
                <a:cxn ang="0">
                  <a:pos x="385" y="209"/>
                </a:cxn>
                <a:cxn ang="0">
                  <a:pos x="313" y="184"/>
                </a:cxn>
                <a:cxn ang="0">
                  <a:pos x="216" y="184"/>
                </a:cxn>
                <a:cxn ang="0">
                  <a:pos x="96" y="160"/>
                </a:cxn>
                <a:cxn ang="0">
                  <a:pos x="649" y="281"/>
                </a:cxn>
                <a:cxn ang="0">
                  <a:pos x="649" y="281"/>
                </a:cxn>
                <a:cxn ang="0">
                  <a:pos x="577" y="305"/>
                </a:cxn>
                <a:cxn ang="0">
                  <a:pos x="505" y="281"/>
                </a:cxn>
                <a:cxn ang="0">
                  <a:pos x="409" y="281"/>
                </a:cxn>
                <a:cxn ang="0">
                  <a:pos x="289" y="257"/>
                </a:cxn>
                <a:cxn ang="0">
                  <a:pos x="168" y="281"/>
                </a:cxn>
                <a:cxn ang="0">
                  <a:pos x="168" y="281"/>
                </a:cxn>
                <a:cxn ang="0">
                  <a:pos x="96" y="305"/>
                </a:cxn>
                <a:cxn ang="0">
                  <a:pos x="697" y="377"/>
                </a:cxn>
                <a:cxn ang="0">
                  <a:pos x="601" y="377"/>
                </a:cxn>
                <a:cxn ang="0">
                  <a:pos x="481" y="353"/>
                </a:cxn>
                <a:cxn ang="0">
                  <a:pos x="361" y="377"/>
                </a:cxn>
                <a:cxn ang="0">
                  <a:pos x="361" y="377"/>
                </a:cxn>
                <a:cxn ang="0">
                  <a:pos x="289" y="401"/>
                </a:cxn>
                <a:cxn ang="0">
                  <a:pos x="216" y="377"/>
                </a:cxn>
                <a:cxn ang="0">
                  <a:pos x="120" y="377"/>
                </a:cxn>
                <a:cxn ang="0">
                  <a:pos x="673" y="449"/>
                </a:cxn>
                <a:cxn ang="0">
                  <a:pos x="553" y="473"/>
                </a:cxn>
                <a:cxn ang="0">
                  <a:pos x="553" y="473"/>
                </a:cxn>
                <a:cxn ang="0">
                  <a:pos x="481" y="497"/>
                </a:cxn>
                <a:cxn ang="0">
                  <a:pos x="409" y="473"/>
                </a:cxn>
                <a:cxn ang="0">
                  <a:pos x="313" y="473"/>
                </a:cxn>
                <a:cxn ang="0">
                  <a:pos x="192" y="449"/>
                </a:cxn>
                <a:cxn ang="0">
                  <a:pos x="72" y="473"/>
                </a:cxn>
                <a:cxn ang="0">
                  <a:pos x="72" y="473"/>
                </a:cxn>
                <a:cxn ang="0">
                  <a:pos x="673" y="593"/>
                </a:cxn>
                <a:cxn ang="0">
                  <a:pos x="601" y="569"/>
                </a:cxn>
                <a:cxn ang="0">
                  <a:pos x="505" y="569"/>
                </a:cxn>
                <a:cxn ang="0">
                  <a:pos x="385" y="545"/>
                </a:cxn>
                <a:cxn ang="0">
                  <a:pos x="265" y="569"/>
                </a:cxn>
                <a:cxn ang="0">
                  <a:pos x="265" y="569"/>
                </a:cxn>
                <a:cxn ang="0">
                  <a:pos x="192" y="593"/>
                </a:cxn>
                <a:cxn ang="0">
                  <a:pos x="120" y="569"/>
                </a:cxn>
                <a:cxn ang="0">
                  <a:pos x="697" y="665"/>
                </a:cxn>
                <a:cxn ang="0">
                  <a:pos x="577" y="641"/>
                </a:cxn>
                <a:cxn ang="0">
                  <a:pos x="457" y="665"/>
                </a:cxn>
                <a:cxn ang="0">
                  <a:pos x="457" y="665"/>
                </a:cxn>
                <a:cxn ang="0">
                  <a:pos x="385" y="689"/>
                </a:cxn>
                <a:cxn ang="0">
                  <a:pos x="313"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5"/>
                    <a:pt x="660" y="64"/>
                    <a:pt x="673" y="64"/>
                  </a:cubicBezTo>
                  <a:cubicBezTo>
                    <a:pt x="686" y="64"/>
                    <a:pt x="697" y="75"/>
                    <a:pt x="697" y="88"/>
                  </a:cubicBezTo>
                  <a:cubicBezTo>
                    <a:pt x="697" y="88"/>
                    <a:pt x="697" y="88"/>
                    <a:pt x="697" y="88"/>
                  </a:cubicBezTo>
                  <a:cubicBezTo>
                    <a:pt x="697" y="102"/>
                    <a:pt x="686" y="112"/>
                    <a:pt x="673" y="112"/>
                  </a:cubicBezTo>
                  <a:cubicBezTo>
                    <a:pt x="660" y="112"/>
                    <a:pt x="649" y="102"/>
                    <a:pt x="649" y="88"/>
                  </a:cubicBezTo>
                  <a:moveTo>
                    <a:pt x="553" y="88"/>
                  </a:moveTo>
                  <a:cubicBezTo>
                    <a:pt x="553" y="75"/>
                    <a:pt x="563" y="64"/>
                    <a:pt x="577" y="64"/>
                  </a:cubicBezTo>
                  <a:cubicBezTo>
                    <a:pt x="590" y="64"/>
                    <a:pt x="601" y="75"/>
                    <a:pt x="601" y="88"/>
                  </a:cubicBezTo>
                  <a:cubicBezTo>
                    <a:pt x="601" y="88"/>
                    <a:pt x="601" y="88"/>
                    <a:pt x="601" y="88"/>
                  </a:cubicBezTo>
                  <a:cubicBezTo>
                    <a:pt x="601" y="102"/>
                    <a:pt x="590" y="112"/>
                    <a:pt x="577" y="112"/>
                  </a:cubicBezTo>
                  <a:cubicBezTo>
                    <a:pt x="563" y="112"/>
                    <a:pt x="553" y="102"/>
                    <a:pt x="553" y="88"/>
                  </a:cubicBezTo>
                  <a:moveTo>
                    <a:pt x="457" y="88"/>
                  </a:moveTo>
                  <a:cubicBezTo>
                    <a:pt x="457" y="75"/>
                    <a:pt x="467" y="64"/>
                    <a:pt x="481" y="64"/>
                  </a:cubicBezTo>
                  <a:cubicBezTo>
                    <a:pt x="494" y="64"/>
                    <a:pt x="505" y="75"/>
                    <a:pt x="505" y="88"/>
                  </a:cubicBezTo>
                  <a:cubicBezTo>
                    <a:pt x="505" y="88"/>
                    <a:pt x="505" y="88"/>
                    <a:pt x="505" y="88"/>
                  </a:cubicBezTo>
                  <a:cubicBezTo>
                    <a:pt x="505" y="102"/>
                    <a:pt x="494" y="112"/>
                    <a:pt x="481" y="112"/>
                  </a:cubicBezTo>
                  <a:cubicBezTo>
                    <a:pt x="467" y="112"/>
                    <a:pt x="457" y="102"/>
                    <a:pt x="457" y="88"/>
                  </a:cubicBezTo>
                  <a:moveTo>
                    <a:pt x="361" y="88"/>
                  </a:moveTo>
                  <a:cubicBezTo>
                    <a:pt x="361" y="75"/>
                    <a:pt x="371" y="64"/>
                    <a:pt x="385" y="64"/>
                  </a:cubicBezTo>
                  <a:cubicBezTo>
                    <a:pt x="398" y="64"/>
                    <a:pt x="409" y="75"/>
                    <a:pt x="409" y="88"/>
                  </a:cubicBezTo>
                  <a:cubicBezTo>
                    <a:pt x="409" y="88"/>
                    <a:pt x="409" y="88"/>
                    <a:pt x="409" y="88"/>
                  </a:cubicBezTo>
                  <a:cubicBezTo>
                    <a:pt x="409" y="102"/>
                    <a:pt x="398" y="112"/>
                    <a:pt x="385" y="112"/>
                  </a:cubicBezTo>
                  <a:cubicBezTo>
                    <a:pt x="371" y="112"/>
                    <a:pt x="361" y="102"/>
                    <a:pt x="361" y="88"/>
                  </a:cubicBezTo>
                  <a:moveTo>
                    <a:pt x="265" y="88"/>
                  </a:moveTo>
                  <a:cubicBezTo>
                    <a:pt x="265" y="75"/>
                    <a:pt x="275" y="64"/>
                    <a:pt x="289" y="64"/>
                  </a:cubicBezTo>
                  <a:cubicBezTo>
                    <a:pt x="302" y="64"/>
                    <a:pt x="313" y="75"/>
                    <a:pt x="313" y="88"/>
                  </a:cubicBezTo>
                  <a:cubicBezTo>
                    <a:pt x="313" y="88"/>
                    <a:pt x="313" y="88"/>
                    <a:pt x="313" y="88"/>
                  </a:cubicBezTo>
                  <a:cubicBezTo>
                    <a:pt x="313" y="102"/>
                    <a:pt x="302" y="112"/>
                    <a:pt x="289" y="112"/>
                  </a:cubicBezTo>
                  <a:cubicBezTo>
                    <a:pt x="275" y="112"/>
                    <a:pt x="265" y="102"/>
                    <a:pt x="265" y="88"/>
                  </a:cubicBezTo>
                  <a:moveTo>
                    <a:pt x="168" y="88"/>
                  </a:moveTo>
                  <a:cubicBezTo>
                    <a:pt x="168" y="75"/>
                    <a:pt x="179" y="64"/>
                    <a:pt x="192" y="64"/>
                  </a:cubicBezTo>
                  <a:cubicBezTo>
                    <a:pt x="206" y="64"/>
                    <a:pt x="216" y="75"/>
                    <a:pt x="216" y="88"/>
                  </a:cubicBezTo>
                  <a:cubicBezTo>
                    <a:pt x="216" y="88"/>
                    <a:pt x="216" y="88"/>
                    <a:pt x="216" y="88"/>
                  </a:cubicBezTo>
                  <a:cubicBezTo>
                    <a:pt x="216" y="102"/>
                    <a:pt x="206" y="112"/>
                    <a:pt x="192" y="112"/>
                  </a:cubicBezTo>
                  <a:cubicBezTo>
                    <a:pt x="179" y="112"/>
                    <a:pt x="168" y="102"/>
                    <a:pt x="168" y="88"/>
                  </a:cubicBezTo>
                  <a:moveTo>
                    <a:pt x="72" y="88"/>
                  </a:moveTo>
                  <a:cubicBezTo>
                    <a:pt x="72" y="75"/>
                    <a:pt x="83" y="64"/>
                    <a:pt x="96" y="64"/>
                  </a:cubicBezTo>
                  <a:cubicBezTo>
                    <a:pt x="110" y="64"/>
                    <a:pt x="120" y="75"/>
                    <a:pt x="120" y="88"/>
                  </a:cubicBezTo>
                  <a:cubicBezTo>
                    <a:pt x="120" y="88"/>
                    <a:pt x="120" y="88"/>
                    <a:pt x="120" y="88"/>
                  </a:cubicBezTo>
                  <a:cubicBezTo>
                    <a:pt x="120" y="102"/>
                    <a:pt x="110" y="112"/>
                    <a:pt x="96" y="112"/>
                  </a:cubicBezTo>
                  <a:cubicBezTo>
                    <a:pt x="83" y="112"/>
                    <a:pt x="72" y="102"/>
                    <a:pt x="72" y="88"/>
                  </a:cubicBezTo>
                  <a:moveTo>
                    <a:pt x="649" y="184"/>
                  </a:moveTo>
                  <a:cubicBezTo>
                    <a:pt x="649" y="171"/>
                    <a:pt x="660" y="160"/>
                    <a:pt x="673" y="160"/>
                  </a:cubicBezTo>
                  <a:cubicBezTo>
                    <a:pt x="686" y="160"/>
                    <a:pt x="697" y="171"/>
                    <a:pt x="697" y="184"/>
                  </a:cubicBezTo>
                  <a:cubicBezTo>
                    <a:pt x="697" y="184"/>
                    <a:pt x="697" y="184"/>
                    <a:pt x="697" y="184"/>
                  </a:cubicBezTo>
                  <a:cubicBezTo>
                    <a:pt x="697" y="198"/>
                    <a:pt x="686" y="209"/>
                    <a:pt x="673" y="209"/>
                  </a:cubicBezTo>
                  <a:cubicBezTo>
                    <a:pt x="660" y="209"/>
                    <a:pt x="649" y="198"/>
                    <a:pt x="649" y="184"/>
                  </a:cubicBezTo>
                  <a:moveTo>
                    <a:pt x="553" y="184"/>
                  </a:moveTo>
                  <a:cubicBezTo>
                    <a:pt x="553" y="171"/>
                    <a:pt x="563" y="160"/>
                    <a:pt x="577" y="160"/>
                  </a:cubicBezTo>
                  <a:cubicBezTo>
                    <a:pt x="590" y="160"/>
                    <a:pt x="601" y="171"/>
                    <a:pt x="601" y="184"/>
                  </a:cubicBezTo>
                  <a:cubicBezTo>
                    <a:pt x="601" y="184"/>
                    <a:pt x="601" y="184"/>
                    <a:pt x="601" y="184"/>
                  </a:cubicBezTo>
                  <a:cubicBezTo>
                    <a:pt x="601" y="198"/>
                    <a:pt x="590" y="209"/>
                    <a:pt x="577" y="209"/>
                  </a:cubicBezTo>
                  <a:cubicBezTo>
                    <a:pt x="563" y="209"/>
                    <a:pt x="553" y="198"/>
                    <a:pt x="553" y="184"/>
                  </a:cubicBezTo>
                  <a:moveTo>
                    <a:pt x="457" y="184"/>
                  </a:moveTo>
                  <a:cubicBezTo>
                    <a:pt x="457" y="171"/>
                    <a:pt x="467" y="160"/>
                    <a:pt x="481" y="160"/>
                  </a:cubicBezTo>
                  <a:cubicBezTo>
                    <a:pt x="494" y="160"/>
                    <a:pt x="505" y="171"/>
                    <a:pt x="505" y="184"/>
                  </a:cubicBezTo>
                  <a:cubicBezTo>
                    <a:pt x="505" y="184"/>
                    <a:pt x="505" y="184"/>
                    <a:pt x="505" y="184"/>
                  </a:cubicBezTo>
                  <a:cubicBezTo>
                    <a:pt x="505" y="198"/>
                    <a:pt x="494" y="209"/>
                    <a:pt x="481" y="209"/>
                  </a:cubicBezTo>
                  <a:cubicBezTo>
                    <a:pt x="467" y="209"/>
                    <a:pt x="457" y="198"/>
                    <a:pt x="457" y="184"/>
                  </a:cubicBezTo>
                  <a:moveTo>
                    <a:pt x="361" y="184"/>
                  </a:moveTo>
                  <a:cubicBezTo>
                    <a:pt x="361" y="171"/>
                    <a:pt x="371" y="160"/>
                    <a:pt x="385" y="160"/>
                  </a:cubicBezTo>
                  <a:cubicBezTo>
                    <a:pt x="398" y="160"/>
                    <a:pt x="409" y="171"/>
                    <a:pt x="409" y="184"/>
                  </a:cubicBezTo>
                  <a:cubicBezTo>
                    <a:pt x="409" y="184"/>
                    <a:pt x="409" y="184"/>
                    <a:pt x="409" y="184"/>
                  </a:cubicBezTo>
                  <a:cubicBezTo>
                    <a:pt x="409" y="198"/>
                    <a:pt x="398" y="209"/>
                    <a:pt x="385" y="209"/>
                  </a:cubicBezTo>
                  <a:cubicBezTo>
                    <a:pt x="371" y="209"/>
                    <a:pt x="361" y="198"/>
                    <a:pt x="361" y="184"/>
                  </a:cubicBezTo>
                  <a:moveTo>
                    <a:pt x="265" y="184"/>
                  </a:moveTo>
                  <a:cubicBezTo>
                    <a:pt x="265" y="171"/>
                    <a:pt x="275" y="160"/>
                    <a:pt x="289" y="160"/>
                  </a:cubicBezTo>
                  <a:cubicBezTo>
                    <a:pt x="302" y="160"/>
                    <a:pt x="313" y="171"/>
                    <a:pt x="313" y="184"/>
                  </a:cubicBezTo>
                  <a:cubicBezTo>
                    <a:pt x="313" y="184"/>
                    <a:pt x="313" y="184"/>
                    <a:pt x="313" y="184"/>
                  </a:cubicBezTo>
                  <a:cubicBezTo>
                    <a:pt x="313" y="198"/>
                    <a:pt x="302" y="209"/>
                    <a:pt x="289" y="209"/>
                  </a:cubicBezTo>
                  <a:cubicBezTo>
                    <a:pt x="275" y="209"/>
                    <a:pt x="265" y="198"/>
                    <a:pt x="265" y="184"/>
                  </a:cubicBezTo>
                  <a:moveTo>
                    <a:pt x="168" y="184"/>
                  </a:moveTo>
                  <a:cubicBezTo>
                    <a:pt x="168" y="171"/>
                    <a:pt x="179" y="160"/>
                    <a:pt x="192" y="160"/>
                  </a:cubicBezTo>
                  <a:cubicBezTo>
                    <a:pt x="206" y="160"/>
                    <a:pt x="216" y="171"/>
                    <a:pt x="216" y="184"/>
                  </a:cubicBezTo>
                  <a:cubicBezTo>
                    <a:pt x="216" y="184"/>
                    <a:pt x="216" y="184"/>
                    <a:pt x="216" y="184"/>
                  </a:cubicBezTo>
                  <a:cubicBezTo>
                    <a:pt x="216" y="198"/>
                    <a:pt x="206" y="209"/>
                    <a:pt x="192" y="209"/>
                  </a:cubicBezTo>
                  <a:cubicBezTo>
                    <a:pt x="179" y="209"/>
                    <a:pt x="168" y="198"/>
                    <a:pt x="168" y="184"/>
                  </a:cubicBezTo>
                  <a:moveTo>
                    <a:pt x="72" y="184"/>
                  </a:moveTo>
                  <a:cubicBezTo>
                    <a:pt x="72" y="171"/>
                    <a:pt x="83" y="160"/>
                    <a:pt x="96" y="160"/>
                  </a:cubicBezTo>
                  <a:cubicBezTo>
                    <a:pt x="110" y="160"/>
                    <a:pt x="120" y="171"/>
                    <a:pt x="120" y="184"/>
                  </a:cubicBezTo>
                  <a:cubicBezTo>
                    <a:pt x="120" y="184"/>
                    <a:pt x="120" y="184"/>
                    <a:pt x="120" y="184"/>
                  </a:cubicBezTo>
                  <a:cubicBezTo>
                    <a:pt x="120" y="198"/>
                    <a:pt x="110" y="209"/>
                    <a:pt x="96" y="209"/>
                  </a:cubicBezTo>
                  <a:cubicBezTo>
                    <a:pt x="83" y="209"/>
                    <a:pt x="72" y="198"/>
                    <a:pt x="72" y="184"/>
                  </a:cubicBezTo>
                  <a:moveTo>
                    <a:pt x="649" y="281"/>
                  </a:moveTo>
                  <a:cubicBezTo>
                    <a:pt x="649" y="267"/>
                    <a:pt x="660" y="257"/>
                    <a:pt x="673" y="257"/>
                  </a:cubicBezTo>
                  <a:cubicBezTo>
                    <a:pt x="686" y="257"/>
                    <a:pt x="697" y="267"/>
                    <a:pt x="697" y="281"/>
                  </a:cubicBezTo>
                  <a:cubicBezTo>
                    <a:pt x="697" y="281"/>
                    <a:pt x="697" y="281"/>
                    <a:pt x="697" y="281"/>
                  </a:cubicBezTo>
                  <a:cubicBezTo>
                    <a:pt x="697" y="294"/>
                    <a:pt x="686" y="305"/>
                    <a:pt x="673" y="305"/>
                  </a:cubicBezTo>
                  <a:cubicBezTo>
                    <a:pt x="660" y="305"/>
                    <a:pt x="649" y="294"/>
                    <a:pt x="649" y="281"/>
                  </a:cubicBezTo>
                  <a:moveTo>
                    <a:pt x="553" y="281"/>
                  </a:moveTo>
                  <a:cubicBezTo>
                    <a:pt x="553" y="267"/>
                    <a:pt x="563" y="257"/>
                    <a:pt x="577" y="257"/>
                  </a:cubicBezTo>
                  <a:cubicBezTo>
                    <a:pt x="590" y="257"/>
                    <a:pt x="601" y="267"/>
                    <a:pt x="601" y="281"/>
                  </a:cubicBezTo>
                  <a:cubicBezTo>
                    <a:pt x="601" y="281"/>
                    <a:pt x="601" y="281"/>
                    <a:pt x="601" y="281"/>
                  </a:cubicBezTo>
                  <a:cubicBezTo>
                    <a:pt x="601" y="294"/>
                    <a:pt x="590" y="305"/>
                    <a:pt x="577" y="305"/>
                  </a:cubicBezTo>
                  <a:cubicBezTo>
                    <a:pt x="563" y="305"/>
                    <a:pt x="553" y="294"/>
                    <a:pt x="553" y="281"/>
                  </a:cubicBezTo>
                  <a:moveTo>
                    <a:pt x="457" y="281"/>
                  </a:moveTo>
                  <a:cubicBezTo>
                    <a:pt x="457" y="267"/>
                    <a:pt x="467" y="257"/>
                    <a:pt x="481" y="257"/>
                  </a:cubicBezTo>
                  <a:cubicBezTo>
                    <a:pt x="494" y="257"/>
                    <a:pt x="505" y="267"/>
                    <a:pt x="505" y="281"/>
                  </a:cubicBezTo>
                  <a:cubicBezTo>
                    <a:pt x="505" y="281"/>
                    <a:pt x="505" y="281"/>
                    <a:pt x="505" y="281"/>
                  </a:cubicBezTo>
                  <a:cubicBezTo>
                    <a:pt x="505" y="294"/>
                    <a:pt x="494" y="305"/>
                    <a:pt x="481" y="305"/>
                  </a:cubicBezTo>
                  <a:cubicBezTo>
                    <a:pt x="467" y="305"/>
                    <a:pt x="457" y="294"/>
                    <a:pt x="457" y="281"/>
                  </a:cubicBezTo>
                  <a:moveTo>
                    <a:pt x="361" y="281"/>
                  </a:moveTo>
                  <a:cubicBezTo>
                    <a:pt x="361" y="267"/>
                    <a:pt x="371" y="257"/>
                    <a:pt x="385" y="257"/>
                  </a:cubicBezTo>
                  <a:cubicBezTo>
                    <a:pt x="398" y="257"/>
                    <a:pt x="409" y="267"/>
                    <a:pt x="409" y="281"/>
                  </a:cubicBezTo>
                  <a:cubicBezTo>
                    <a:pt x="409" y="281"/>
                    <a:pt x="409" y="281"/>
                    <a:pt x="409" y="281"/>
                  </a:cubicBezTo>
                  <a:cubicBezTo>
                    <a:pt x="409" y="294"/>
                    <a:pt x="398" y="305"/>
                    <a:pt x="385" y="305"/>
                  </a:cubicBezTo>
                  <a:cubicBezTo>
                    <a:pt x="371" y="305"/>
                    <a:pt x="361" y="294"/>
                    <a:pt x="361" y="281"/>
                  </a:cubicBezTo>
                  <a:moveTo>
                    <a:pt x="265" y="281"/>
                  </a:moveTo>
                  <a:cubicBezTo>
                    <a:pt x="265" y="267"/>
                    <a:pt x="275" y="257"/>
                    <a:pt x="289" y="257"/>
                  </a:cubicBezTo>
                  <a:cubicBezTo>
                    <a:pt x="302" y="257"/>
                    <a:pt x="313" y="267"/>
                    <a:pt x="313" y="281"/>
                  </a:cubicBezTo>
                  <a:cubicBezTo>
                    <a:pt x="313" y="281"/>
                    <a:pt x="313" y="281"/>
                    <a:pt x="313" y="281"/>
                  </a:cubicBezTo>
                  <a:cubicBezTo>
                    <a:pt x="313" y="294"/>
                    <a:pt x="302" y="305"/>
                    <a:pt x="289" y="305"/>
                  </a:cubicBezTo>
                  <a:cubicBezTo>
                    <a:pt x="275" y="305"/>
                    <a:pt x="265" y="294"/>
                    <a:pt x="265" y="281"/>
                  </a:cubicBezTo>
                  <a:moveTo>
                    <a:pt x="168" y="281"/>
                  </a:moveTo>
                  <a:cubicBezTo>
                    <a:pt x="168" y="267"/>
                    <a:pt x="179" y="257"/>
                    <a:pt x="192" y="257"/>
                  </a:cubicBezTo>
                  <a:cubicBezTo>
                    <a:pt x="206" y="257"/>
                    <a:pt x="216" y="267"/>
                    <a:pt x="216" y="281"/>
                  </a:cubicBezTo>
                  <a:cubicBezTo>
                    <a:pt x="216" y="281"/>
                    <a:pt x="216" y="281"/>
                    <a:pt x="216" y="281"/>
                  </a:cubicBezTo>
                  <a:cubicBezTo>
                    <a:pt x="216" y="294"/>
                    <a:pt x="206" y="305"/>
                    <a:pt x="192" y="305"/>
                  </a:cubicBezTo>
                  <a:cubicBezTo>
                    <a:pt x="179" y="305"/>
                    <a:pt x="168" y="294"/>
                    <a:pt x="168" y="281"/>
                  </a:cubicBezTo>
                  <a:moveTo>
                    <a:pt x="72" y="281"/>
                  </a:moveTo>
                  <a:cubicBezTo>
                    <a:pt x="72" y="267"/>
                    <a:pt x="83" y="257"/>
                    <a:pt x="96" y="257"/>
                  </a:cubicBezTo>
                  <a:cubicBezTo>
                    <a:pt x="110" y="257"/>
                    <a:pt x="120" y="267"/>
                    <a:pt x="120" y="281"/>
                  </a:cubicBezTo>
                  <a:cubicBezTo>
                    <a:pt x="120" y="281"/>
                    <a:pt x="120" y="281"/>
                    <a:pt x="120" y="281"/>
                  </a:cubicBezTo>
                  <a:cubicBezTo>
                    <a:pt x="120" y="294"/>
                    <a:pt x="110" y="305"/>
                    <a:pt x="96" y="305"/>
                  </a:cubicBezTo>
                  <a:cubicBezTo>
                    <a:pt x="83" y="305"/>
                    <a:pt x="72" y="294"/>
                    <a:pt x="72" y="281"/>
                  </a:cubicBezTo>
                  <a:moveTo>
                    <a:pt x="649" y="377"/>
                  </a:moveTo>
                  <a:cubicBezTo>
                    <a:pt x="649" y="364"/>
                    <a:pt x="660" y="353"/>
                    <a:pt x="673" y="353"/>
                  </a:cubicBezTo>
                  <a:cubicBezTo>
                    <a:pt x="686" y="353"/>
                    <a:pt x="697" y="364"/>
                    <a:pt x="697" y="377"/>
                  </a:cubicBezTo>
                  <a:cubicBezTo>
                    <a:pt x="697" y="377"/>
                    <a:pt x="697" y="377"/>
                    <a:pt x="697" y="377"/>
                  </a:cubicBezTo>
                  <a:cubicBezTo>
                    <a:pt x="697" y="390"/>
                    <a:pt x="686" y="401"/>
                    <a:pt x="673" y="401"/>
                  </a:cubicBezTo>
                  <a:cubicBezTo>
                    <a:pt x="660" y="401"/>
                    <a:pt x="649" y="390"/>
                    <a:pt x="649" y="377"/>
                  </a:cubicBezTo>
                  <a:moveTo>
                    <a:pt x="553" y="377"/>
                  </a:moveTo>
                  <a:cubicBezTo>
                    <a:pt x="553" y="364"/>
                    <a:pt x="563" y="353"/>
                    <a:pt x="577" y="353"/>
                  </a:cubicBezTo>
                  <a:cubicBezTo>
                    <a:pt x="590" y="353"/>
                    <a:pt x="601" y="364"/>
                    <a:pt x="601" y="377"/>
                  </a:cubicBezTo>
                  <a:cubicBezTo>
                    <a:pt x="601" y="377"/>
                    <a:pt x="601" y="377"/>
                    <a:pt x="601" y="377"/>
                  </a:cubicBezTo>
                  <a:cubicBezTo>
                    <a:pt x="601" y="390"/>
                    <a:pt x="590" y="401"/>
                    <a:pt x="577" y="401"/>
                  </a:cubicBezTo>
                  <a:cubicBezTo>
                    <a:pt x="563" y="401"/>
                    <a:pt x="553" y="390"/>
                    <a:pt x="553" y="377"/>
                  </a:cubicBezTo>
                  <a:moveTo>
                    <a:pt x="457" y="377"/>
                  </a:moveTo>
                  <a:cubicBezTo>
                    <a:pt x="457" y="364"/>
                    <a:pt x="467" y="353"/>
                    <a:pt x="481" y="353"/>
                  </a:cubicBezTo>
                  <a:cubicBezTo>
                    <a:pt x="494" y="353"/>
                    <a:pt x="505" y="364"/>
                    <a:pt x="505" y="377"/>
                  </a:cubicBezTo>
                  <a:cubicBezTo>
                    <a:pt x="505" y="377"/>
                    <a:pt x="505" y="377"/>
                    <a:pt x="505" y="377"/>
                  </a:cubicBezTo>
                  <a:cubicBezTo>
                    <a:pt x="505" y="390"/>
                    <a:pt x="494" y="401"/>
                    <a:pt x="481" y="401"/>
                  </a:cubicBezTo>
                  <a:cubicBezTo>
                    <a:pt x="467" y="401"/>
                    <a:pt x="457" y="390"/>
                    <a:pt x="457" y="377"/>
                  </a:cubicBezTo>
                  <a:moveTo>
                    <a:pt x="361" y="377"/>
                  </a:moveTo>
                  <a:cubicBezTo>
                    <a:pt x="361" y="364"/>
                    <a:pt x="371" y="353"/>
                    <a:pt x="385" y="353"/>
                  </a:cubicBezTo>
                  <a:cubicBezTo>
                    <a:pt x="398" y="353"/>
                    <a:pt x="409" y="364"/>
                    <a:pt x="409" y="377"/>
                  </a:cubicBezTo>
                  <a:cubicBezTo>
                    <a:pt x="409" y="377"/>
                    <a:pt x="409" y="377"/>
                    <a:pt x="409" y="377"/>
                  </a:cubicBezTo>
                  <a:cubicBezTo>
                    <a:pt x="409" y="390"/>
                    <a:pt x="398" y="401"/>
                    <a:pt x="385" y="401"/>
                  </a:cubicBezTo>
                  <a:cubicBezTo>
                    <a:pt x="371" y="401"/>
                    <a:pt x="361" y="390"/>
                    <a:pt x="361" y="377"/>
                  </a:cubicBezTo>
                  <a:moveTo>
                    <a:pt x="265" y="377"/>
                  </a:moveTo>
                  <a:cubicBezTo>
                    <a:pt x="265" y="364"/>
                    <a:pt x="275" y="353"/>
                    <a:pt x="289" y="353"/>
                  </a:cubicBezTo>
                  <a:cubicBezTo>
                    <a:pt x="302" y="353"/>
                    <a:pt x="313" y="364"/>
                    <a:pt x="313" y="377"/>
                  </a:cubicBezTo>
                  <a:cubicBezTo>
                    <a:pt x="313" y="377"/>
                    <a:pt x="313" y="377"/>
                    <a:pt x="313" y="377"/>
                  </a:cubicBezTo>
                  <a:cubicBezTo>
                    <a:pt x="313" y="390"/>
                    <a:pt x="302" y="401"/>
                    <a:pt x="289" y="401"/>
                  </a:cubicBezTo>
                  <a:cubicBezTo>
                    <a:pt x="275" y="401"/>
                    <a:pt x="265" y="390"/>
                    <a:pt x="265" y="377"/>
                  </a:cubicBezTo>
                  <a:moveTo>
                    <a:pt x="168" y="377"/>
                  </a:moveTo>
                  <a:cubicBezTo>
                    <a:pt x="168" y="364"/>
                    <a:pt x="179" y="353"/>
                    <a:pt x="192" y="353"/>
                  </a:cubicBezTo>
                  <a:cubicBezTo>
                    <a:pt x="206" y="353"/>
                    <a:pt x="216" y="364"/>
                    <a:pt x="216" y="377"/>
                  </a:cubicBezTo>
                  <a:cubicBezTo>
                    <a:pt x="216" y="377"/>
                    <a:pt x="216" y="377"/>
                    <a:pt x="216" y="377"/>
                  </a:cubicBezTo>
                  <a:cubicBezTo>
                    <a:pt x="216" y="390"/>
                    <a:pt x="206" y="401"/>
                    <a:pt x="192" y="401"/>
                  </a:cubicBezTo>
                  <a:cubicBezTo>
                    <a:pt x="179" y="401"/>
                    <a:pt x="168" y="390"/>
                    <a:pt x="168" y="377"/>
                  </a:cubicBezTo>
                  <a:moveTo>
                    <a:pt x="72" y="377"/>
                  </a:moveTo>
                  <a:cubicBezTo>
                    <a:pt x="72" y="364"/>
                    <a:pt x="83" y="353"/>
                    <a:pt x="96" y="353"/>
                  </a:cubicBezTo>
                  <a:cubicBezTo>
                    <a:pt x="110" y="353"/>
                    <a:pt x="120" y="364"/>
                    <a:pt x="120" y="377"/>
                  </a:cubicBezTo>
                  <a:cubicBezTo>
                    <a:pt x="120" y="377"/>
                    <a:pt x="120" y="377"/>
                    <a:pt x="120" y="377"/>
                  </a:cubicBezTo>
                  <a:cubicBezTo>
                    <a:pt x="120" y="390"/>
                    <a:pt x="110" y="401"/>
                    <a:pt x="96" y="401"/>
                  </a:cubicBezTo>
                  <a:cubicBezTo>
                    <a:pt x="83" y="401"/>
                    <a:pt x="72" y="390"/>
                    <a:pt x="72" y="377"/>
                  </a:cubicBezTo>
                  <a:moveTo>
                    <a:pt x="649" y="473"/>
                  </a:moveTo>
                  <a:cubicBezTo>
                    <a:pt x="649" y="460"/>
                    <a:pt x="660" y="449"/>
                    <a:pt x="673" y="449"/>
                  </a:cubicBezTo>
                  <a:cubicBezTo>
                    <a:pt x="686" y="449"/>
                    <a:pt x="697" y="460"/>
                    <a:pt x="697" y="473"/>
                  </a:cubicBezTo>
                  <a:cubicBezTo>
                    <a:pt x="697" y="473"/>
                    <a:pt x="697" y="473"/>
                    <a:pt x="697" y="473"/>
                  </a:cubicBezTo>
                  <a:cubicBezTo>
                    <a:pt x="697" y="486"/>
                    <a:pt x="686" y="497"/>
                    <a:pt x="673" y="497"/>
                  </a:cubicBezTo>
                  <a:cubicBezTo>
                    <a:pt x="660" y="497"/>
                    <a:pt x="649" y="486"/>
                    <a:pt x="649" y="473"/>
                  </a:cubicBezTo>
                  <a:moveTo>
                    <a:pt x="553" y="473"/>
                  </a:moveTo>
                  <a:cubicBezTo>
                    <a:pt x="553" y="460"/>
                    <a:pt x="563" y="449"/>
                    <a:pt x="577" y="449"/>
                  </a:cubicBezTo>
                  <a:cubicBezTo>
                    <a:pt x="590" y="449"/>
                    <a:pt x="601" y="460"/>
                    <a:pt x="601" y="473"/>
                  </a:cubicBezTo>
                  <a:cubicBezTo>
                    <a:pt x="601" y="473"/>
                    <a:pt x="601" y="473"/>
                    <a:pt x="601" y="473"/>
                  </a:cubicBezTo>
                  <a:cubicBezTo>
                    <a:pt x="601" y="486"/>
                    <a:pt x="590" y="497"/>
                    <a:pt x="577" y="497"/>
                  </a:cubicBezTo>
                  <a:cubicBezTo>
                    <a:pt x="563" y="497"/>
                    <a:pt x="553" y="486"/>
                    <a:pt x="553" y="473"/>
                  </a:cubicBezTo>
                  <a:moveTo>
                    <a:pt x="457" y="473"/>
                  </a:moveTo>
                  <a:cubicBezTo>
                    <a:pt x="457" y="460"/>
                    <a:pt x="467" y="449"/>
                    <a:pt x="481" y="449"/>
                  </a:cubicBezTo>
                  <a:cubicBezTo>
                    <a:pt x="494" y="449"/>
                    <a:pt x="505" y="460"/>
                    <a:pt x="505" y="473"/>
                  </a:cubicBezTo>
                  <a:cubicBezTo>
                    <a:pt x="505" y="473"/>
                    <a:pt x="505" y="473"/>
                    <a:pt x="505" y="473"/>
                  </a:cubicBezTo>
                  <a:cubicBezTo>
                    <a:pt x="505" y="486"/>
                    <a:pt x="494" y="497"/>
                    <a:pt x="481" y="497"/>
                  </a:cubicBezTo>
                  <a:cubicBezTo>
                    <a:pt x="467" y="497"/>
                    <a:pt x="457" y="486"/>
                    <a:pt x="457" y="473"/>
                  </a:cubicBezTo>
                  <a:moveTo>
                    <a:pt x="361" y="473"/>
                  </a:moveTo>
                  <a:cubicBezTo>
                    <a:pt x="361" y="460"/>
                    <a:pt x="371" y="449"/>
                    <a:pt x="385" y="449"/>
                  </a:cubicBezTo>
                  <a:cubicBezTo>
                    <a:pt x="398" y="449"/>
                    <a:pt x="409" y="460"/>
                    <a:pt x="409" y="473"/>
                  </a:cubicBezTo>
                  <a:cubicBezTo>
                    <a:pt x="409" y="473"/>
                    <a:pt x="409" y="473"/>
                    <a:pt x="409" y="473"/>
                  </a:cubicBezTo>
                  <a:cubicBezTo>
                    <a:pt x="409" y="486"/>
                    <a:pt x="398" y="497"/>
                    <a:pt x="385" y="497"/>
                  </a:cubicBezTo>
                  <a:cubicBezTo>
                    <a:pt x="371" y="497"/>
                    <a:pt x="361" y="486"/>
                    <a:pt x="361" y="473"/>
                  </a:cubicBezTo>
                  <a:moveTo>
                    <a:pt x="265" y="473"/>
                  </a:moveTo>
                  <a:cubicBezTo>
                    <a:pt x="265" y="460"/>
                    <a:pt x="275" y="449"/>
                    <a:pt x="289" y="449"/>
                  </a:cubicBezTo>
                  <a:cubicBezTo>
                    <a:pt x="302" y="449"/>
                    <a:pt x="313" y="460"/>
                    <a:pt x="313" y="473"/>
                  </a:cubicBezTo>
                  <a:cubicBezTo>
                    <a:pt x="313" y="473"/>
                    <a:pt x="313" y="473"/>
                    <a:pt x="313" y="473"/>
                  </a:cubicBezTo>
                  <a:cubicBezTo>
                    <a:pt x="313" y="486"/>
                    <a:pt x="302" y="497"/>
                    <a:pt x="289" y="497"/>
                  </a:cubicBezTo>
                  <a:cubicBezTo>
                    <a:pt x="275" y="497"/>
                    <a:pt x="265" y="486"/>
                    <a:pt x="265" y="473"/>
                  </a:cubicBezTo>
                  <a:moveTo>
                    <a:pt x="168" y="473"/>
                  </a:moveTo>
                  <a:cubicBezTo>
                    <a:pt x="168" y="460"/>
                    <a:pt x="179" y="449"/>
                    <a:pt x="192" y="449"/>
                  </a:cubicBezTo>
                  <a:cubicBezTo>
                    <a:pt x="206" y="449"/>
                    <a:pt x="216" y="460"/>
                    <a:pt x="216" y="473"/>
                  </a:cubicBezTo>
                  <a:cubicBezTo>
                    <a:pt x="216" y="473"/>
                    <a:pt x="216" y="473"/>
                    <a:pt x="216" y="473"/>
                  </a:cubicBezTo>
                  <a:cubicBezTo>
                    <a:pt x="216" y="486"/>
                    <a:pt x="206" y="497"/>
                    <a:pt x="192" y="497"/>
                  </a:cubicBezTo>
                  <a:cubicBezTo>
                    <a:pt x="179" y="497"/>
                    <a:pt x="168" y="486"/>
                    <a:pt x="168" y="473"/>
                  </a:cubicBezTo>
                  <a:moveTo>
                    <a:pt x="72" y="473"/>
                  </a:moveTo>
                  <a:cubicBezTo>
                    <a:pt x="72" y="460"/>
                    <a:pt x="83" y="449"/>
                    <a:pt x="96" y="449"/>
                  </a:cubicBezTo>
                  <a:cubicBezTo>
                    <a:pt x="110" y="449"/>
                    <a:pt x="120" y="460"/>
                    <a:pt x="120" y="473"/>
                  </a:cubicBezTo>
                  <a:cubicBezTo>
                    <a:pt x="120" y="473"/>
                    <a:pt x="120" y="473"/>
                    <a:pt x="120" y="473"/>
                  </a:cubicBezTo>
                  <a:cubicBezTo>
                    <a:pt x="120" y="486"/>
                    <a:pt x="110" y="497"/>
                    <a:pt x="96" y="497"/>
                  </a:cubicBezTo>
                  <a:cubicBezTo>
                    <a:pt x="83" y="497"/>
                    <a:pt x="72" y="486"/>
                    <a:pt x="72" y="473"/>
                  </a:cubicBezTo>
                  <a:moveTo>
                    <a:pt x="649" y="569"/>
                  </a:moveTo>
                  <a:cubicBezTo>
                    <a:pt x="649" y="556"/>
                    <a:pt x="660" y="545"/>
                    <a:pt x="673" y="545"/>
                  </a:cubicBezTo>
                  <a:cubicBezTo>
                    <a:pt x="686" y="545"/>
                    <a:pt x="697" y="556"/>
                    <a:pt x="697" y="569"/>
                  </a:cubicBezTo>
                  <a:cubicBezTo>
                    <a:pt x="697" y="569"/>
                    <a:pt x="697" y="569"/>
                    <a:pt x="697" y="569"/>
                  </a:cubicBezTo>
                  <a:cubicBezTo>
                    <a:pt x="697" y="582"/>
                    <a:pt x="686" y="593"/>
                    <a:pt x="673" y="593"/>
                  </a:cubicBezTo>
                  <a:cubicBezTo>
                    <a:pt x="660" y="593"/>
                    <a:pt x="649" y="582"/>
                    <a:pt x="649" y="569"/>
                  </a:cubicBezTo>
                  <a:moveTo>
                    <a:pt x="553" y="569"/>
                  </a:moveTo>
                  <a:cubicBezTo>
                    <a:pt x="553" y="556"/>
                    <a:pt x="563" y="545"/>
                    <a:pt x="577" y="545"/>
                  </a:cubicBezTo>
                  <a:cubicBezTo>
                    <a:pt x="590" y="545"/>
                    <a:pt x="601" y="556"/>
                    <a:pt x="601" y="569"/>
                  </a:cubicBezTo>
                  <a:cubicBezTo>
                    <a:pt x="601" y="569"/>
                    <a:pt x="601" y="569"/>
                    <a:pt x="601" y="569"/>
                  </a:cubicBezTo>
                  <a:cubicBezTo>
                    <a:pt x="601" y="582"/>
                    <a:pt x="590" y="593"/>
                    <a:pt x="577" y="593"/>
                  </a:cubicBezTo>
                  <a:cubicBezTo>
                    <a:pt x="563" y="593"/>
                    <a:pt x="553" y="582"/>
                    <a:pt x="553" y="569"/>
                  </a:cubicBezTo>
                  <a:moveTo>
                    <a:pt x="457" y="569"/>
                  </a:moveTo>
                  <a:cubicBezTo>
                    <a:pt x="457" y="556"/>
                    <a:pt x="467" y="545"/>
                    <a:pt x="481" y="545"/>
                  </a:cubicBezTo>
                  <a:cubicBezTo>
                    <a:pt x="494" y="545"/>
                    <a:pt x="505" y="556"/>
                    <a:pt x="505" y="569"/>
                  </a:cubicBezTo>
                  <a:cubicBezTo>
                    <a:pt x="505" y="569"/>
                    <a:pt x="505" y="569"/>
                    <a:pt x="505" y="569"/>
                  </a:cubicBezTo>
                  <a:cubicBezTo>
                    <a:pt x="505" y="582"/>
                    <a:pt x="494" y="593"/>
                    <a:pt x="481" y="593"/>
                  </a:cubicBezTo>
                  <a:cubicBezTo>
                    <a:pt x="467" y="593"/>
                    <a:pt x="457" y="582"/>
                    <a:pt x="457" y="569"/>
                  </a:cubicBezTo>
                  <a:moveTo>
                    <a:pt x="361" y="569"/>
                  </a:moveTo>
                  <a:cubicBezTo>
                    <a:pt x="361" y="556"/>
                    <a:pt x="371" y="545"/>
                    <a:pt x="385" y="545"/>
                  </a:cubicBezTo>
                  <a:cubicBezTo>
                    <a:pt x="398" y="545"/>
                    <a:pt x="409" y="556"/>
                    <a:pt x="409" y="569"/>
                  </a:cubicBezTo>
                  <a:cubicBezTo>
                    <a:pt x="409" y="569"/>
                    <a:pt x="409" y="569"/>
                    <a:pt x="409" y="569"/>
                  </a:cubicBezTo>
                  <a:cubicBezTo>
                    <a:pt x="409" y="582"/>
                    <a:pt x="398" y="593"/>
                    <a:pt x="385" y="593"/>
                  </a:cubicBezTo>
                  <a:cubicBezTo>
                    <a:pt x="371" y="593"/>
                    <a:pt x="361" y="582"/>
                    <a:pt x="361" y="569"/>
                  </a:cubicBezTo>
                  <a:moveTo>
                    <a:pt x="265" y="569"/>
                  </a:moveTo>
                  <a:cubicBezTo>
                    <a:pt x="265" y="556"/>
                    <a:pt x="275" y="545"/>
                    <a:pt x="289" y="545"/>
                  </a:cubicBezTo>
                  <a:cubicBezTo>
                    <a:pt x="302" y="545"/>
                    <a:pt x="313" y="556"/>
                    <a:pt x="313" y="569"/>
                  </a:cubicBezTo>
                  <a:cubicBezTo>
                    <a:pt x="313" y="569"/>
                    <a:pt x="313" y="569"/>
                    <a:pt x="313" y="569"/>
                  </a:cubicBezTo>
                  <a:cubicBezTo>
                    <a:pt x="313" y="582"/>
                    <a:pt x="302" y="593"/>
                    <a:pt x="289" y="593"/>
                  </a:cubicBezTo>
                  <a:cubicBezTo>
                    <a:pt x="275" y="593"/>
                    <a:pt x="265" y="582"/>
                    <a:pt x="265" y="569"/>
                  </a:cubicBezTo>
                  <a:moveTo>
                    <a:pt x="168" y="569"/>
                  </a:moveTo>
                  <a:cubicBezTo>
                    <a:pt x="168" y="556"/>
                    <a:pt x="179" y="545"/>
                    <a:pt x="192" y="545"/>
                  </a:cubicBezTo>
                  <a:cubicBezTo>
                    <a:pt x="206" y="545"/>
                    <a:pt x="216" y="556"/>
                    <a:pt x="216" y="569"/>
                  </a:cubicBezTo>
                  <a:cubicBezTo>
                    <a:pt x="216" y="569"/>
                    <a:pt x="216" y="569"/>
                    <a:pt x="216" y="569"/>
                  </a:cubicBezTo>
                  <a:cubicBezTo>
                    <a:pt x="216" y="582"/>
                    <a:pt x="206" y="593"/>
                    <a:pt x="192" y="593"/>
                  </a:cubicBezTo>
                  <a:cubicBezTo>
                    <a:pt x="179" y="593"/>
                    <a:pt x="168" y="582"/>
                    <a:pt x="168" y="569"/>
                  </a:cubicBezTo>
                  <a:moveTo>
                    <a:pt x="72" y="569"/>
                  </a:moveTo>
                  <a:cubicBezTo>
                    <a:pt x="72" y="556"/>
                    <a:pt x="83" y="545"/>
                    <a:pt x="96" y="545"/>
                  </a:cubicBezTo>
                  <a:cubicBezTo>
                    <a:pt x="110" y="545"/>
                    <a:pt x="120" y="556"/>
                    <a:pt x="120" y="569"/>
                  </a:cubicBezTo>
                  <a:cubicBezTo>
                    <a:pt x="120" y="569"/>
                    <a:pt x="120" y="569"/>
                    <a:pt x="120" y="569"/>
                  </a:cubicBezTo>
                  <a:cubicBezTo>
                    <a:pt x="120" y="582"/>
                    <a:pt x="110" y="593"/>
                    <a:pt x="96" y="593"/>
                  </a:cubicBezTo>
                  <a:cubicBezTo>
                    <a:pt x="83" y="593"/>
                    <a:pt x="72" y="582"/>
                    <a:pt x="72" y="569"/>
                  </a:cubicBezTo>
                  <a:moveTo>
                    <a:pt x="649" y="665"/>
                  </a:moveTo>
                  <a:cubicBezTo>
                    <a:pt x="649" y="652"/>
                    <a:pt x="660" y="641"/>
                    <a:pt x="673" y="641"/>
                  </a:cubicBezTo>
                  <a:cubicBezTo>
                    <a:pt x="686" y="641"/>
                    <a:pt x="697" y="652"/>
                    <a:pt x="697" y="665"/>
                  </a:cubicBezTo>
                  <a:cubicBezTo>
                    <a:pt x="697" y="665"/>
                    <a:pt x="697" y="665"/>
                    <a:pt x="697" y="665"/>
                  </a:cubicBezTo>
                  <a:cubicBezTo>
                    <a:pt x="697" y="679"/>
                    <a:pt x="686" y="689"/>
                    <a:pt x="673" y="689"/>
                  </a:cubicBezTo>
                  <a:cubicBezTo>
                    <a:pt x="660" y="689"/>
                    <a:pt x="649" y="679"/>
                    <a:pt x="649" y="665"/>
                  </a:cubicBezTo>
                  <a:moveTo>
                    <a:pt x="553" y="665"/>
                  </a:moveTo>
                  <a:cubicBezTo>
                    <a:pt x="553" y="652"/>
                    <a:pt x="563" y="641"/>
                    <a:pt x="577" y="641"/>
                  </a:cubicBezTo>
                  <a:cubicBezTo>
                    <a:pt x="590" y="641"/>
                    <a:pt x="601" y="652"/>
                    <a:pt x="601" y="665"/>
                  </a:cubicBezTo>
                  <a:cubicBezTo>
                    <a:pt x="601" y="665"/>
                    <a:pt x="601" y="665"/>
                    <a:pt x="601" y="665"/>
                  </a:cubicBezTo>
                  <a:cubicBezTo>
                    <a:pt x="601" y="679"/>
                    <a:pt x="590" y="689"/>
                    <a:pt x="577" y="689"/>
                  </a:cubicBezTo>
                  <a:cubicBezTo>
                    <a:pt x="563" y="689"/>
                    <a:pt x="553" y="679"/>
                    <a:pt x="553" y="665"/>
                  </a:cubicBezTo>
                  <a:moveTo>
                    <a:pt x="457" y="665"/>
                  </a:moveTo>
                  <a:cubicBezTo>
                    <a:pt x="457" y="652"/>
                    <a:pt x="467" y="641"/>
                    <a:pt x="481" y="641"/>
                  </a:cubicBezTo>
                  <a:cubicBezTo>
                    <a:pt x="494" y="641"/>
                    <a:pt x="505" y="652"/>
                    <a:pt x="505" y="665"/>
                  </a:cubicBezTo>
                  <a:cubicBezTo>
                    <a:pt x="505" y="665"/>
                    <a:pt x="505" y="665"/>
                    <a:pt x="505" y="665"/>
                  </a:cubicBezTo>
                  <a:cubicBezTo>
                    <a:pt x="505" y="679"/>
                    <a:pt x="494" y="689"/>
                    <a:pt x="481" y="689"/>
                  </a:cubicBezTo>
                  <a:cubicBezTo>
                    <a:pt x="467" y="689"/>
                    <a:pt x="457" y="679"/>
                    <a:pt x="457" y="665"/>
                  </a:cubicBezTo>
                  <a:moveTo>
                    <a:pt x="361" y="665"/>
                  </a:moveTo>
                  <a:cubicBezTo>
                    <a:pt x="361" y="652"/>
                    <a:pt x="371" y="641"/>
                    <a:pt x="385" y="641"/>
                  </a:cubicBezTo>
                  <a:cubicBezTo>
                    <a:pt x="398" y="641"/>
                    <a:pt x="409" y="652"/>
                    <a:pt x="409" y="665"/>
                  </a:cubicBezTo>
                  <a:cubicBezTo>
                    <a:pt x="409" y="665"/>
                    <a:pt x="409" y="665"/>
                    <a:pt x="409" y="665"/>
                  </a:cubicBezTo>
                  <a:cubicBezTo>
                    <a:pt x="409" y="679"/>
                    <a:pt x="398" y="689"/>
                    <a:pt x="385" y="689"/>
                  </a:cubicBezTo>
                  <a:cubicBezTo>
                    <a:pt x="371" y="689"/>
                    <a:pt x="361" y="679"/>
                    <a:pt x="361" y="665"/>
                  </a:cubicBezTo>
                  <a:moveTo>
                    <a:pt x="265" y="665"/>
                  </a:moveTo>
                  <a:cubicBezTo>
                    <a:pt x="265" y="652"/>
                    <a:pt x="275" y="641"/>
                    <a:pt x="289" y="641"/>
                  </a:cubicBezTo>
                  <a:cubicBezTo>
                    <a:pt x="302" y="641"/>
                    <a:pt x="313" y="652"/>
                    <a:pt x="313" y="665"/>
                  </a:cubicBezTo>
                  <a:cubicBezTo>
                    <a:pt x="313" y="665"/>
                    <a:pt x="313" y="665"/>
                    <a:pt x="313" y="665"/>
                  </a:cubicBezTo>
                  <a:cubicBezTo>
                    <a:pt x="313" y="679"/>
                    <a:pt x="302" y="689"/>
                    <a:pt x="289" y="689"/>
                  </a:cubicBezTo>
                  <a:cubicBezTo>
                    <a:pt x="275" y="689"/>
                    <a:pt x="265" y="679"/>
                    <a:pt x="265" y="665"/>
                  </a:cubicBezTo>
                  <a:moveTo>
                    <a:pt x="168" y="665"/>
                  </a:moveTo>
                  <a:cubicBezTo>
                    <a:pt x="168" y="652"/>
                    <a:pt x="179" y="641"/>
                    <a:pt x="192" y="641"/>
                  </a:cubicBezTo>
                  <a:cubicBezTo>
                    <a:pt x="206" y="641"/>
                    <a:pt x="216" y="652"/>
                    <a:pt x="216" y="665"/>
                  </a:cubicBezTo>
                  <a:cubicBezTo>
                    <a:pt x="216" y="665"/>
                    <a:pt x="216" y="665"/>
                    <a:pt x="216" y="665"/>
                  </a:cubicBezTo>
                  <a:cubicBezTo>
                    <a:pt x="216" y="679"/>
                    <a:pt x="206" y="689"/>
                    <a:pt x="192" y="689"/>
                  </a:cubicBezTo>
                  <a:cubicBezTo>
                    <a:pt x="179" y="689"/>
                    <a:pt x="168" y="679"/>
                    <a:pt x="168" y="665"/>
                  </a:cubicBezTo>
                  <a:moveTo>
                    <a:pt x="72" y="665"/>
                  </a:moveTo>
                  <a:cubicBezTo>
                    <a:pt x="72" y="652"/>
                    <a:pt x="83" y="641"/>
                    <a:pt x="96" y="641"/>
                  </a:cubicBezTo>
                  <a:cubicBezTo>
                    <a:pt x="110" y="641"/>
                    <a:pt x="120" y="652"/>
                    <a:pt x="120" y="665"/>
                  </a:cubicBezTo>
                  <a:cubicBezTo>
                    <a:pt x="120" y="665"/>
                    <a:pt x="120" y="665"/>
                    <a:pt x="120" y="665"/>
                  </a:cubicBezTo>
                  <a:cubicBezTo>
                    <a:pt x="120" y="679"/>
                    <a:pt x="110" y="689"/>
                    <a:pt x="96" y="689"/>
                  </a:cubicBezTo>
                  <a:cubicBezTo>
                    <a:pt x="83" y="689"/>
                    <a:pt x="72" y="679"/>
                    <a:pt x="72" y="665"/>
                  </a:cubicBezTo>
                </a:path>
              </a:pathLst>
            </a:custGeom>
            <a:noFill/>
            <a:ln w="3175" cap="rnd">
              <a:solidFill>
                <a:srgbClr val="B01C2E"/>
              </a:solidFill>
              <a:prstDash val="solid"/>
              <a:round/>
              <a:headEnd/>
              <a:tailEnd/>
            </a:ln>
          </p:spPr>
          <p:txBody>
            <a:bodyPr/>
            <a:lstStyle/>
            <a:p>
              <a:endParaRPr lang="en-US"/>
            </a:p>
          </p:txBody>
        </p:sp>
        <p:sp>
          <p:nvSpPr>
            <p:cNvPr id="329960" name="Freeform 232"/>
            <p:cNvSpPr>
              <a:spLocks noEditPoints="1"/>
            </p:cNvSpPr>
            <p:nvPr/>
          </p:nvSpPr>
          <p:spPr bwMode="auto">
            <a:xfrm>
              <a:off x="5146" y="2863"/>
              <a:ext cx="212" cy="212"/>
            </a:xfrm>
            <a:custGeom>
              <a:avLst/>
              <a:gdLst/>
              <a:ahLst/>
              <a:cxnLst>
                <a:cxn ang="0">
                  <a:pos x="0" y="770"/>
                </a:cxn>
                <a:cxn ang="0">
                  <a:pos x="672" y="113"/>
                </a:cxn>
                <a:cxn ang="0">
                  <a:pos x="600" y="89"/>
                </a:cxn>
                <a:cxn ang="0">
                  <a:pos x="504" y="89"/>
                </a:cxn>
                <a:cxn ang="0">
                  <a:pos x="384" y="65"/>
                </a:cxn>
                <a:cxn ang="0">
                  <a:pos x="264" y="89"/>
                </a:cxn>
                <a:cxn ang="0">
                  <a:pos x="264" y="89"/>
                </a:cxn>
                <a:cxn ang="0">
                  <a:pos x="192" y="113"/>
                </a:cxn>
                <a:cxn ang="0">
                  <a:pos x="120" y="89"/>
                </a:cxn>
                <a:cxn ang="0">
                  <a:pos x="696" y="185"/>
                </a:cxn>
                <a:cxn ang="0">
                  <a:pos x="576" y="161"/>
                </a:cxn>
                <a:cxn ang="0">
                  <a:pos x="456" y="185"/>
                </a:cxn>
                <a:cxn ang="0">
                  <a:pos x="456" y="185"/>
                </a:cxn>
                <a:cxn ang="0">
                  <a:pos x="384" y="209"/>
                </a:cxn>
                <a:cxn ang="0">
                  <a:pos x="312" y="185"/>
                </a:cxn>
                <a:cxn ang="0">
                  <a:pos x="216" y="185"/>
                </a:cxn>
                <a:cxn ang="0">
                  <a:pos x="96" y="161"/>
                </a:cxn>
                <a:cxn ang="0">
                  <a:pos x="648" y="281"/>
                </a:cxn>
                <a:cxn ang="0">
                  <a:pos x="648" y="281"/>
                </a:cxn>
                <a:cxn ang="0">
                  <a:pos x="576" y="305"/>
                </a:cxn>
                <a:cxn ang="0">
                  <a:pos x="504" y="281"/>
                </a:cxn>
                <a:cxn ang="0">
                  <a:pos x="408" y="281"/>
                </a:cxn>
                <a:cxn ang="0">
                  <a:pos x="288" y="257"/>
                </a:cxn>
                <a:cxn ang="0">
                  <a:pos x="168" y="281"/>
                </a:cxn>
                <a:cxn ang="0">
                  <a:pos x="168" y="281"/>
                </a:cxn>
                <a:cxn ang="0">
                  <a:pos x="96" y="305"/>
                </a:cxn>
                <a:cxn ang="0">
                  <a:pos x="696" y="377"/>
                </a:cxn>
                <a:cxn ang="0">
                  <a:pos x="600" y="377"/>
                </a:cxn>
                <a:cxn ang="0">
                  <a:pos x="480" y="353"/>
                </a:cxn>
                <a:cxn ang="0">
                  <a:pos x="360" y="377"/>
                </a:cxn>
                <a:cxn ang="0">
                  <a:pos x="360" y="377"/>
                </a:cxn>
                <a:cxn ang="0">
                  <a:pos x="288" y="401"/>
                </a:cxn>
                <a:cxn ang="0">
                  <a:pos x="216" y="377"/>
                </a:cxn>
                <a:cxn ang="0">
                  <a:pos x="120" y="377"/>
                </a:cxn>
                <a:cxn ang="0">
                  <a:pos x="672" y="449"/>
                </a:cxn>
                <a:cxn ang="0">
                  <a:pos x="552" y="473"/>
                </a:cxn>
                <a:cxn ang="0">
                  <a:pos x="552" y="473"/>
                </a:cxn>
                <a:cxn ang="0">
                  <a:pos x="480" y="497"/>
                </a:cxn>
                <a:cxn ang="0">
                  <a:pos x="408" y="473"/>
                </a:cxn>
                <a:cxn ang="0">
                  <a:pos x="312" y="473"/>
                </a:cxn>
                <a:cxn ang="0">
                  <a:pos x="192" y="449"/>
                </a:cxn>
                <a:cxn ang="0">
                  <a:pos x="72" y="473"/>
                </a:cxn>
                <a:cxn ang="0">
                  <a:pos x="72" y="473"/>
                </a:cxn>
                <a:cxn ang="0">
                  <a:pos x="672" y="593"/>
                </a:cxn>
                <a:cxn ang="0">
                  <a:pos x="600" y="569"/>
                </a:cxn>
                <a:cxn ang="0">
                  <a:pos x="504" y="569"/>
                </a:cxn>
                <a:cxn ang="0">
                  <a:pos x="384" y="545"/>
                </a:cxn>
                <a:cxn ang="0">
                  <a:pos x="264" y="569"/>
                </a:cxn>
                <a:cxn ang="0">
                  <a:pos x="264" y="569"/>
                </a:cxn>
                <a:cxn ang="0">
                  <a:pos x="192" y="593"/>
                </a:cxn>
                <a:cxn ang="0">
                  <a:pos x="120" y="569"/>
                </a:cxn>
                <a:cxn ang="0">
                  <a:pos x="696" y="665"/>
                </a:cxn>
                <a:cxn ang="0">
                  <a:pos x="576" y="641"/>
                </a:cxn>
                <a:cxn ang="0">
                  <a:pos x="456" y="665"/>
                </a:cxn>
                <a:cxn ang="0">
                  <a:pos x="456" y="665"/>
                </a:cxn>
                <a:cxn ang="0">
                  <a:pos x="384" y="690"/>
                </a:cxn>
                <a:cxn ang="0">
                  <a:pos x="312" y="665"/>
                </a:cxn>
                <a:cxn ang="0">
                  <a:pos x="216" y="665"/>
                </a:cxn>
                <a:cxn ang="0">
                  <a:pos x="96" y="641"/>
                </a:cxn>
              </a:cxnLst>
              <a:rect l="0" t="0" r="r" b="b"/>
              <a:pathLst>
                <a:path w="768" h="770">
                  <a:moveTo>
                    <a:pt x="0" y="770"/>
                  </a:moveTo>
                  <a:lnTo>
                    <a:pt x="768" y="770"/>
                  </a:lnTo>
                  <a:lnTo>
                    <a:pt x="768" y="0"/>
                  </a:lnTo>
                  <a:lnTo>
                    <a:pt x="0" y="0"/>
                  </a:lnTo>
                  <a:lnTo>
                    <a:pt x="0" y="770"/>
                  </a:lnTo>
                  <a:moveTo>
                    <a:pt x="648" y="89"/>
                  </a:moveTo>
                  <a:cubicBezTo>
                    <a:pt x="648" y="75"/>
                    <a:pt x="659" y="65"/>
                    <a:pt x="672" y="65"/>
                  </a:cubicBezTo>
                  <a:cubicBezTo>
                    <a:pt x="685" y="65"/>
                    <a:pt x="696" y="75"/>
                    <a:pt x="696" y="89"/>
                  </a:cubicBezTo>
                  <a:cubicBezTo>
                    <a:pt x="696" y="89"/>
                    <a:pt x="696" y="89"/>
                    <a:pt x="696" y="89"/>
                  </a:cubicBezTo>
                  <a:cubicBezTo>
                    <a:pt x="696" y="102"/>
                    <a:pt x="685" y="113"/>
                    <a:pt x="672" y="113"/>
                  </a:cubicBezTo>
                  <a:cubicBezTo>
                    <a:pt x="659" y="113"/>
                    <a:pt x="648" y="102"/>
                    <a:pt x="648" y="89"/>
                  </a:cubicBezTo>
                  <a:moveTo>
                    <a:pt x="552" y="89"/>
                  </a:moveTo>
                  <a:cubicBezTo>
                    <a:pt x="552" y="75"/>
                    <a:pt x="563" y="65"/>
                    <a:pt x="576" y="65"/>
                  </a:cubicBezTo>
                  <a:cubicBezTo>
                    <a:pt x="589" y="65"/>
                    <a:pt x="600" y="75"/>
                    <a:pt x="600" y="89"/>
                  </a:cubicBezTo>
                  <a:cubicBezTo>
                    <a:pt x="600" y="89"/>
                    <a:pt x="600" y="89"/>
                    <a:pt x="600" y="89"/>
                  </a:cubicBezTo>
                  <a:cubicBezTo>
                    <a:pt x="600" y="102"/>
                    <a:pt x="589" y="113"/>
                    <a:pt x="576" y="113"/>
                  </a:cubicBezTo>
                  <a:cubicBezTo>
                    <a:pt x="563" y="113"/>
                    <a:pt x="552" y="102"/>
                    <a:pt x="552" y="89"/>
                  </a:cubicBezTo>
                  <a:moveTo>
                    <a:pt x="456" y="89"/>
                  </a:moveTo>
                  <a:cubicBezTo>
                    <a:pt x="456" y="75"/>
                    <a:pt x="467" y="65"/>
                    <a:pt x="480" y="65"/>
                  </a:cubicBezTo>
                  <a:cubicBezTo>
                    <a:pt x="493" y="65"/>
                    <a:pt x="504" y="75"/>
                    <a:pt x="504" y="89"/>
                  </a:cubicBezTo>
                  <a:cubicBezTo>
                    <a:pt x="504" y="89"/>
                    <a:pt x="504" y="89"/>
                    <a:pt x="504" y="89"/>
                  </a:cubicBezTo>
                  <a:cubicBezTo>
                    <a:pt x="504" y="102"/>
                    <a:pt x="493" y="113"/>
                    <a:pt x="480" y="113"/>
                  </a:cubicBezTo>
                  <a:cubicBezTo>
                    <a:pt x="467" y="113"/>
                    <a:pt x="456" y="102"/>
                    <a:pt x="456" y="89"/>
                  </a:cubicBezTo>
                  <a:moveTo>
                    <a:pt x="360" y="89"/>
                  </a:moveTo>
                  <a:cubicBezTo>
                    <a:pt x="360" y="75"/>
                    <a:pt x="371" y="65"/>
                    <a:pt x="384" y="65"/>
                  </a:cubicBezTo>
                  <a:cubicBezTo>
                    <a:pt x="397" y="65"/>
                    <a:pt x="408" y="75"/>
                    <a:pt x="408" y="89"/>
                  </a:cubicBezTo>
                  <a:cubicBezTo>
                    <a:pt x="408" y="89"/>
                    <a:pt x="408" y="89"/>
                    <a:pt x="408" y="89"/>
                  </a:cubicBezTo>
                  <a:cubicBezTo>
                    <a:pt x="408" y="102"/>
                    <a:pt x="397" y="113"/>
                    <a:pt x="384" y="113"/>
                  </a:cubicBezTo>
                  <a:cubicBezTo>
                    <a:pt x="371" y="113"/>
                    <a:pt x="360" y="102"/>
                    <a:pt x="360" y="89"/>
                  </a:cubicBezTo>
                  <a:moveTo>
                    <a:pt x="264" y="89"/>
                  </a:moveTo>
                  <a:cubicBezTo>
                    <a:pt x="264" y="75"/>
                    <a:pt x="275" y="65"/>
                    <a:pt x="288" y="65"/>
                  </a:cubicBezTo>
                  <a:cubicBezTo>
                    <a:pt x="301" y="65"/>
                    <a:pt x="312" y="75"/>
                    <a:pt x="312" y="89"/>
                  </a:cubicBezTo>
                  <a:cubicBezTo>
                    <a:pt x="312" y="89"/>
                    <a:pt x="312" y="89"/>
                    <a:pt x="312" y="89"/>
                  </a:cubicBezTo>
                  <a:cubicBezTo>
                    <a:pt x="312" y="102"/>
                    <a:pt x="301" y="113"/>
                    <a:pt x="288" y="113"/>
                  </a:cubicBezTo>
                  <a:cubicBezTo>
                    <a:pt x="275" y="113"/>
                    <a:pt x="264" y="102"/>
                    <a:pt x="264" y="89"/>
                  </a:cubicBezTo>
                  <a:moveTo>
                    <a:pt x="168" y="89"/>
                  </a:moveTo>
                  <a:cubicBezTo>
                    <a:pt x="168" y="75"/>
                    <a:pt x="179" y="65"/>
                    <a:pt x="192" y="65"/>
                  </a:cubicBezTo>
                  <a:cubicBezTo>
                    <a:pt x="205" y="65"/>
                    <a:pt x="216" y="75"/>
                    <a:pt x="216" y="89"/>
                  </a:cubicBezTo>
                  <a:cubicBezTo>
                    <a:pt x="216" y="89"/>
                    <a:pt x="216" y="89"/>
                    <a:pt x="216" y="89"/>
                  </a:cubicBezTo>
                  <a:cubicBezTo>
                    <a:pt x="216" y="102"/>
                    <a:pt x="205" y="113"/>
                    <a:pt x="192" y="113"/>
                  </a:cubicBezTo>
                  <a:cubicBezTo>
                    <a:pt x="179" y="113"/>
                    <a:pt x="168" y="102"/>
                    <a:pt x="168" y="89"/>
                  </a:cubicBezTo>
                  <a:moveTo>
                    <a:pt x="72" y="89"/>
                  </a:moveTo>
                  <a:cubicBezTo>
                    <a:pt x="72" y="75"/>
                    <a:pt x="83" y="65"/>
                    <a:pt x="96" y="65"/>
                  </a:cubicBezTo>
                  <a:cubicBezTo>
                    <a:pt x="109" y="65"/>
                    <a:pt x="120" y="75"/>
                    <a:pt x="120" y="89"/>
                  </a:cubicBezTo>
                  <a:cubicBezTo>
                    <a:pt x="120" y="89"/>
                    <a:pt x="120" y="89"/>
                    <a:pt x="120" y="89"/>
                  </a:cubicBezTo>
                  <a:cubicBezTo>
                    <a:pt x="120" y="102"/>
                    <a:pt x="109" y="113"/>
                    <a:pt x="96" y="113"/>
                  </a:cubicBezTo>
                  <a:cubicBezTo>
                    <a:pt x="83" y="113"/>
                    <a:pt x="72" y="102"/>
                    <a:pt x="72" y="89"/>
                  </a:cubicBezTo>
                  <a:moveTo>
                    <a:pt x="648" y="185"/>
                  </a:moveTo>
                  <a:cubicBezTo>
                    <a:pt x="648" y="171"/>
                    <a:pt x="659" y="161"/>
                    <a:pt x="672" y="161"/>
                  </a:cubicBezTo>
                  <a:cubicBezTo>
                    <a:pt x="685" y="161"/>
                    <a:pt x="696" y="171"/>
                    <a:pt x="696" y="185"/>
                  </a:cubicBezTo>
                  <a:cubicBezTo>
                    <a:pt x="696" y="185"/>
                    <a:pt x="696" y="185"/>
                    <a:pt x="696" y="185"/>
                  </a:cubicBezTo>
                  <a:cubicBezTo>
                    <a:pt x="696" y="198"/>
                    <a:pt x="685" y="209"/>
                    <a:pt x="672" y="209"/>
                  </a:cubicBezTo>
                  <a:cubicBezTo>
                    <a:pt x="659" y="209"/>
                    <a:pt x="648" y="198"/>
                    <a:pt x="648" y="185"/>
                  </a:cubicBezTo>
                  <a:moveTo>
                    <a:pt x="552" y="185"/>
                  </a:moveTo>
                  <a:cubicBezTo>
                    <a:pt x="552" y="171"/>
                    <a:pt x="563" y="161"/>
                    <a:pt x="576" y="161"/>
                  </a:cubicBezTo>
                  <a:cubicBezTo>
                    <a:pt x="589" y="161"/>
                    <a:pt x="600" y="171"/>
                    <a:pt x="600" y="185"/>
                  </a:cubicBezTo>
                  <a:cubicBezTo>
                    <a:pt x="600" y="185"/>
                    <a:pt x="600" y="185"/>
                    <a:pt x="600" y="185"/>
                  </a:cubicBezTo>
                  <a:cubicBezTo>
                    <a:pt x="600" y="198"/>
                    <a:pt x="589" y="209"/>
                    <a:pt x="576" y="209"/>
                  </a:cubicBezTo>
                  <a:cubicBezTo>
                    <a:pt x="563" y="209"/>
                    <a:pt x="552" y="198"/>
                    <a:pt x="552" y="185"/>
                  </a:cubicBezTo>
                  <a:moveTo>
                    <a:pt x="456" y="185"/>
                  </a:moveTo>
                  <a:cubicBezTo>
                    <a:pt x="456" y="171"/>
                    <a:pt x="467" y="161"/>
                    <a:pt x="480" y="161"/>
                  </a:cubicBezTo>
                  <a:cubicBezTo>
                    <a:pt x="493" y="161"/>
                    <a:pt x="504" y="171"/>
                    <a:pt x="504" y="185"/>
                  </a:cubicBezTo>
                  <a:cubicBezTo>
                    <a:pt x="504" y="185"/>
                    <a:pt x="504" y="185"/>
                    <a:pt x="504" y="185"/>
                  </a:cubicBezTo>
                  <a:cubicBezTo>
                    <a:pt x="504" y="198"/>
                    <a:pt x="493" y="209"/>
                    <a:pt x="480" y="209"/>
                  </a:cubicBezTo>
                  <a:cubicBezTo>
                    <a:pt x="467" y="209"/>
                    <a:pt x="456" y="198"/>
                    <a:pt x="456" y="185"/>
                  </a:cubicBezTo>
                  <a:moveTo>
                    <a:pt x="360" y="185"/>
                  </a:moveTo>
                  <a:cubicBezTo>
                    <a:pt x="360" y="171"/>
                    <a:pt x="371" y="161"/>
                    <a:pt x="384" y="161"/>
                  </a:cubicBezTo>
                  <a:cubicBezTo>
                    <a:pt x="397" y="161"/>
                    <a:pt x="408" y="171"/>
                    <a:pt x="408" y="185"/>
                  </a:cubicBezTo>
                  <a:cubicBezTo>
                    <a:pt x="408" y="185"/>
                    <a:pt x="408" y="185"/>
                    <a:pt x="408" y="185"/>
                  </a:cubicBezTo>
                  <a:cubicBezTo>
                    <a:pt x="408" y="198"/>
                    <a:pt x="397" y="209"/>
                    <a:pt x="384" y="209"/>
                  </a:cubicBezTo>
                  <a:cubicBezTo>
                    <a:pt x="371" y="209"/>
                    <a:pt x="360" y="198"/>
                    <a:pt x="360" y="185"/>
                  </a:cubicBezTo>
                  <a:moveTo>
                    <a:pt x="264" y="185"/>
                  </a:moveTo>
                  <a:cubicBezTo>
                    <a:pt x="264" y="171"/>
                    <a:pt x="275" y="161"/>
                    <a:pt x="288" y="161"/>
                  </a:cubicBezTo>
                  <a:cubicBezTo>
                    <a:pt x="301" y="161"/>
                    <a:pt x="312" y="171"/>
                    <a:pt x="312" y="185"/>
                  </a:cubicBezTo>
                  <a:cubicBezTo>
                    <a:pt x="312" y="185"/>
                    <a:pt x="312" y="185"/>
                    <a:pt x="312" y="185"/>
                  </a:cubicBezTo>
                  <a:cubicBezTo>
                    <a:pt x="312" y="198"/>
                    <a:pt x="301" y="209"/>
                    <a:pt x="288" y="209"/>
                  </a:cubicBezTo>
                  <a:cubicBezTo>
                    <a:pt x="275" y="209"/>
                    <a:pt x="264" y="198"/>
                    <a:pt x="264" y="185"/>
                  </a:cubicBezTo>
                  <a:moveTo>
                    <a:pt x="168" y="185"/>
                  </a:moveTo>
                  <a:cubicBezTo>
                    <a:pt x="168" y="171"/>
                    <a:pt x="179" y="161"/>
                    <a:pt x="192" y="161"/>
                  </a:cubicBezTo>
                  <a:cubicBezTo>
                    <a:pt x="205" y="161"/>
                    <a:pt x="216" y="171"/>
                    <a:pt x="216" y="185"/>
                  </a:cubicBezTo>
                  <a:cubicBezTo>
                    <a:pt x="216" y="185"/>
                    <a:pt x="216" y="185"/>
                    <a:pt x="216" y="185"/>
                  </a:cubicBezTo>
                  <a:cubicBezTo>
                    <a:pt x="216" y="198"/>
                    <a:pt x="205" y="209"/>
                    <a:pt x="192" y="209"/>
                  </a:cubicBezTo>
                  <a:cubicBezTo>
                    <a:pt x="179" y="209"/>
                    <a:pt x="168" y="198"/>
                    <a:pt x="168" y="185"/>
                  </a:cubicBezTo>
                  <a:moveTo>
                    <a:pt x="72" y="185"/>
                  </a:moveTo>
                  <a:cubicBezTo>
                    <a:pt x="72" y="171"/>
                    <a:pt x="83" y="161"/>
                    <a:pt x="96" y="161"/>
                  </a:cubicBezTo>
                  <a:cubicBezTo>
                    <a:pt x="109" y="161"/>
                    <a:pt x="120" y="171"/>
                    <a:pt x="120" y="185"/>
                  </a:cubicBezTo>
                  <a:cubicBezTo>
                    <a:pt x="120" y="185"/>
                    <a:pt x="120" y="185"/>
                    <a:pt x="120" y="185"/>
                  </a:cubicBezTo>
                  <a:cubicBezTo>
                    <a:pt x="120" y="198"/>
                    <a:pt x="109" y="209"/>
                    <a:pt x="96" y="209"/>
                  </a:cubicBezTo>
                  <a:cubicBezTo>
                    <a:pt x="83" y="209"/>
                    <a:pt x="72" y="198"/>
                    <a:pt x="72" y="185"/>
                  </a:cubicBezTo>
                  <a:moveTo>
                    <a:pt x="648" y="281"/>
                  </a:moveTo>
                  <a:cubicBezTo>
                    <a:pt x="648" y="268"/>
                    <a:pt x="659" y="257"/>
                    <a:pt x="672" y="257"/>
                  </a:cubicBezTo>
                  <a:cubicBezTo>
                    <a:pt x="685" y="257"/>
                    <a:pt x="696" y="268"/>
                    <a:pt x="696" y="281"/>
                  </a:cubicBezTo>
                  <a:cubicBezTo>
                    <a:pt x="696" y="281"/>
                    <a:pt x="696" y="281"/>
                    <a:pt x="696" y="281"/>
                  </a:cubicBezTo>
                  <a:cubicBezTo>
                    <a:pt x="696" y="294"/>
                    <a:pt x="685" y="305"/>
                    <a:pt x="672" y="305"/>
                  </a:cubicBezTo>
                  <a:cubicBezTo>
                    <a:pt x="659" y="305"/>
                    <a:pt x="648" y="294"/>
                    <a:pt x="648" y="281"/>
                  </a:cubicBezTo>
                  <a:moveTo>
                    <a:pt x="552" y="281"/>
                  </a:moveTo>
                  <a:cubicBezTo>
                    <a:pt x="552" y="268"/>
                    <a:pt x="563" y="257"/>
                    <a:pt x="576" y="257"/>
                  </a:cubicBezTo>
                  <a:cubicBezTo>
                    <a:pt x="589" y="257"/>
                    <a:pt x="600" y="268"/>
                    <a:pt x="600" y="281"/>
                  </a:cubicBezTo>
                  <a:cubicBezTo>
                    <a:pt x="600" y="281"/>
                    <a:pt x="600" y="281"/>
                    <a:pt x="600" y="281"/>
                  </a:cubicBezTo>
                  <a:cubicBezTo>
                    <a:pt x="600" y="294"/>
                    <a:pt x="589" y="305"/>
                    <a:pt x="576" y="305"/>
                  </a:cubicBezTo>
                  <a:cubicBezTo>
                    <a:pt x="563" y="305"/>
                    <a:pt x="552" y="294"/>
                    <a:pt x="552" y="281"/>
                  </a:cubicBezTo>
                  <a:moveTo>
                    <a:pt x="456" y="281"/>
                  </a:moveTo>
                  <a:cubicBezTo>
                    <a:pt x="456" y="268"/>
                    <a:pt x="467" y="257"/>
                    <a:pt x="480" y="257"/>
                  </a:cubicBezTo>
                  <a:cubicBezTo>
                    <a:pt x="493" y="257"/>
                    <a:pt x="504" y="268"/>
                    <a:pt x="504" y="281"/>
                  </a:cubicBezTo>
                  <a:cubicBezTo>
                    <a:pt x="504" y="281"/>
                    <a:pt x="504" y="281"/>
                    <a:pt x="504" y="281"/>
                  </a:cubicBezTo>
                  <a:cubicBezTo>
                    <a:pt x="504" y="294"/>
                    <a:pt x="493" y="305"/>
                    <a:pt x="480" y="305"/>
                  </a:cubicBezTo>
                  <a:cubicBezTo>
                    <a:pt x="467" y="305"/>
                    <a:pt x="456" y="294"/>
                    <a:pt x="456" y="281"/>
                  </a:cubicBezTo>
                  <a:moveTo>
                    <a:pt x="360" y="281"/>
                  </a:moveTo>
                  <a:cubicBezTo>
                    <a:pt x="360" y="268"/>
                    <a:pt x="371" y="257"/>
                    <a:pt x="384" y="257"/>
                  </a:cubicBezTo>
                  <a:cubicBezTo>
                    <a:pt x="397" y="257"/>
                    <a:pt x="408" y="268"/>
                    <a:pt x="408" y="281"/>
                  </a:cubicBezTo>
                  <a:cubicBezTo>
                    <a:pt x="408" y="281"/>
                    <a:pt x="408" y="281"/>
                    <a:pt x="408" y="281"/>
                  </a:cubicBezTo>
                  <a:cubicBezTo>
                    <a:pt x="408" y="294"/>
                    <a:pt x="397" y="305"/>
                    <a:pt x="384" y="305"/>
                  </a:cubicBezTo>
                  <a:cubicBezTo>
                    <a:pt x="371" y="305"/>
                    <a:pt x="360" y="294"/>
                    <a:pt x="360" y="281"/>
                  </a:cubicBezTo>
                  <a:moveTo>
                    <a:pt x="264" y="281"/>
                  </a:moveTo>
                  <a:cubicBezTo>
                    <a:pt x="264" y="268"/>
                    <a:pt x="275" y="257"/>
                    <a:pt x="288" y="257"/>
                  </a:cubicBezTo>
                  <a:cubicBezTo>
                    <a:pt x="301" y="257"/>
                    <a:pt x="312" y="268"/>
                    <a:pt x="312" y="281"/>
                  </a:cubicBezTo>
                  <a:cubicBezTo>
                    <a:pt x="312" y="281"/>
                    <a:pt x="312" y="281"/>
                    <a:pt x="312" y="281"/>
                  </a:cubicBezTo>
                  <a:cubicBezTo>
                    <a:pt x="312" y="294"/>
                    <a:pt x="301" y="305"/>
                    <a:pt x="288" y="305"/>
                  </a:cubicBezTo>
                  <a:cubicBezTo>
                    <a:pt x="275" y="305"/>
                    <a:pt x="264" y="294"/>
                    <a:pt x="264" y="281"/>
                  </a:cubicBezTo>
                  <a:moveTo>
                    <a:pt x="168" y="281"/>
                  </a:moveTo>
                  <a:cubicBezTo>
                    <a:pt x="168" y="268"/>
                    <a:pt x="179" y="257"/>
                    <a:pt x="192" y="257"/>
                  </a:cubicBezTo>
                  <a:cubicBezTo>
                    <a:pt x="205" y="257"/>
                    <a:pt x="216" y="268"/>
                    <a:pt x="216" y="281"/>
                  </a:cubicBezTo>
                  <a:cubicBezTo>
                    <a:pt x="216" y="281"/>
                    <a:pt x="216" y="281"/>
                    <a:pt x="216" y="281"/>
                  </a:cubicBezTo>
                  <a:cubicBezTo>
                    <a:pt x="216" y="294"/>
                    <a:pt x="205" y="305"/>
                    <a:pt x="192" y="305"/>
                  </a:cubicBezTo>
                  <a:cubicBezTo>
                    <a:pt x="179" y="305"/>
                    <a:pt x="168" y="294"/>
                    <a:pt x="168" y="281"/>
                  </a:cubicBezTo>
                  <a:moveTo>
                    <a:pt x="72" y="281"/>
                  </a:moveTo>
                  <a:cubicBezTo>
                    <a:pt x="72" y="268"/>
                    <a:pt x="83" y="257"/>
                    <a:pt x="96" y="257"/>
                  </a:cubicBezTo>
                  <a:cubicBezTo>
                    <a:pt x="109" y="257"/>
                    <a:pt x="120" y="268"/>
                    <a:pt x="120" y="281"/>
                  </a:cubicBezTo>
                  <a:cubicBezTo>
                    <a:pt x="120" y="281"/>
                    <a:pt x="120" y="281"/>
                    <a:pt x="120" y="281"/>
                  </a:cubicBezTo>
                  <a:cubicBezTo>
                    <a:pt x="120" y="294"/>
                    <a:pt x="109" y="305"/>
                    <a:pt x="96" y="305"/>
                  </a:cubicBezTo>
                  <a:cubicBezTo>
                    <a:pt x="83" y="305"/>
                    <a:pt x="72" y="294"/>
                    <a:pt x="72" y="281"/>
                  </a:cubicBezTo>
                  <a:moveTo>
                    <a:pt x="648" y="377"/>
                  </a:moveTo>
                  <a:cubicBezTo>
                    <a:pt x="648" y="364"/>
                    <a:pt x="659" y="353"/>
                    <a:pt x="672" y="353"/>
                  </a:cubicBezTo>
                  <a:cubicBezTo>
                    <a:pt x="685" y="353"/>
                    <a:pt x="696" y="364"/>
                    <a:pt x="696" y="377"/>
                  </a:cubicBezTo>
                  <a:cubicBezTo>
                    <a:pt x="696" y="377"/>
                    <a:pt x="696" y="377"/>
                    <a:pt x="696" y="377"/>
                  </a:cubicBezTo>
                  <a:cubicBezTo>
                    <a:pt x="696" y="390"/>
                    <a:pt x="685" y="401"/>
                    <a:pt x="672" y="401"/>
                  </a:cubicBezTo>
                  <a:cubicBezTo>
                    <a:pt x="659" y="401"/>
                    <a:pt x="648" y="390"/>
                    <a:pt x="648" y="377"/>
                  </a:cubicBezTo>
                  <a:moveTo>
                    <a:pt x="552" y="377"/>
                  </a:moveTo>
                  <a:cubicBezTo>
                    <a:pt x="552" y="364"/>
                    <a:pt x="563" y="353"/>
                    <a:pt x="576" y="353"/>
                  </a:cubicBezTo>
                  <a:cubicBezTo>
                    <a:pt x="589" y="353"/>
                    <a:pt x="600" y="364"/>
                    <a:pt x="600" y="377"/>
                  </a:cubicBezTo>
                  <a:cubicBezTo>
                    <a:pt x="600" y="377"/>
                    <a:pt x="600" y="377"/>
                    <a:pt x="600" y="377"/>
                  </a:cubicBezTo>
                  <a:cubicBezTo>
                    <a:pt x="600" y="390"/>
                    <a:pt x="589" y="401"/>
                    <a:pt x="576" y="401"/>
                  </a:cubicBezTo>
                  <a:cubicBezTo>
                    <a:pt x="563" y="401"/>
                    <a:pt x="552" y="390"/>
                    <a:pt x="552" y="377"/>
                  </a:cubicBezTo>
                  <a:moveTo>
                    <a:pt x="456" y="377"/>
                  </a:moveTo>
                  <a:cubicBezTo>
                    <a:pt x="456" y="364"/>
                    <a:pt x="467" y="353"/>
                    <a:pt x="480" y="353"/>
                  </a:cubicBezTo>
                  <a:cubicBezTo>
                    <a:pt x="493" y="353"/>
                    <a:pt x="504" y="364"/>
                    <a:pt x="504" y="377"/>
                  </a:cubicBezTo>
                  <a:cubicBezTo>
                    <a:pt x="504" y="377"/>
                    <a:pt x="504" y="377"/>
                    <a:pt x="504" y="377"/>
                  </a:cubicBezTo>
                  <a:cubicBezTo>
                    <a:pt x="504" y="390"/>
                    <a:pt x="493" y="401"/>
                    <a:pt x="480" y="401"/>
                  </a:cubicBezTo>
                  <a:cubicBezTo>
                    <a:pt x="467" y="401"/>
                    <a:pt x="456" y="390"/>
                    <a:pt x="456" y="377"/>
                  </a:cubicBezTo>
                  <a:moveTo>
                    <a:pt x="360" y="377"/>
                  </a:moveTo>
                  <a:cubicBezTo>
                    <a:pt x="360" y="364"/>
                    <a:pt x="371" y="353"/>
                    <a:pt x="384" y="353"/>
                  </a:cubicBezTo>
                  <a:cubicBezTo>
                    <a:pt x="397" y="353"/>
                    <a:pt x="408" y="364"/>
                    <a:pt x="408" y="377"/>
                  </a:cubicBezTo>
                  <a:cubicBezTo>
                    <a:pt x="408" y="377"/>
                    <a:pt x="408" y="377"/>
                    <a:pt x="408" y="377"/>
                  </a:cubicBezTo>
                  <a:cubicBezTo>
                    <a:pt x="408" y="390"/>
                    <a:pt x="397" y="401"/>
                    <a:pt x="384" y="401"/>
                  </a:cubicBezTo>
                  <a:cubicBezTo>
                    <a:pt x="371" y="401"/>
                    <a:pt x="360" y="390"/>
                    <a:pt x="360" y="377"/>
                  </a:cubicBezTo>
                  <a:moveTo>
                    <a:pt x="264" y="377"/>
                  </a:moveTo>
                  <a:cubicBezTo>
                    <a:pt x="264" y="364"/>
                    <a:pt x="275" y="353"/>
                    <a:pt x="288" y="353"/>
                  </a:cubicBezTo>
                  <a:cubicBezTo>
                    <a:pt x="301" y="353"/>
                    <a:pt x="312" y="364"/>
                    <a:pt x="312" y="377"/>
                  </a:cubicBezTo>
                  <a:cubicBezTo>
                    <a:pt x="312" y="377"/>
                    <a:pt x="312" y="377"/>
                    <a:pt x="312" y="377"/>
                  </a:cubicBezTo>
                  <a:cubicBezTo>
                    <a:pt x="312" y="390"/>
                    <a:pt x="301" y="401"/>
                    <a:pt x="288" y="401"/>
                  </a:cubicBezTo>
                  <a:cubicBezTo>
                    <a:pt x="275" y="401"/>
                    <a:pt x="264" y="390"/>
                    <a:pt x="264" y="377"/>
                  </a:cubicBezTo>
                  <a:moveTo>
                    <a:pt x="168" y="377"/>
                  </a:moveTo>
                  <a:cubicBezTo>
                    <a:pt x="168" y="364"/>
                    <a:pt x="179" y="353"/>
                    <a:pt x="192" y="353"/>
                  </a:cubicBezTo>
                  <a:cubicBezTo>
                    <a:pt x="205" y="353"/>
                    <a:pt x="216" y="364"/>
                    <a:pt x="216" y="377"/>
                  </a:cubicBezTo>
                  <a:cubicBezTo>
                    <a:pt x="216" y="377"/>
                    <a:pt x="216" y="377"/>
                    <a:pt x="216" y="377"/>
                  </a:cubicBezTo>
                  <a:cubicBezTo>
                    <a:pt x="216" y="390"/>
                    <a:pt x="205" y="401"/>
                    <a:pt x="192" y="401"/>
                  </a:cubicBezTo>
                  <a:cubicBezTo>
                    <a:pt x="179" y="401"/>
                    <a:pt x="168" y="390"/>
                    <a:pt x="168" y="377"/>
                  </a:cubicBezTo>
                  <a:moveTo>
                    <a:pt x="72" y="377"/>
                  </a:moveTo>
                  <a:cubicBezTo>
                    <a:pt x="72" y="364"/>
                    <a:pt x="83" y="353"/>
                    <a:pt x="96" y="353"/>
                  </a:cubicBezTo>
                  <a:cubicBezTo>
                    <a:pt x="109" y="353"/>
                    <a:pt x="120" y="364"/>
                    <a:pt x="120" y="377"/>
                  </a:cubicBezTo>
                  <a:cubicBezTo>
                    <a:pt x="120" y="377"/>
                    <a:pt x="120" y="377"/>
                    <a:pt x="120" y="377"/>
                  </a:cubicBezTo>
                  <a:cubicBezTo>
                    <a:pt x="120" y="390"/>
                    <a:pt x="109" y="401"/>
                    <a:pt x="96" y="401"/>
                  </a:cubicBezTo>
                  <a:cubicBezTo>
                    <a:pt x="83" y="401"/>
                    <a:pt x="72" y="390"/>
                    <a:pt x="72" y="377"/>
                  </a:cubicBezTo>
                  <a:moveTo>
                    <a:pt x="648" y="473"/>
                  </a:moveTo>
                  <a:cubicBezTo>
                    <a:pt x="648" y="460"/>
                    <a:pt x="659" y="449"/>
                    <a:pt x="672" y="449"/>
                  </a:cubicBezTo>
                  <a:cubicBezTo>
                    <a:pt x="685" y="449"/>
                    <a:pt x="696" y="460"/>
                    <a:pt x="696" y="473"/>
                  </a:cubicBezTo>
                  <a:cubicBezTo>
                    <a:pt x="696" y="473"/>
                    <a:pt x="696" y="473"/>
                    <a:pt x="696" y="473"/>
                  </a:cubicBezTo>
                  <a:cubicBezTo>
                    <a:pt x="696" y="486"/>
                    <a:pt x="685" y="497"/>
                    <a:pt x="672" y="497"/>
                  </a:cubicBezTo>
                  <a:cubicBezTo>
                    <a:pt x="659" y="497"/>
                    <a:pt x="648" y="486"/>
                    <a:pt x="648" y="473"/>
                  </a:cubicBezTo>
                  <a:moveTo>
                    <a:pt x="552" y="473"/>
                  </a:moveTo>
                  <a:cubicBezTo>
                    <a:pt x="552" y="460"/>
                    <a:pt x="563" y="449"/>
                    <a:pt x="576" y="449"/>
                  </a:cubicBezTo>
                  <a:cubicBezTo>
                    <a:pt x="589" y="449"/>
                    <a:pt x="600" y="460"/>
                    <a:pt x="600" y="473"/>
                  </a:cubicBezTo>
                  <a:cubicBezTo>
                    <a:pt x="600" y="473"/>
                    <a:pt x="600" y="473"/>
                    <a:pt x="600" y="473"/>
                  </a:cubicBezTo>
                  <a:cubicBezTo>
                    <a:pt x="600" y="486"/>
                    <a:pt x="589" y="497"/>
                    <a:pt x="576" y="497"/>
                  </a:cubicBezTo>
                  <a:cubicBezTo>
                    <a:pt x="563" y="497"/>
                    <a:pt x="552" y="486"/>
                    <a:pt x="552" y="473"/>
                  </a:cubicBezTo>
                  <a:moveTo>
                    <a:pt x="456" y="473"/>
                  </a:moveTo>
                  <a:cubicBezTo>
                    <a:pt x="456" y="460"/>
                    <a:pt x="467" y="449"/>
                    <a:pt x="480" y="449"/>
                  </a:cubicBezTo>
                  <a:cubicBezTo>
                    <a:pt x="493" y="449"/>
                    <a:pt x="504" y="460"/>
                    <a:pt x="504" y="473"/>
                  </a:cubicBezTo>
                  <a:cubicBezTo>
                    <a:pt x="504" y="473"/>
                    <a:pt x="504" y="473"/>
                    <a:pt x="504" y="473"/>
                  </a:cubicBezTo>
                  <a:cubicBezTo>
                    <a:pt x="504" y="486"/>
                    <a:pt x="493" y="497"/>
                    <a:pt x="480" y="497"/>
                  </a:cubicBezTo>
                  <a:cubicBezTo>
                    <a:pt x="467" y="497"/>
                    <a:pt x="456" y="486"/>
                    <a:pt x="456" y="473"/>
                  </a:cubicBezTo>
                  <a:moveTo>
                    <a:pt x="360" y="473"/>
                  </a:moveTo>
                  <a:cubicBezTo>
                    <a:pt x="360" y="460"/>
                    <a:pt x="371" y="449"/>
                    <a:pt x="384" y="449"/>
                  </a:cubicBezTo>
                  <a:cubicBezTo>
                    <a:pt x="397" y="449"/>
                    <a:pt x="408" y="460"/>
                    <a:pt x="408" y="473"/>
                  </a:cubicBezTo>
                  <a:cubicBezTo>
                    <a:pt x="408" y="473"/>
                    <a:pt x="408" y="473"/>
                    <a:pt x="408" y="473"/>
                  </a:cubicBezTo>
                  <a:cubicBezTo>
                    <a:pt x="408" y="486"/>
                    <a:pt x="397" y="497"/>
                    <a:pt x="384" y="497"/>
                  </a:cubicBezTo>
                  <a:cubicBezTo>
                    <a:pt x="371" y="497"/>
                    <a:pt x="360" y="486"/>
                    <a:pt x="360" y="473"/>
                  </a:cubicBezTo>
                  <a:moveTo>
                    <a:pt x="264" y="473"/>
                  </a:moveTo>
                  <a:cubicBezTo>
                    <a:pt x="264" y="460"/>
                    <a:pt x="275" y="449"/>
                    <a:pt x="288" y="449"/>
                  </a:cubicBezTo>
                  <a:cubicBezTo>
                    <a:pt x="301" y="449"/>
                    <a:pt x="312" y="460"/>
                    <a:pt x="312" y="473"/>
                  </a:cubicBezTo>
                  <a:cubicBezTo>
                    <a:pt x="312" y="473"/>
                    <a:pt x="312" y="473"/>
                    <a:pt x="312" y="473"/>
                  </a:cubicBezTo>
                  <a:cubicBezTo>
                    <a:pt x="312" y="486"/>
                    <a:pt x="301" y="497"/>
                    <a:pt x="288" y="497"/>
                  </a:cubicBezTo>
                  <a:cubicBezTo>
                    <a:pt x="275" y="497"/>
                    <a:pt x="264" y="486"/>
                    <a:pt x="264" y="473"/>
                  </a:cubicBezTo>
                  <a:moveTo>
                    <a:pt x="168" y="473"/>
                  </a:moveTo>
                  <a:cubicBezTo>
                    <a:pt x="168" y="460"/>
                    <a:pt x="179" y="449"/>
                    <a:pt x="192" y="449"/>
                  </a:cubicBezTo>
                  <a:cubicBezTo>
                    <a:pt x="205" y="449"/>
                    <a:pt x="216" y="460"/>
                    <a:pt x="216" y="473"/>
                  </a:cubicBezTo>
                  <a:cubicBezTo>
                    <a:pt x="216" y="473"/>
                    <a:pt x="216" y="473"/>
                    <a:pt x="216" y="473"/>
                  </a:cubicBezTo>
                  <a:cubicBezTo>
                    <a:pt x="216" y="486"/>
                    <a:pt x="205" y="497"/>
                    <a:pt x="192" y="497"/>
                  </a:cubicBezTo>
                  <a:cubicBezTo>
                    <a:pt x="179" y="497"/>
                    <a:pt x="168" y="486"/>
                    <a:pt x="168" y="473"/>
                  </a:cubicBezTo>
                  <a:moveTo>
                    <a:pt x="72" y="473"/>
                  </a:moveTo>
                  <a:cubicBezTo>
                    <a:pt x="72" y="460"/>
                    <a:pt x="83" y="449"/>
                    <a:pt x="96" y="449"/>
                  </a:cubicBezTo>
                  <a:cubicBezTo>
                    <a:pt x="109" y="449"/>
                    <a:pt x="120" y="460"/>
                    <a:pt x="120" y="473"/>
                  </a:cubicBezTo>
                  <a:cubicBezTo>
                    <a:pt x="120" y="473"/>
                    <a:pt x="120" y="473"/>
                    <a:pt x="120" y="473"/>
                  </a:cubicBezTo>
                  <a:cubicBezTo>
                    <a:pt x="120" y="486"/>
                    <a:pt x="109" y="497"/>
                    <a:pt x="96" y="497"/>
                  </a:cubicBezTo>
                  <a:cubicBezTo>
                    <a:pt x="83" y="497"/>
                    <a:pt x="72" y="486"/>
                    <a:pt x="72" y="473"/>
                  </a:cubicBezTo>
                  <a:moveTo>
                    <a:pt x="648" y="569"/>
                  </a:moveTo>
                  <a:cubicBezTo>
                    <a:pt x="648" y="556"/>
                    <a:pt x="659" y="545"/>
                    <a:pt x="672" y="545"/>
                  </a:cubicBezTo>
                  <a:cubicBezTo>
                    <a:pt x="685" y="545"/>
                    <a:pt x="696" y="556"/>
                    <a:pt x="696" y="569"/>
                  </a:cubicBezTo>
                  <a:cubicBezTo>
                    <a:pt x="696" y="569"/>
                    <a:pt x="696" y="569"/>
                    <a:pt x="696" y="569"/>
                  </a:cubicBezTo>
                  <a:cubicBezTo>
                    <a:pt x="696" y="583"/>
                    <a:pt x="685" y="593"/>
                    <a:pt x="672" y="593"/>
                  </a:cubicBezTo>
                  <a:cubicBezTo>
                    <a:pt x="659" y="593"/>
                    <a:pt x="648" y="583"/>
                    <a:pt x="648" y="569"/>
                  </a:cubicBezTo>
                  <a:moveTo>
                    <a:pt x="552" y="569"/>
                  </a:moveTo>
                  <a:cubicBezTo>
                    <a:pt x="552" y="556"/>
                    <a:pt x="563" y="545"/>
                    <a:pt x="576" y="545"/>
                  </a:cubicBezTo>
                  <a:cubicBezTo>
                    <a:pt x="589" y="545"/>
                    <a:pt x="600" y="556"/>
                    <a:pt x="600" y="569"/>
                  </a:cubicBezTo>
                  <a:cubicBezTo>
                    <a:pt x="600" y="569"/>
                    <a:pt x="600" y="569"/>
                    <a:pt x="600" y="569"/>
                  </a:cubicBezTo>
                  <a:cubicBezTo>
                    <a:pt x="600" y="583"/>
                    <a:pt x="589" y="593"/>
                    <a:pt x="576" y="593"/>
                  </a:cubicBezTo>
                  <a:cubicBezTo>
                    <a:pt x="563" y="593"/>
                    <a:pt x="552" y="583"/>
                    <a:pt x="552" y="569"/>
                  </a:cubicBezTo>
                  <a:moveTo>
                    <a:pt x="456" y="569"/>
                  </a:moveTo>
                  <a:cubicBezTo>
                    <a:pt x="456" y="556"/>
                    <a:pt x="467" y="545"/>
                    <a:pt x="480" y="545"/>
                  </a:cubicBezTo>
                  <a:cubicBezTo>
                    <a:pt x="493" y="545"/>
                    <a:pt x="504" y="556"/>
                    <a:pt x="504" y="569"/>
                  </a:cubicBezTo>
                  <a:cubicBezTo>
                    <a:pt x="504" y="569"/>
                    <a:pt x="504" y="569"/>
                    <a:pt x="504" y="569"/>
                  </a:cubicBezTo>
                  <a:cubicBezTo>
                    <a:pt x="504" y="583"/>
                    <a:pt x="493" y="593"/>
                    <a:pt x="480" y="593"/>
                  </a:cubicBezTo>
                  <a:cubicBezTo>
                    <a:pt x="467" y="593"/>
                    <a:pt x="456" y="583"/>
                    <a:pt x="456" y="569"/>
                  </a:cubicBezTo>
                  <a:moveTo>
                    <a:pt x="360" y="569"/>
                  </a:moveTo>
                  <a:cubicBezTo>
                    <a:pt x="360" y="556"/>
                    <a:pt x="371" y="545"/>
                    <a:pt x="384" y="545"/>
                  </a:cubicBezTo>
                  <a:cubicBezTo>
                    <a:pt x="397" y="545"/>
                    <a:pt x="408" y="556"/>
                    <a:pt x="408" y="569"/>
                  </a:cubicBezTo>
                  <a:cubicBezTo>
                    <a:pt x="408" y="569"/>
                    <a:pt x="408" y="569"/>
                    <a:pt x="408" y="569"/>
                  </a:cubicBezTo>
                  <a:cubicBezTo>
                    <a:pt x="408" y="583"/>
                    <a:pt x="397" y="593"/>
                    <a:pt x="384" y="593"/>
                  </a:cubicBezTo>
                  <a:cubicBezTo>
                    <a:pt x="371" y="593"/>
                    <a:pt x="360" y="583"/>
                    <a:pt x="360" y="569"/>
                  </a:cubicBezTo>
                  <a:moveTo>
                    <a:pt x="264" y="569"/>
                  </a:moveTo>
                  <a:cubicBezTo>
                    <a:pt x="264" y="556"/>
                    <a:pt x="275" y="545"/>
                    <a:pt x="288" y="545"/>
                  </a:cubicBezTo>
                  <a:cubicBezTo>
                    <a:pt x="301" y="545"/>
                    <a:pt x="312" y="556"/>
                    <a:pt x="312" y="569"/>
                  </a:cubicBezTo>
                  <a:cubicBezTo>
                    <a:pt x="312" y="569"/>
                    <a:pt x="312" y="569"/>
                    <a:pt x="312" y="569"/>
                  </a:cubicBezTo>
                  <a:cubicBezTo>
                    <a:pt x="312" y="583"/>
                    <a:pt x="301" y="593"/>
                    <a:pt x="288" y="593"/>
                  </a:cubicBezTo>
                  <a:cubicBezTo>
                    <a:pt x="275" y="593"/>
                    <a:pt x="264" y="583"/>
                    <a:pt x="264" y="569"/>
                  </a:cubicBezTo>
                  <a:moveTo>
                    <a:pt x="168" y="569"/>
                  </a:moveTo>
                  <a:cubicBezTo>
                    <a:pt x="168" y="556"/>
                    <a:pt x="179" y="545"/>
                    <a:pt x="192" y="545"/>
                  </a:cubicBezTo>
                  <a:cubicBezTo>
                    <a:pt x="205" y="545"/>
                    <a:pt x="216" y="556"/>
                    <a:pt x="216" y="569"/>
                  </a:cubicBezTo>
                  <a:cubicBezTo>
                    <a:pt x="216" y="569"/>
                    <a:pt x="216" y="569"/>
                    <a:pt x="216" y="569"/>
                  </a:cubicBezTo>
                  <a:cubicBezTo>
                    <a:pt x="216" y="583"/>
                    <a:pt x="205" y="593"/>
                    <a:pt x="192" y="593"/>
                  </a:cubicBezTo>
                  <a:cubicBezTo>
                    <a:pt x="179" y="593"/>
                    <a:pt x="168" y="583"/>
                    <a:pt x="168" y="569"/>
                  </a:cubicBezTo>
                  <a:moveTo>
                    <a:pt x="72" y="569"/>
                  </a:moveTo>
                  <a:cubicBezTo>
                    <a:pt x="72" y="556"/>
                    <a:pt x="83" y="545"/>
                    <a:pt x="96" y="545"/>
                  </a:cubicBezTo>
                  <a:cubicBezTo>
                    <a:pt x="109" y="545"/>
                    <a:pt x="120" y="556"/>
                    <a:pt x="120" y="569"/>
                  </a:cubicBezTo>
                  <a:cubicBezTo>
                    <a:pt x="120" y="569"/>
                    <a:pt x="120" y="569"/>
                    <a:pt x="120" y="569"/>
                  </a:cubicBezTo>
                  <a:cubicBezTo>
                    <a:pt x="120" y="583"/>
                    <a:pt x="109" y="593"/>
                    <a:pt x="96" y="593"/>
                  </a:cubicBezTo>
                  <a:cubicBezTo>
                    <a:pt x="83" y="593"/>
                    <a:pt x="72" y="583"/>
                    <a:pt x="72" y="569"/>
                  </a:cubicBezTo>
                  <a:moveTo>
                    <a:pt x="648" y="665"/>
                  </a:moveTo>
                  <a:cubicBezTo>
                    <a:pt x="648" y="652"/>
                    <a:pt x="659" y="641"/>
                    <a:pt x="672" y="641"/>
                  </a:cubicBezTo>
                  <a:cubicBezTo>
                    <a:pt x="685" y="641"/>
                    <a:pt x="696" y="652"/>
                    <a:pt x="696" y="665"/>
                  </a:cubicBezTo>
                  <a:cubicBezTo>
                    <a:pt x="696" y="665"/>
                    <a:pt x="696" y="665"/>
                    <a:pt x="696" y="665"/>
                  </a:cubicBezTo>
                  <a:cubicBezTo>
                    <a:pt x="696" y="679"/>
                    <a:pt x="685" y="690"/>
                    <a:pt x="672" y="690"/>
                  </a:cubicBezTo>
                  <a:cubicBezTo>
                    <a:pt x="659" y="690"/>
                    <a:pt x="648" y="679"/>
                    <a:pt x="648" y="665"/>
                  </a:cubicBezTo>
                  <a:moveTo>
                    <a:pt x="552" y="665"/>
                  </a:moveTo>
                  <a:cubicBezTo>
                    <a:pt x="552" y="652"/>
                    <a:pt x="563" y="641"/>
                    <a:pt x="576" y="641"/>
                  </a:cubicBezTo>
                  <a:cubicBezTo>
                    <a:pt x="589" y="641"/>
                    <a:pt x="600" y="652"/>
                    <a:pt x="600" y="665"/>
                  </a:cubicBezTo>
                  <a:cubicBezTo>
                    <a:pt x="600" y="665"/>
                    <a:pt x="600" y="665"/>
                    <a:pt x="600" y="665"/>
                  </a:cubicBezTo>
                  <a:cubicBezTo>
                    <a:pt x="600" y="679"/>
                    <a:pt x="589" y="690"/>
                    <a:pt x="576" y="690"/>
                  </a:cubicBezTo>
                  <a:cubicBezTo>
                    <a:pt x="563" y="690"/>
                    <a:pt x="552" y="679"/>
                    <a:pt x="552" y="665"/>
                  </a:cubicBezTo>
                  <a:moveTo>
                    <a:pt x="456" y="665"/>
                  </a:moveTo>
                  <a:cubicBezTo>
                    <a:pt x="456" y="652"/>
                    <a:pt x="467" y="641"/>
                    <a:pt x="480" y="641"/>
                  </a:cubicBezTo>
                  <a:cubicBezTo>
                    <a:pt x="493" y="641"/>
                    <a:pt x="504" y="652"/>
                    <a:pt x="504" y="665"/>
                  </a:cubicBezTo>
                  <a:cubicBezTo>
                    <a:pt x="504" y="665"/>
                    <a:pt x="504" y="665"/>
                    <a:pt x="504" y="665"/>
                  </a:cubicBezTo>
                  <a:cubicBezTo>
                    <a:pt x="504" y="679"/>
                    <a:pt x="493" y="690"/>
                    <a:pt x="480" y="690"/>
                  </a:cubicBezTo>
                  <a:cubicBezTo>
                    <a:pt x="467" y="690"/>
                    <a:pt x="456" y="679"/>
                    <a:pt x="456" y="665"/>
                  </a:cubicBezTo>
                  <a:moveTo>
                    <a:pt x="360" y="665"/>
                  </a:moveTo>
                  <a:cubicBezTo>
                    <a:pt x="360" y="652"/>
                    <a:pt x="371" y="641"/>
                    <a:pt x="384" y="641"/>
                  </a:cubicBezTo>
                  <a:cubicBezTo>
                    <a:pt x="397" y="641"/>
                    <a:pt x="408" y="652"/>
                    <a:pt x="408" y="665"/>
                  </a:cubicBezTo>
                  <a:cubicBezTo>
                    <a:pt x="408" y="665"/>
                    <a:pt x="408" y="665"/>
                    <a:pt x="408" y="665"/>
                  </a:cubicBezTo>
                  <a:cubicBezTo>
                    <a:pt x="408" y="679"/>
                    <a:pt x="397" y="690"/>
                    <a:pt x="384" y="690"/>
                  </a:cubicBezTo>
                  <a:cubicBezTo>
                    <a:pt x="371" y="690"/>
                    <a:pt x="360" y="679"/>
                    <a:pt x="360" y="665"/>
                  </a:cubicBezTo>
                  <a:moveTo>
                    <a:pt x="264" y="665"/>
                  </a:moveTo>
                  <a:cubicBezTo>
                    <a:pt x="264" y="652"/>
                    <a:pt x="275" y="641"/>
                    <a:pt x="288" y="641"/>
                  </a:cubicBezTo>
                  <a:cubicBezTo>
                    <a:pt x="301" y="641"/>
                    <a:pt x="312" y="652"/>
                    <a:pt x="312" y="665"/>
                  </a:cubicBezTo>
                  <a:cubicBezTo>
                    <a:pt x="312" y="665"/>
                    <a:pt x="312" y="665"/>
                    <a:pt x="312" y="665"/>
                  </a:cubicBezTo>
                  <a:cubicBezTo>
                    <a:pt x="312" y="679"/>
                    <a:pt x="301" y="690"/>
                    <a:pt x="288" y="690"/>
                  </a:cubicBezTo>
                  <a:cubicBezTo>
                    <a:pt x="275" y="690"/>
                    <a:pt x="264" y="679"/>
                    <a:pt x="264" y="665"/>
                  </a:cubicBezTo>
                  <a:moveTo>
                    <a:pt x="168" y="665"/>
                  </a:moveTo>
                  <a:cubicBezTo>
                    <a:pt x="168" y="652"/>
                    <a:pt x="179" y="641"/>
                    <a:pt x="192" y="641"/>
                  </a:cubicBezTo>
                  <a:cubicBezTo>
                    <a:pt x="205" y="641"/>
                    <a:pt x="216" y="652"/>
                    <a:pt x="216" y="665"/>
                  </a:cubicBezTo>
                  <a:cubicBezTo>
                    <a:pt x="216" y="665"/>
                    <a:pt x="216" y="665"/>
                    <a:pt x="216" y="665"/>
                  </a:cubicBezTo>
                  <a:cubicBezTo>
                    <a:pt x="216" y="679"/>
                    <a:pt x="205" y="690"/>
                    <a:pt x="192" y="690"/>
                  </a:cubicBezTo>
                  <a:cubicBezTo>
                    <a:pt x="179" y="690"/>
                    <a:pt x="168" y="679"/>
                    <a:pt x="168" y="665"/>
                  </a:cubicBezTo>
                  <a:moveTo>
                    <a:pt x="72" y="665"/>
                  </a:moveTo>
                  <a:cubicBezTo>
                    <a:pt x="72" y="652"/>
                    <a:pt x="83" y="641"/>
                    <a:pt x="96" y="641"/>
                  </a:cubicBezTo>
                  <a:cubicBezTo>
                    <a:pt x="109" y="641"/>
                    <a:pt x="120" y="652"/>
                    <a:pt x="120" y="665"/>
                  </a:cubicBezTo>
                  <a:cubicBezTo>
                    <a:pt x="120" y="665"/>
                    <a:pt x="120" y="665"/>
                    <a:pt x="120" y="665"/>
                  </a:cubicBezTo>
                  <a:cubicBezTo>
                    <a:pt x="120" y="679"/>
                    <a:pt x="109" y="690"/>
                    <a:pt x="96" y="690"/>
                  </a:cubicBezTo>
                  <a:cubicBezTo>
                    <a:pt x="83" y="690"/>
                    <a:pt x="72" y="679"/>
                    <a:pt x="72" y="665"/>
                  </a:cubicBezTo>
                </a:path>
              </a:pathLst>
            </a:custGeom>
            <a:noFill/>
            <a:ln w="3175" cap="rnd">
              <a:solidFill>
                <a:srgbClr val="B01C2E"/>
              </a:solidFill>
              <a:prstDash val="solid"/>
              <a:round/>
              <a:headEnd/>
              <a:tailEnd/>
            </a:ln>
          </p:spPr>
          <p:txBody>
            <a:bodyPr/>
            <a:lstStyle/>
            <a:p>
              <a:endParaRPr lang="en-US"/>
            </a:p>
          </p:txBody>
        </p:sp>
        <p:sp>
          <p:nvSpPr>
            <p:cNvPr id="329961" name="Freeform 233"/>
            <p:cNvSpPr>
              <a:spLocks noEditPoints="1"/>
            </p:cNvSpPr>
            <p:nvPr/>
          </p:nvSpPr>
          <p:spPr bwMode="auto">
            <a:xfrm>
              <a:off x="5358" y="2863"/>
              <a:ext cx="213" cy="212"/>
            </a:xfrm>
            <a:custGeom>
              <a:avLst/>
              <a:gdLst/>
              <a:ahLst/>
              <a:cxnLst>
                <a:cxn ang="0">
                  <a:pos x="0" y="770"/>
                </a:cxn>
                <a:cxn ang="0">
                  <a:pos x="673" y="113"/>
                </a:cxn>
                <a:cxn ang="0">
                  <a:pos x="601" y="89"/>
                </a:cxn>
                <a:cxn ang="0">
                  <a:pos x="505" y="89"/>
                </a:cxn>
                <a:cxn ang="0">
                  <a:pos x="385" y="65"/>
                </a:cxn>
                <a:cxn ang="0">
                  <a:pos x="265" y="89"/>
                </a:cxn>
                <a:cxn ang="0">
                  <a:pos x="265" y="89"/>
                </a:cxn>
                <a:cxn ang="0">
                  <a:pos x="192" y="113"/>
                </a:cxn>
                <a:cxn ang="0">
                  <a:pos x="120" y="89"/>
                </a:cxn>
                <a:cxn ang="0">
                  <a:pos x="697" y="185"/>
                </a:cxn>
                <a:cxn ang="0">
                  <a:pos x="577" y="161"/>
                </a:cxn>
                <a:cxn ang="0">
                  <a:pos x="457" y="185"/>
                </a:cxn>
                <a:cxn ang="0">
                  <a:pos x="457" y="185"/>
                </a:cxn>
                <a:cxn ang="0">
                  <a:pos x="385" y="209"/>
                </a:cxn>
                <a:cxn ang="0">
                  <a:pos x="313" y="185"/>
                </a:cxn>
                <a:cxn ang="0">
                  <a:pos x="216" y="185"/>
                </a:cxn>
                <a:cxn ang="0">
                  <a:pos x="96" y="161"/>
                </a:cxn>
                <a:cxn ang="0">
                  <a:pos x="649" y="281"/>
                </a:cxn>
                <a:cxn ang="0">
                  <a:pos x="649" y="281"/>
                </a:cxn>
                <a:cxn ang="0">
                  <a:pos x="577" y="305"/>
                </a:cxn>
                <a:cxn ang="0">
                  <a:pos x="505" y="281"/>
                </a:cxn>
                <a:cxn ang="0">
                  <a:pos x="409" y="281"/>
                </a:cxn>
                <a:cxn ang="0">
                  <a:pos x="289" y="257"/>
                </a:cxn>
                <a:cxn ang="0">
                  <a:pos x="168" y="281"/>
                </a:cxn>
                <a:cxn ang="0">
                  <a:pos x="168" y="281"/>
                </a:cxn>
                <a:cxn ang="0">
                  <a:pos x="96" y="305"/>
                </a:cxn>
                <a:cxn ang="0">
                  <a:pos x="697" y="377"/>
                </a:cxn>
                <a:cxn ang="0">
                  <a:pos x="601" y="377"/>
                </a:cxn>
                <a:cxn ang="0">
                  <a:pos x="481" y="353"/>
                </a:cxn>
                <a:cxn ang="0">
                  <a:pos x="361" y="377"/>
                </a:cxn>
                <a:cxn ang="0">
                  <a:pos x="361" y="377"/>
                </a:cxn>
                <a:cxn ang="0">
                  <a:pos x="289" y="401"/>
                </a:cxn>
                <a:cxn ang="0">
                  <a:pos x="216" y="377"/>
                </a:cxn>
                <a:cxn ang="0">
                  <a:pos x="120" y="377"/>
                </a:cxn>
                <a:cxn ang="0">
                  <a:pos x="673" y="449"/>
                </a:cxn>
                <a:cxn ang="0">
                  <a:pos x="553" y="473"/>
                </a:cxn>
                <a:cxn ang="0">
                  <a:pos x="553" y="473"/>
                </a:cxn>
                <a:cxn ang="0">
                  <a:pos x="481" y="497"/>
                </a:cxn>
                <a:cxn ang="0">
                  <a:pos x="409" y="473"/>
                </a:cxn>
                <a:cxn ang="0">
                  <a:pos x="313" y="473"/>
                </a:cxn>
                <a:cxn ang="0">
                  <a:pos x="192" y="449"/>
                </a:cxn>
                <a:cxn ang="0">
                  <a:pos x="72" y="473"/>
                </a:cxn>
                <a:cxn ang="0">
                  <a:pos x="72" y="473"/>
                </a:cxn>
                <a:cxn ang="0">
                  <a:pos x="673" y="593"/>
                </a:cxn>
                <a:cxn ang="0">
                  <a:pos x="601" y="569"/>
                </a:cxn>
                <a:cxn ang="0">
                  <a:pos x="505" y="569"/>
                </a:cxn>
                <a:cxn ang="0">
                  <a:pos x="385" y="545"/>
                </a:cxn>
                <a:cxn ang="0">
                  <a:pos x="265" y="569"/>
                </a:cxn>
                <a:cxn ang="0">
                  <a:pos x="265" y="569"/>
                </a:cxn>
                <a:cxn ang="0">
                  <a:pos x="192" y="593"/>
                </a:cxn>
                <a:cxn ang="0">
                  <a:pos x="120" y="569"/>
                </a:cxn>
                <a:cxn ang="0">
                  <a:pos x="697" y="665"/>
                </a:cxn>
                <a:cxn ang="0">
                  <a:pos x="577" y="641"/>
                </a:cxn>
                <a:cxn ang="0">
                  <a:pos x="457" y="665"/>
                </a:cxn>
                <a:cxn ang="0">
                  <a:pos x="457" y="665"/>
                </a:cxn>
                <a:cxn ang="0">
                  <a:pos x="385" y="690"/>
                </a:cxn>
                <a:cxn ang="0">
                  <a:pos x="313" y="665"/>
                </a:cxn>
                <a:cxn ang="0">
                  <a:pos x="216" y="665"/>
                </a:cxn>
                <a:cxn ang="0">
                  <a:pos x="96" y="641"/>
                </a:cxn>
              </a:cxnLst>
              <a:rect l="0" t="0" r="r" b="b"/>
              <a:pathLst>
                <a:path w="769" h="770">
                  <a:moveTo>
                    <a:pt x="0" y="770"/>
                  </a:moveTo>
                  <a:lnTo>
                    <a:pt x="769" y="770"/>
                  </a:lnTo>
                  <a:lnTo>
                    <a:pt x="769" y="0"/>
                  </a:lnTo>
                  <a:lnTo>
                    <a:pt x="0" y="0"/>
                  </a:lnTo>
                  <a:lnTo>
                    <a:pt x="0" y="770"/>
                  </a:lnTo>
                  <a:moveTo>
                    <a:pt x="649" y="89"/>
                  </a:moveTo>
                  <a:cubicBezTo>
                    <a:pt x="649" y="75"/>
                    <a:pt x="660" y="65"/>
                    <a:pt x="673" y="65"/>
                  </a:cubicBezTo>
                  <a:cubicBezTo>
                    <a:pt x="686" y="65"/>
                    <a:pt x="697" y="75"/>
                    <a:pt x="697" y="89"/>
                  </a:cubicBezTo>
                  <a:cubicBezTo>
                    <a:pt x="697" y="89"/>
                    <a:pt x="697" y="89"/>
                    <a:pt x="697" y="89"/>
                  </a:cubicBezTo>
                  <a:cubicBezTo>
                    <a:pt x="697" y="102"/>
                    <a:pt x="686" y="113"/>
                    <a:pt x="673" y="113"/>
                  </a:cubicBezTo>
                  <a:cubicBezTo>
                    <a:pt x="660" y="113"/>
                    <a:pt x="649" y="102"/>
                    <a:pt x="649" y="89"/>
                  </a:cubicBezTo>
                  <a:moveTo>
                    <a:pt x="553" y="89"/>
                  </a:moveTo>
                  <a:cubicBezTo>
                    <a:pt x="553" y="75"/>
                    <a:pt x="563" y="65"/>
                    <a:pt x="577" y="65"/>
                  </a:cubicBezTo>
                  <a:cubicBezTo>
                    <a:pt x="590" y="65"/>
                    <a:pt x="601" y="75"/>
                    <a:pt x="601" y="89"/>
                  </a:cubicBezTo>
                  <a:cubicBezTo>
                    <a:pt x="601" y="89"/>
                    <a:pt x="601" y="89"/>
                    <a:pt x="601" y="89"/>
                  </a:cubicBezTo>
                  <a:cubicBezTo>
                    <a:pt x="601" y="102"/>
                    <a:pt x="590" y="113"/>
                    <a:pt x="577" y="113"/>
                  </a:cubicBezTo>
                  <a:cubicBezTo>
                    <a:pt x="563" y="113"/>
                    <a:pt x="553" y="102"/>
                    <a:pt x="553" y="89"/>
                  </a:cubicBezTo>
                  <a:moveTo>
                    <a:pt x="457" y="89"/>
                  </a:moveTo>
                  <a:cubicBezTo>
                    <a:pt x="457" y="75"/>
                    <a:pt x="467" y="65"/>
                    <a:pt x="481" y="65"/>
                  </a:cubicBezTo>
                  <a:cubicBezTo>
                    <a:pt x="494" y="65"/>
                    <a:pt x="505" y="75"/>
                    <a:pt x="505" y="89"/>
                  </a:cubicBezTo>
                  <a:cubicBezTo>
                    <a:pt x="505" y="89"/>
                    <a:pt x="505" y="89"/>
                    <a:pt x="505" y="89"/>
                  </a:cubicBezTo>
                  <a:cubicBezTo>
                    <a:pt x="505" y="102"/>
                    <a:pt x="494" y="113"/>
                    <a:pt x="481" y="113"/>
                  </a:cubicBezTo>
                  <a:cubicBezTo>
                    <a:pt x="467" y="113"/>
                    <a:pt x="457" y="102"/>
                    <a:pt x="457" y="89"/>
                  </a:cubicBezTo>
                  <a:moveTo>
                    <a:pt x="361" y="89"/>
                  </a:moveTo>
                  <a:cubicBezTo>
                    <a:pt x="361" y="75"/>
                    <a:pt x="371" y="65"/>
                    <a:pt x="385" y="65"/>
                  </a:cubicBezTo>
                  <a:cubicBezTo>
                    <a:pt x="398" y="65"/>
                    <a:pt x="409" y="75"/>
                    <a:pt x="409" y="89"/>
                  </a:cubicBezTo>
                  <a:cubicBezTo>
                    <a:pt x="409" y="89"/>
                    <a:pt x="409" y="89"/>
                    <a:pt x="409" y="89"/>
                  </a:cubicBezTo>
                  <a:cubicBezTo>
                    <a:pt x="409" y="102"/>
                    <a:pt x="398" y="113"/>
                    <a:pt x="385" y="113"/>
                  </a:cubicBezTo>
                  <a:cubicBezTo>
                    <a:pt x="371" y="113"/>
                    <a:pt x="361" y="102"/>
                    <a:pt x="361" y="89"/>
                  </a:cubicBezTo>
                  <a:moveTo>
                    <a:pt x="265" y="89"/>
                  </a:moveTo>
                  <a:cubicBezTo>
                    <a:pt x="265" y="75"/>
                    <a:pt x="275" y="65"/>
                    <a:pt x="289" y="65"/>
                  </a:cubicBezTo>
                  <a:cubicBezTo>
                    <a:pt x="302" y="65"/>
                    <a:pt x="313" y="75"/>
                    <a:pt x="313" y="89"/>
                  </a:cubicBezTo>
                  <a:cubicBezTo>
                    <a:pt x="313" y="89"/>
                    <a:pt x="313" y="89"/>
                    <a:pt x="313" y="89"/>
                  </a:cubicBezTo>
                  <a:cubicBezTo>
                    <a:pt x="313" y="102"/>
                    <a:pt x="302" y="113"/>
                    <a:pt x="289" y="113"/>
                  </a:cubicBezTo>
                  <a:cubicBezTo>
                    <a:pt x="275" y="113"/>
                    <a:pt x="265" y="102"/>
                    <a:pt x="265" y="89"/>
                  </a:cubicBezTo>
                  <a:moveTo>
                    <a:pt x="168" y="89"/>
                  </a:moveTo>
                  <a:cubicBezTo>
                    <a:pt x="168" y="75"/>
                    <a:pt x="179" y="65"/>
                    <a:pt x="192" y="65"/>
                  </a:cubicBezTo>
                  <a:cubicBezTo>
                    <a:pt x="206" y="65"/>
                    <a:pt x="216" y="75"/>
                    <a:pt x="216" y="89"/>
                  </a:cubicBezTo>
                  <a:cubicBezTo>
                    <a:pt x="216" y="89"/>
                    <a:pt x="216" y="89"/>
                    <a:pt x="216" y="89"/>
                  </a:cubicBezTo>
                  <a:cubicBezTo>
                    <a:pt x="216" y="102"/>
                    <a:pt x="206" y="113"/>
                    <a:pt x="192" y="113"/>
                  </a:cubicBezTo>
                  <a:cubicBezTo>
                    <a:pt x="179" y="113"/>
                    <a:pt x="168" y="102"/>
                    <a:pt x="168" y="89"/>
                  </a:cubicBezTo>
                  <a:moveTo>
                    <a:pt x="72" y="89"/>
                  </a:moveTo>
                  <a:cubicBezTo>
                    <a:pt x="72" y="75"/>
                    <a:pt x="83" y="65"/>
                    <a:pt x="96" y="65"/>
                  </a:cubicBezTo>
                  <a:cubicBezTo>
                    <a:pt x="110" y="65"/>
                    <a:pt x="120" y="75"/>
                    <a:pt x="120" y="89"/>
                  </a:cubicBezTo>
                  <a:cubicBezTo>
                    <a:pt x="120" y="89"/>
                    <a:pt x="120" y="89"/>
                    <a:pt x="120" y="89"/>
                  </a:cubicBezTo>
                  <a:cubicBezTo>
                    <a:pt x="120" y="102"/>
                    <a:pt x="110" y="113"/>
                    <a:pt x="96" y="113"/>
                  </a:cubicBezTo>
                  <a:cubicBezTo>
                    <a:pt x="83" y="113"/>
                    <a:pt x="72" y="102"/>
                    <a:pt x="72" y="89"/>
                  </a:cubicBezTo>
                  <a:moveTo>
                    <a:pt x="649" y="185"/>
                  </a:moveTo>
                  <a:cubicBezTo>
                    <a:pt x="649" y="171"/>
                    <a:pt x="660" y="161"/>
                    <a:pt x="673" y="161"/>
                  </a:cubicBezTo>
                  <a:cubicBezTo>
                    <a:pt x="686" y="161"/>
                    <a:pt x="697" y="171"/>
                    <a:pt x="697" y="185"/>
                  </a:cubicBezTo>
                  <a:cubicBezTo>
                    <a:pt x="697" y="185"/>
                    <a:pt x="697" y="185"/>
                    <a:pt x="697" y="185"/>
                  </a:cubicBezTo>
                  <a:cubicBezTo>
                    <a:pt x="697" y="198"/>
                    <a:pt x="686" y="209"/>
                    <a:pt x="673" y="209"/>
                  </a:cubicBezTo>
                  <a:cubicBezTo>
                    <a:pt x="660" y="209"/>
                    <a:pt x="649" y="198"/>
                    <a:pt x="649" y="185"/>
                  </a:cubicBezTo>
                  <a:moveTo>
                    <a:pt x="553" y="185"/>
                  </a:moveTo>
                  <a:cubicBezTo>
                    <a:pt x="553" y="171"/>
                    <a:pt x="563" y="161"/>
                    <a:pt x="577" y="161"/>
                  </a:cubicBezTo>
                  <a:cubicBezTo>
                    <a:pt x="590" y="161"/>
                    <a:pt x="601" y="171"/>
                    <a:pt x="601" y="185"/>
                  </a:cubicBezTo>
                  <a:cubicBezTo>
                    <a:pt x="601" y="185"/>
                    <a:pt x="601" y="185"/>
                    <a:pt x="601" y="185"/>
                  </a:cubicBezTo>
                  <a:cubicBezTo>
                    <a:pt x="601" y="198"/>
                    <a:pt x="590" y="209"/>
                    <a:pt x="577" y="209"/>
                  </a:cubicBezTo>
                  <a:cubicBezTo>
                    <a:pt x="563" y="209"/>
                    <a:pt x="553" y="198"/>
                    <a:pt x="553" y="185"/>
                  </a:cubicBezTo>
                  <a:moveTo>
                    <a:pt x="457" y="185"/>
                  </a:moveTo>
                  <a:cubicBezTo>
                    <a:pt x="457" y="171"/>
                    <a:pt x="467" y="161"/>
                    <a:pt x="481" y="161"/>
                  </a:cubicBezTo>
                  <a:cubicBezTo>
                    <a:pt x="494" y="161"/>
                    <a:pt x="505" y="171"/>
                    <a:pt x="505" y="185"/>
                  </a:cubicBezTo>
                  <a:cubicBezTo>
                    <a:pt x="505" y="185"/>
                    <a:pt x="505" y="185"/>
                    <a:pt x="505" y="185"/>
                  </a:cubicBezTo>
                  <a:cubicBezTo>
                    <a:pt x="505" y="198"/>
                    <a:pt x="494" y="209"/>
                    <a:pt x="481" y="209"/>
                  </a:cubicBezTo>
                  <a:cubicBezTo>
                    <a:pt x="467" y="209"/>
                    <a:pt x="457" y="198"/>
                    <a:pt x="457" y="185"/>
                  </a:cubicBezTo>
                  <a:moveTo>
                    <a:pt x="361" y="185"/>
                  </a:moveTo>
                  <a:cubicBezTo>
                    <a:pt x="361" y="171"/>
                    <a:pt x="371" y="161"/>
                    <a:pt x="385" y="161"/>
                  </a:cubicBezTo>
                  <a:cubicBezTo>
                    <a:pt x="398" y="161"/>
                    <a:pt x="409" y="171"/>
                    <a:pt x="409" y="185"/>
                  </a:cubicBezTo>
                  <a:cubicBezTo>
                    <a:pt x="409" y="185"/>
                    <a:pt x="409" y="185"/>
                    <a:pt x="409" y="185"/>
                  </a:cubicBezTo>
                  <a:cubicBezTo>
                    <a:pt x="409" y="198"/>
                    <a:pt x="398" y="209"/>
                    <a:pt x="385" y="209"/>
                  </a:cubicBezTo>
                  <a:cubicBezTo>
                    <a:pt x="371" y="209"/>
                    <a:pt x="361" y="198"/>
                    <a:pt x="361" y="185"/>
                  </a:cubicBezTo>
                  <a:moveTo>
                    <a:pt x="265" y="185"/>
                  </a:moveTo>
                  <a:cubicBezTo>
                    <a:pt x="265" y="171"/>
                    <a:pt x="275" y="161"/>
                    <a:pt x="289" y="161"/>
                  </a:cubicBezTo>
                  <a:cubicBezTo>
                    <a:pt x="302" y="161"/>
                    <a:pt x="313" y="171"/>
                    <a:pt x="313" y="185"/>
                  </a:cubicBezTo>
                  <a:cubicBezTo>
                    <a:pt x="313" y="185"/>
                    <a:pt x="313" y="185"/>
                    <a:pt x="313" y="185"/>
                  </a:cubicBezTo>
                  <a:cubicBezTo>
                    <a:pt x="313" y="198"/>
                    <a:pt x="302" y="209"/>
                    <a:pt x="289" y="209"/>
                  </a:cubicBezTo>
                  <a:cubicBezTo>
                    <a:pt x="275" y="209"/>
                    <a:pt x="265" y="198"/>
                    <a:pt x="265" y="185"/>
                  </a:cubicBezTo>
                  <a:moveTo>
                    <a:pt x="168" y="185"/>
                  </a:moveTo>
                  <a:cubicBezTo>
                    <a:pt x="168" y="171"/>
                    <a:pt x="179" y="161"/>
                    <a:pt x="192" y="161"/>
                  </a:cubicBezTo>
                  <a:cubicBezTo>
                    <a:pt x="206" y="161"/>
                    <a:pt x="216" y="171"/>
                    <a:pt x="216" y="185"/>
                  </a:cubicBezTo>
                  <a:cubicBezTo>
                    <a:pt x="216" y="185"/>
                    <a:pt x="216" y="185"/>
                    <a:pt x="216" y="185"/>
                  </a:cubicBezTo>
                  <a:cubicBezTo>
                    <a:pt x="216" y="198"/>
                    <a:pt x="206" y="209"/>
                    <a:pt x="192" y="209"/>
                  </a:cubicBezTo>
                  <a:cubicBezTo>
                    <a:pt x="179" y="209"/>
                    <a:pt x="168" y="198"/>
                    <a:pt x="168" y="185"/>
                  </a:cubicBezTo>
                  <a:moveTo>
                    <a:pt x="72" y="185"/>
                  </a:moveTo>
                  <a:cubicBezTo>
                    <a:pt x="72" y="171"/>
                    <a:pt x="83" y="161"/>
                    <a:pt x="96" y="161"/>
                  </a:cubicBezTo>
                  <a:cubicBezTo>
                    <a:pt x="110" y="161"/>
                    <a:pt x="120" y="171"/>
                    <a:pt x="120" y="185"/>
                  </a:cubicBezTo>
                  <a:cubicBezTo>
                    <a:pt x="120" y="185"/>
                    <a:pt x="120" y="185"/>
                    <a:pt x="120" y="185"/>
                  </a:cubicBezTo>
                  <a:cubicBezTo>
                    <a:pt x="120" y="198"/>
                    <a:pt x="110" y="209"/>
                    <a:pt x="96" y="209"/>
                  </a:cubicBezTo>
                  <a:cubicBezTo>
                    <a:pt x="83" y="209"/>
                    <a:pt x="72" y="198"/>
                    <a:pt x="72" y="185"/>
                  </a:cubicBezTo>
                  <a:moveTo>
                    <a:pt x="649" y="281"/>
                  </a:moveTo>
                  <a:cubicBezTo>
                    <a:pt x="649" y="268"/>
                    <a:pt x="660" y="257"/>
                    <a:pt x="673" y="257"/>
                  </a:cubicBezTo>
                  <a:cubicBezTo>
                    <a:pt x="686" y="257"/>
                    <a:pt x="697" y="268"/>
                    <a:pt x="697" y="281"/>
                  </a:cubicBezTo>
                  <a:cubicBezTo>
                    <a:pt x="697" y="281"/>
                    <a:pt x="697" y="281"/>
                    <a:pt x="697" y="281"/>
                  </a:cubicBezTo>
                  <a:cubicBezTo>
                    <a:pt x="697" y="294"/>
                    <a:pt x="686" y="305"/>
                    <a:pt x="673" y="305"/>
                  </a:cubicBezTo>
                  <a:cubicBezTo>
                    <a:pt x="660" y="305"/>
                    <a:pt x="649" y="294"/>
                    <a:pt x="649" y="281"/>
                  </a:cubicBezTo>
                  <a:moveTo>
                    <a:pt x="553" y="281"/>
                  </a:moveTo>
                  <a:cubicBezTo>
                    <a:pt x="553" y="268"/>
                    <a:pt x="563" y="257"/>
                    <a:pt x="577" y="257"/>
                  </a:cubicBezTo>
                  <a:cubicBezTo>
                    <a:pt x="590" y="257"/>
                    <a:pt x="601" y="268"/>
                    <a:pt x="601" y="281"/>
                  </a:cubicBezTo>
                  <a:cubicBezTo>
                    <a:pt x="601" y="281"/>
                    <a:pt x="601" y="281"/>
                    <a:pt x="601" y="281"/>
                  </a:cubicBezTo>
                  <a:cubicBezTo>
                    <a:pt x="601" y="294"/>
                    <a:pt x="590" y="305"/>
                    <a:pt x="577" y="305"/>
                  </a:cubicBezTo>
                  <a:cubicBezTo>
                    <a:pt x="563" y="305"/>
                    <a:pt x="553" y="294"/>
                    <a:pt x="553" y="281"/>
                  </a:cubicBezTo>
                  <a:moveTo>
                    <a:pt x="457" y="281"/>
                  </a:moveTo>
                  <a:cubicBezTo>
                    <a:pt x="457" y="268"/>
                    <a:pt x="467" y="257"/>
                    <a:pt x="481" y="257"/>
                  </a:cubicBezTo>
                  <a:cubicBezTo>
                    <a:pt x="494" y="257"/>
                    <a:pt x="505" y="268"/>
                    <a:pt x="505" y="281"/>
                  </a:cubicBezTo>
                  <a:cubicBezTo>
                    <a:pt x="505" y="281"/>
                    <a:pt x="505" y="281"/>
                    <a:pt x="505" y="281"/>
                  </a:cubicBezTo>
                  <a:cubicBezTo>
                    <a:pt x="505" y="294"/>
                    <a:pt x="494" y="305"/>
                    <a:pt x="481" y="305"/>
                  </a:cubicBezTo>
                  <a:cubicBezTo>
                    <a:pt x="467" y="305"/>
                    <a:pt x="457" y="294"/>
                    <a:pt x="457" y="281"/>
                  </a:cubicBezTo>
                  <a:moveTo>
                    <a:pt x="361" y="281"/>
                  </a:moveTo>
                  <a:cubicBezTo>
                    <a:pt x="361" y="268"/>
                    <a:pt x="371" y="257"/>
                    <a:pt x="385" y="257"/>
                  </a:cubicBezTo>
                  <a:cubicBezTo>
                    <a:pt x="398" y="257"/>
                    <a:pt x="409" y="268"/>
                    <a:pt x="409" y="281"/>
                  </a:cubicBezTo>
                  <a:cubicBezTo>
                    <a:pt x="409" y="281"/>
                    <a:pt x="409" y="281"/>
                    <a:pt x="409" y="281"/>
                  </a:cubicBezTo>
                  <a:cubicBezTo>
                    <a:pt x="409" y="294"/>
                    <a:pt x="398" y="305"/>
                    <a:pt x="385" y="305"/>
                  </a:cubicBezTo>
                  <a:cubicBezTo>
                    <a:pt x="371" y="305"/>
                    <a:pt x="361" y="294"/>
                    <a:pt x="361" y="281"/>
                  </a:cubicBezTo>
                  <a:moveTo>
                    <a:pt x="265" y="281"/>
                  </a:moveTo>
                  <a:cubicBezTo>
                    <a:pt x="265" y="268"/>
                    <a:pt x="275" y="257"/>
                    <a:pt x="289" y="257"/>
                  </a:cubicBezTo>
                  <a:cubicBezTo>
                    <a:pt x="302" y="257"/>
                    <a:pt x="313" y="268"/>
                    <a:pt x="313" y="281"/>
                  </a:cubicBezTo>
                  <a:cubicBezTo>
                    <a:pt x="313" y="281"/>
                    <a:pt x="313" y="281"/>
                    <a:pt x="313" y="281"/>
                  </a:cubicBezTo>
                  <a:cubicBezTo>
                    <a:pt x="313" y="294"/>
                    <a:pt x="302" y="305"/>
                    <a:pt x="289" y="305"/>
                  </a:cubicBezTo>
                  <a:cubicBezTo>
                    <a:pt x="275" y="305"/>
                    <a:pt x="265" y="294"/>
                    <a:pt x="265" y="281"/>
                  </a:cubicBezTo>
                  <a:moveTo>
                    <a:pt x="168" y="281"/>
                  </a:moveTo>
                  <a:cubicBezTo>
                    <a:pt x="168" y="268"/>
                    <a:pt x="179" y="257"/>
                    <a:pt x="192" y="257"/>
                  </a:cubicBezTo>
                  <a:cubicBezTo>
                    <a:pt x="206" y="257"/>
                    <a:pt x="216" y="268"/>
                    <a:pt x="216" y="281"/>
                  </a:cubicBezTo>
                  <a:cubicBezTo>
                    <a:pt x="216" y="281"/>
                    <a:pt x="216" y="281"/>
                    <a:pt x="216" y="281"/>
                  </a:cubicBezTo>
                  <a:cubicBezTo>
                    <a:pt x="216" y="294"/>
                    <a:pt x="206" y="305"/>
                    <a:pt x="192" y="305"/>
                  </a:cubicBezTo>
                  <a:cubicBezTo>
                    <a:pt x="179" y="305"/>
                    <a:pt x="168" y="294"/>
                    <a:pt x="168" y="281"/>
                  </a:cubicBezTo>
                  <a:moveTo>
                    <a:pt x="72" y="281"/>
                  </a:moveTo>
                  <a:cubicBezTo>
                    <a:pt x="72" y="268"/>
                    <a:pt x="83" y="257"/>
                    <a:pt x="96" y="257"/>
                  </a:cubicBezTo>
                  <a:cubicBezTo>
                    <a:pt x="110" y="257"/>
                    <a:pt x="120" y="268"/>
                    <a:pt x="120" y="281"/>
                  </a:cubicBezTo>
                  <a:cubicBezTo>
                    <a:pt x="120" y="281"/>
                    <a:pt x="120" y="281"/>
                    <a:pt x="120" y="281"/>
                  </a:cubicBezTo>
                  <a:cubicBezTo>
                    <a:pt x="120" y="294"/>
                    <a:pt x="110" y="305"/>
                    <a:pt x="96" y="305"/>
                  </a:cubicBezTo>
                  <a:cubicBezTo>
                    <a:pt x="83" y="305"/>
                    <a:pt x="72" y="294"/>
                    <a:pt x="72" y="281"/>
                  </a:cubicBezTo>
                  <a:moveTo>
                    <a:pt x="649" y="377"/>
                  </a:moveTo>
                  <a:cubicBezTo>
                    <a:pt x="649" y="364"/>
                    <a:pt x="660" y="353"/>
                    <a:pt x="673" y="353"/>
                  </a:cubicBezTo>
                  <a:cubicBezTo>
                    <a:pt x="686" y="353"/>
                    <a:pt x="697" y="364"/>
                    <a:pt x="697" y="377"/>
                  </a:cubicBezTo>
                  <a:cubicBezTo>
                    <a:pt x="697" y="377"/>
                    <a:pt x="697" y="377"/>
                    <a:pt x="697" y="377"/>
                  </a:cubicBezTo>
                  <a:cubicBezTo>
                    <a:pt x="697" y="390"/>
                    <a:pt x="686" y="401"/>
                    <a:pt x="673" y="401"/>
                  </a:cubicBezTo>
                  <a:cubicBezTo>
                    <a:pt x="660" y="401"/>
                    <a:pt x="649" y="390"/>
                    <a:pt x="649" y="377"/>
                  </a:cubicBezTo>
                  <a:moveTo>
                    <a:pt x="553" y="377"/>
                  </a:moveTo>
                  <a:cubicBezTo>
                    <a:pt x="553" y="364"/>
                    <a:pt x="563" y="353"/>
                    <a:pt x="577" y="353"/>
                  </a:cubicBezTo>
                  <a:cubicBezTo>
                    <a:pt x="590" y="353"/>
                    <a:pt x="601" y="364"/>
                    <a:pt x="601" y="377"/>
                  </a:cubicBezTo>
                  <a:cubicBezTo>
                    <a:pt x="601" y="377"/>
                    <a:pt x="601" y="377"/>
                    <a:pt x="601" y="377"/>
                  </a:cubicBezTo>
                  <a:cubicBezTo>
                    <a:pt x="601" y="390"/>
                    <a:pt x="590" y="401"/>
                    <a:pt x="577" y="401"/>
                  </a:cubicBezTo>
                  <a:cubicBezTo>
                    <a:pt x="563" y="401"/>
                    <a:pt x="553" y="390"/>
                    <a:pt x="553" y="377"/>
                  </a:cubicBezTo>
                  <a:moveTo>
                    <a:pt x="457" y="377"/>
                  </a:moveTo>
                  <a:cubicBezTo>
                    <a:pt x="457" y="364"/>
                    <a:pt x="467" y="353"/>
                    <a:pt x="481" y="353"/>
                  </a:cubicBezTo>
                  <a:cubicBezTo>
                    <a:pt x="494" y="353"/>
                    <a:pt x="505" y="364"/>
                    <a:pt x="505" y="377"/>
                  </a:cubicBezTo>
                  <a:cubicBezTo>
                    <a:pt x="505" y="377"/>
                    <a:pt x="505" y="377"/>
                    <a:pt x="505" y="377"/>
                  </a:cubicBezTo>
                  <a:cubicBezTo>
                    <a:pt x="505" y="390"/>
                    <a:pt x="494" y="401"/>
                    <a:pt x="481" y="401"/>
                  </a:cubicBezTo>
                  <a:cubicBezTo>
                    <a:pt x="467" y="401"/>
                    <a:pt x="457" y="390"/>
                    <a:pt x="457" y="377"/>
                  </a:cubicBezTo>
                  <a:moveTo>
                    <a:pt x="361" y="377"/>
                  </a:moveTo>
                  <a:cubicBezTo>
                    <a:pt x="361" y="364"/>
                    <a:pt x="371" y="353"/>
                    <a:pt x="385" y="353"/>
                  </a:cubicBezTo>
                  <a:cubicBezTo>
                    <a:pt x="398" y="353"/>
                    <a:pt x="409" y="364"/>
                    <a:pt x="409" y="377"/>
                  </a:cubicBezTo>
                  <a:cubicBezTo>
                    <a:pt x="409" y="377"/>
                    <a:pt x="409" y="377"/>
                    <a:pt x="409" y="377"/>
                  </a:cubicBezTo>
                  <a:cubicBezTo>
                    <a:pt x="409" y="390"/>
                    <a:pt x="398" y="401"/>
                    <a:pt x="385" y="401"/>
                  </a:cubicBezTo>
                  <a:cubicBezTo>
                    <a:pt x="371" y="401"/>
                    <a:pt x="361" y="390"/>
                    <a:pt x="361" y="377"/>
                  </a:cubicBezTo>
                  <a:moveTo>
                    <a:pt x="265" y="377"/>
                  </a:moveTo>
                  <a:cubicBezTo>
                    <a:pt x="265" y="364"/>
                    <a:pt x="275" y="353"/>
                    <a:pt x="289" y="353"/>
                  </a:cubicBezTo>
                  <a:cubicBezTo>
                    <a:pt x="302" y="353"/>
                    <a:pt x="313" y="364"/>
                    <a:pt x="313" y="377"/>
                  </a:cubicBezTo>
                  <a:cubicBezTo>
                    <a:pt x="313" y="377"/>
                    <a:pt x="313" y="377"/>
                    <a:pt x="313" y="377"/>
                  </a:cubicBezTo>
                  <a:cubicBezTo>
                    <a:pt x="313" y="390"/>
                    <a:pt x="302" y="401"/>
                    <a:pt x="289" y="401"/>
                  </a:cubicBezTo>
                  <a:cubicBezTo>
                    <a:pt x="275" y="401"/>
                    <a:pt x="265" y="390"/>
                    <a:pt x="265" y="377"/>
                  </a:cubicBezTo>
                  <a:moveTo>
                    <a:pt x="168" y="377"/>
                  </a:moveTo>
                  <a:cubicBezTo>
                    <a:pt x="168" y="364"/>
                    <a:pt x="179" y="353"/>
                    <a:pt x="192" y="353"/>
                  </a:cubicBezTo>
                  <a:cubicBezTo>
                    <a:pt x="206" y="353"/>
                    <a:pt x="216" y="364"/>
                    <a:pt x="216" y="377"/>
                  </a:cubicBezTo>
                  <a:cubicBezTo>
                    <a:pt x="216" y="377"/>
                    <a:pt x="216" y="377"/>
                    <a:pt x="216" y="377"/>
                  </a:cubicBezTo>
                  <a:cubicBezTo>
                    <a:pt x="216" y="390"/>
                    <a:pt x="206" y="401"/>
                    <a:pt x="192" y="401"/>
                  </a:cubicBezTo>
                  <a:cubicBezTo>
                    <a:pt x="179" y="401"/>
                    <a:pt x="168" y="390"/>
                    <a:pt x="168" y="377"/>
                  </a:cubicBezTo>
                  <a:moveTo>
                    <a:pt x="72" y="377"/>
                  </a:moveTo>
                  <a:cubicBezTo>
                    <a:pt x="72" y="364"/>
                    <a:pt x="83" y="353"/>
                    <a:pt x="96" y="353"/>
                  </a:cubicBezTo>
                  <a:cubicBezTo>
                    <a:pt x="110" y="353"/>
                    <a:pt x="120" y="364"/>
                    <a:pt x="120" y="377"/>
                  </a:cubicBezTo>
                  <a:cubicBezTo>
                    <a:pt x="120" y="377"/>
                    <a:pt x="120" y="377"/>
                    <a:pt x="120" y="377"/>
                  </a:cubicBezTo>
                  <a:cubicBezTo>
                    <a:pt x="120" y="390"/>
                    <a:pt x="110" y="401"/>
                    <a:pt x="96" y="401"/>
                  </a:cubicBezTo>
                  <a:cubicBezTo>
                    <a:pt x="83" y="401"/>
                    <a:pt x="72" y="390"/>
                    <a:pt x="72" y="377"/>
                  </a:cubicBezTo>
                  <a:moveTo>
                    <a:pt x="649" y="473"/>
                  </a:moveTo>
                  <a:cubicBezTo>
                    <a:pt x="649" y="460"/>
                    <a:pt x="660" y="449"/>
                    <a:pt x="673" y="449"/>
                  </a:cubicBezTo>
                  <a:cubicBezTo>
                    <a:pt x="686" y="449"/>
                    <a:pt x="697" y="460"/>
                    <a:pt x="697" y="473"/>
                  </a:cubicBezTo>
                  <a:cubicBezTo>
                    <a:pt x="697" y="473"/>
                    <a:pt x="697" y="473"/>
                    <a:pt x="697" y="473"/>
                  </a:cubicBezTo>
                  <a:cubicBezTo>
                    <a:pt x="697" y="486"/>
                    <a:pt x="686" y="497"/>
                    <a:pt x="673" y="497"/>
                  </a:cubicBezTo>
                  <a:cubicBezTo>
                    <a:pt x="660" y="497"/>
                    <a:pt x="649" y="486"/>
                    <a:pt x="649" y="473"/>
                  </a:cubicBezTo>
                  <a:moveTo>
                    <a:pt x="553" y="473"/>
                  </a:moveTo>
                  <a:cubicBezTo>
                    <a:pt x="553" y="460"/>
                    <a:pt x="563" y="449"/>
                    <a:pt x="577" y="449"/>
                  </a:cubicBezTo>
                  <a:cubicBezTo>
                    <a:pt x="590" y="449"/>
                    <a:pt x="601" y="460"/>
                    <a:pt x="601" y="473"/>
                  </a:cubicBezTo>
                  <a:cubicBezTo>
                    <a:pt x="601" y="473"/>
                    <a:pt x="601" y="473"/>
                    <a:pt x="601" y="473"/>
                  </a:cubicBezTo>
                  <a:cubicBezTo>
                    <a:pt x="601" y="486"/>
                    <a:pt x="590" y="497"/>
                    <a:pt x="577" y="497"/>
                  </a:cubicBezTo>
                  <a:cubicBezTo>
                    <a:pt x="563" y="497"/>
                    <a:pt x="553" y="486"/>
                    <a:pt x="553" y="473"/>
                  </a:cubicBezTo>
                  <a:moveTo>
                    <a:pt x="457" y="473"/>
                  </a:moveTo>
                  <a:cubicBezTo>
                    <a:pt x="457" y="460"/>
                    <a:pt x="467" y="449"/>
                    <a:pt x="481" y="449"/>
                  </a:cubicBezTo>
                  <a:cubicBezTo>
                    <a:pt x="494" y="449"/>
                    <a:pt x="505" y="460"/>
                    <a:pt x="505" y="473"/>
                  </a:cubicBezTo>
                  <a:cubicBezTo>
                    <a:pt x="505" y="473"/>
                    <a:pt x="505" y="473"/>
                    <a:pt x="505" y="473"/>
                  </a:cubicBezTo>
                  <a:cubicBezTo>
                    <a:pt x="505" y="486"/>
                    <a:pt x="494" y="497"/>
                    <a:pt x="481" y="497"/>
                  </a:cubicBezTo>
                  <a:cubicBezTo>
                    <a:pt x="467" y="497"/>
                    <a:pt x="457" y="486"/>
                    <a:pt x="457" y="473"/>
                  </a:cubicBezTo>
                  <a:moveTo>
                    <a:pt x="361" y="473"/>
                  </a:moveTo>
                  <a:cubicBezTo>
                    <a:pt x="361" y="460"/>
                    <a:pt x="371" y="449"/>
                    <a:pt x="385" y="449"/>
                  </a:cubicBezTo>
                  <a:cubicBezTo>
                    <a:pt x="398" y="449"/>
                    <a:pt x="409" y="460"/>
                    <a:pt x="409" y="473"/>
                  </a:cubicBezTo>
                  <a:cubicBezTo>
                    <a:pt x="409" y="473"/>
                    <a:pt x="409" y="473"/>
                    <a:pt x="409" y="473"/>
                  </a:cubicBezTo>
                  <a:cubicBezTo>
                    <a:pt x="409" y="486"/>
                    <a:pt x="398" y="497"/>
                    <a:pt x="385" y="497"/>
                  </a:cubicBezTo>
                  <a:cubicBezTo>
                    <a:pt x="371" y="497"/>
                    <a:pt x="361" y="486"/>
                    <a:pt x="361" y="473"/>
                  </a:cubicBezTo>
                  <a:moveTo>
                    <a:pt x="265" y="473"/>
                  </a:moveTo>
                  <a:cubicBezTo>
                    <a:pt x="265" y="460"/>
                    <a:pt x="275" y="449"/>
                    <a:pt x="289" y="449"/>
                  </a:cubicBezTo>
                  <a:cubicBezTo>
                    <a:pt x="302" y="449"/>
                    <a:pt x="313" y="460"/>
                    <a:pt x="313" y="473"/>
                  </a:cubicBezTo>
                  <a:cubicBezTo>
                    <a:pt x="313" y="473"/>
                    <a:pt x="313" y="473"/>
                    <a:pt x="313" y="473"/>
                  </a:cubicBezTo>
                  <a:cubicBezTo>
                    <a:pt x="313" y="486"/>
                    <a:pt x="302" y="497"/>
                    <a:pt x="289" y="497"/>
                  </a:cubicBezTo>
                  <a:cubicBezTo>
                    <a:pt x="275" y="497"/>
                    <a:pt x="265" y="486"/>
                    <a:pt x="265" y="473"/>
                  </a:cubicBezTo>
                  <a:moveTo>
                    <a:pt x="168" y="473"/>
                  </a:moveTo>
                  <a:cubicBezTo>
                    <a:pt x="168" y="460"/>
                    <a:pt x="179" y="449"/>
                    <a:pt x="192" y="449"/>
                  </a:cubicBezTo>
                  <a:cubicBezTo>
                    <a:pt x="206" y="449"/>
                    <a:pt x="216" y="460"/>
                    <a:pt x="216" y="473"/>
                  </a:cubicBezTo>
                  <a:cubicBezTo>
                    <a:pt x="216" y="473"/>
                    <a:pt x="216" y="473"/>
                    <a:pt x="216" y="473"/>
                  </a:cubicBezTo>
                  <a:cubicBezTo>
                    <a:pt x="216" y="486"/>
                    <a:pt x="206" y="497"/>
                    <a:pt x="192" y="497"/>
                  </a:cubicBezTo>
                  <a:cubicBezTo>
                    <a:pt x="179" y="497"/>
                    <a:pt x="168" y="486"/>
                    <a:pt x="168" y="473"/>
                  </a:cubicBezTo>
                  <a:moveTo>
                    <a:pt x="72" y="473"/>
                  </a:moveTo>
                  <a:cubicBezTo>
                    <a:pt x="72" y="460"/>
                    <a:pt x="83" y="449"/>
                    <a:pt x="96" y="449"/>
                  </a:cubicBezTo>
                  <a:cubicBezTo>
                    <a:pt x="110" y="449"/>
                    <a:pt x="120" y="460"/>
                    <a:pt x="120" y="473"/>
                  </a:cubicBezTo>
                  <a:cubicBezTo>
                    <a:pt x="120" y="473"/>
                    <a:pt x="120" y="473"/>
                    <a:pt x="120" y="473"/>
                  </a:cubicBezTo>
                  <a:cubicBezTo>
                    <a:pt x="120" y="486"/>
                    <a:pt x="110" y="497"/>
                    <a:pt x="96" y="497"/>
                  </a:cubicBezTo>
                  <a:cubicBezTo>
                    <a:pt x="83" y="497"/>
                    <a:pt x="72" y="486"/>
                    <a:pt x="72" y="473"/>
                  </a:cubicBezTo>
                  <a:moveTo>
                    <a:pt x="649" y="569"/>
                  </a:moveTo>
                  <a:cubicBezTo>
                    <a:pt x="649" y="556"/>
                    <a:pt x="660" y="545"/>
                    <a:pt x="673" y="545"/>
                  </a:cubicBezTo>
                  <a:cubicBezTo>
                    <a:pt x="686" y="545"/>
                    <a:pt x="697" y="556"/>
                    <a:pt x="697" y="569"/>
                  </a:cubicBezTo>
                  <a:cubicBezTo>
                    <a:pt x="697" y="569"/>
                    <a:pt x="697" y="569"/>
                    <a:pt x="697" y="569"/>
                  </a:cubicBezTo>
                  <a:cubicBezTo>
                    <a:pt x="697" y="583"/>
                    <a:pt x="686" y="593"/>
                    <a:pt x="673" y="593"/>
                  </a:cubicBezTo>
                  <a:cubicBezTo>
                    <a:pt x="660" y="593"/>
                    <a:pt x="649" y="583"/>
                    <a:pt x="649" y="569"/>
                  </a:cubicBezTo>
                  <a:moveTo>
                    <a:pt x="553" y="569"/>
                  </a:moveTo>
                  <a:cubicBezTo>
                    <a:pt x="553" y="556"/>
                    <a:pt x="563" y="545"/>
                    <a:pt x="577" y="545"/>
                  </a:cubicBezTo>
                  <a:cubicBezTo>
                    <a:pt x="590" y="545"/>
                    <a:pt x="601" y="556"/>
                    <a:pt x="601" y="569"/>
                  </a:cubicBezTo>
                  <a:cubicBezTo>
                    <a:pt x="601" y="569"/>
                    <a:pt x="601" y="569"/>
                    <a:pt x="601" y="569"/>
                  </a:cubicBezTo>
                  <a:cubicBezTo>
                    <a:pt x="601" y="583"/>
                    <a:pt x="590" y="593"/>
                    <a:pt x="577" y="593"/>
                  </a:cubicBezTo>
                  <a:cubicBezTo>
                    <a:pt x="563" y="593"/>
                    <a:pt x="553" y="583"/>
                    <a:pt x="553" y="569"/>
                  </a:cubicBezTo>
                  <a:moveTo>
                    <a:pt x="457" y="569"/>
                  </a:moveTo>
                  <a:cubicBezTo>
                    <a:pt x="457" y="556"/>
                    <a:pt x="467" y="545"/>
                    <a:pt x="481" y="545"/>
                  </a:cubicBezTo>
                  <a:cubicBezTo>
                    <a:pt x="494" y="545"/>
                    <a:pt x="505" y="556"/>
                    <a:pt x="505" y="569"/>
                  </a:cubicBezTo>
                  <a:cubicBezTo>
                    <a:pt x="505" y="569"/>
                    <a:pt x="505" y="569"/>
                    <a:pt x="505" y="569"/>
                  </a:cubicBezTo>
                  <a:cubicBezTo>
                    <a:pt x="505" y="583"/>
                    <a:pt x="494" y="593"/>
                    <a:pt x="481" y="593"/>
                  </a:cubicBezTo>
                  <a:cubicBezTo>
                    <a:pt x="467" y="593"/>
                    <a:pt x="457" y="583"/>
                    <a:pt x="457" y="569"/>
                  </a:cubicBezTo>
                  <a:moveTo>
                    <a:pt x="361" y="569"/>
                  </a:moveTo>
                  <a:cubicBezTo>
                    <a:pt x="361" y="556"/>
                    <a:pt x="371" y="545"/>
                    <a:pt x="385" y="545"/>
                  </a:cubicBezTo>
                  <a:cubicBezTo>
                    <a:pt x="398" y="545"/>
                    <a:pt x="409" y="556"/>
                    <a:pt x="409" y="569"/>
                  </a:cubicBezTo>
                  <a:cubicBezTo>
                    <a:pt x="409" y="569"/>
                    <a:pt x="409" y="569"/>
                    <a:pt x="409" y="569"/>
                  </a:cubicBezTo>
                  <a:cubicBezTo>
                    <a:pt x="409" y="583"/>
                    <a:pt x="398" y="593"/>
                    <a:pt x="385" y="593"/>
                  </a:cubicBezTo>
                  <a:cubicBezTo>
                    <a:pt x="371" y="593"/>
                    <a:pt x="361" y="583"/>
                    <a:pt x="361" y="569"/>
                  </a:cubicBezTo>
                  <a:moveTo>
                    <a:pt x="265" y="569"/>
                  </a:moveTo>
                  <a:cubicBezTo>
                    <a:pt x="265" y="556"/>
                    <a:pt x="275" y="545"/>
                    <a:pt x="289" y="545"/>
                  </a:cubicBezTo>
                  <a:cubicBezTo>
                    <a:pt x="302" y="545"/>
                    <a:pt x="313" y="556"/>
                    <a:pt x="313" y="569"/>
                  </a:cubicBezTo>
                  <a:cubicBezTo>
                    <a:pt x="313" y="569"/>
                    <a:pt x="313" y="569"/>
                    <a:pt x="313" y="569"/>
                  </a:cubicBezTo>
                  <a:cubicBezTo>
                    <a:pt x="313" y="583"/>
                    <a:pt x="302" y="593"/>
                    <a:pt x="289" y="593"/>
                  </a:cubicBezTo>
                  <a:cubicBezTo>
                    <a:pt x="275" y="593"/>
                    <a:pt x="265" y="583"/>
                    <a:pt x="265" y="569"/>
                  </a:cubicBezTo>
                  <a:moveTo>
                    <a:pt x="168" y="569"/>
                  </a:moveTo>
                  <a:cubicBezTo>
                    <a:pt x="168" y="556"/>
                    <a:pt x="179" y="545"/>
                    <a:pt x="192" y="545"/>
                  </a:cubicBezTo>
                  <a:cubicBezTo>
                    <a:pt x="206" y="545"/>
                    <a:pt x="216" y="556"/>
                    <a:pt x="216" y="569"/>
                  </a:cubicBezTo>
                  <a:cubicBezTo>
                    <a:pt x="216" y="569"/>
                    <a:pt x="216" y="569"/>
                    <a:pt x="216" y="569"/>
                  </a:cubicBezTo>
                  <a:cubicBezTo>
                    <a:pt x="216" y="583"/>
                    <a:pt x="206" y="593"/>
                    <a:pt x="192" y="593"/>
                  </a:cubicBezTo>
                  <a:cubicBezTo>
                    <a:pt x="179" y="593"/>
                    <a:pt x="168" y="583"/>
                    <a:pt x="168" y="569"/>
                  </a:cubicBezTo>
                  <a:moveTo>
                    <a:pt x="72" y="569"/>
                  </a:moveTo>
                  <a:cubicBezTo>
                    <a:pt x="72" y="556"/>
                    <a:pt x="83" y="545"/>
                    <a:pt x="96" y="545"/>
                  </a:cubicBezTo>
                  <a:cubicBezTo>
                    <a:pt x="110" y="545"/>
                    <a:pt x="120" y="556"/>
                    <a:pt x="120" y="569"/>
                  </a:cubicBezTo>
                  <a:cubicBezTo>
                    <a:pt x="120" y="569"/>
                    <a:pt x="120" y="569"/>
                    <a:pt x="120" y="569"/>
                  </a:cubicBezTo>
                  <a:cubicBezTo>
                    <a:pt x="120" y="583"/>
                    <a:pt x="110" y="593"/>
                    <a:pt x="96" y="593"/>
                  </a:cubicBezTo>
                  <a:cubicBezTo>
                    <a:pt x="83" y="593"/>
                    <a:pt x="72" y="583"/>
                    <a:pt x="72" y="569"/>
                  </a:cubicBezTo>
                  <a:moveTo>
                    <a:pt x="649" y="665"/>
                  </a:moveTo>
                  <a:cubicBezTo>
                    <a:pt x="649" y="652"/>
                    <a:pt x="660" y="641"/>
                    <a:pt x="673" y="641"/>
                  </a:cubicBezTo>
                  <a:cubicBezTo>
                    <a:pt x="686" y="641"/>
                    <a:pt x="697" y="652"/>
                    <a:pt x="697" y="665"/>
                  </a:cubicBezTo>
                  <a:cubicBezTo>
                    <a:pt x="697" y="665"/>
                    <a:pt x="697" y="665"/>
                    <a:pt x="697" y="665"/>
                  </a:cubicBezTo>
                  <a:cubicBezTo>
                    <a:pt x="697" y="679"/>
                    <a:pt x="686" y="690"/>
                    <a:pt x="673" y="690"/>
                  </a:cubicBezTo>
                  <a:cubicBezTo>
                    <a:pt x="660" y="690"/>
                    <a:pt x="649" y="679"/>
                    <a:pt x="649" y="665"/>
                  </a:cubicBezTo>
                  <a:moveTo>
                    <a:pt x="553" y="665"/>
                  </a:moveTo>
                  <a:cubicBezTo>
                    <a:pt x="553" y="652"/>
                    <a:pt x="563" y="641"/>
                    <a:pt x="577" y="641"/>
                  </a:cubicBezTo>
                  <a:cubicBezTo>
                    <a:pt x="590" y="641"/>
                    <a:pt x="601" y="652"/>
                    <a:pt x="601" y="665"/>
                  </a:cubicBezTo>
                  <a:cubicBezTo>
                    <a:pt x="601" y="665"/>
                    <a:pt x="601" y="665"/>
                    <a:pt x="601" y="665"/>
                  </a:cubicBezTo>
                  <a:cubicBezTo>
                    <a:pt x="601" y="679"/>
                    <a:pt x="590" y="690"/>
                    <a:pt x="577" y="690"/>
                  </a:cubicBezTo>
                  <a:cubicBezTo>
                    <a:pt x="563" y="690"/>
                    <a:pt x="553" y="679"/>
                    <a:pt x="553" y="665"/>
                  </a:cubicBezTo>
                  <a:moveTo>
                    <a:pt x="457" y="665"/>
                  </a:moveTo>
                  <a:cubicBezTo>
                    <a:pt x="457" y="652"/>
                    <a:pt x="467" y="641"/>
                    <a:pt x="481" y="641"/>
                  </a:cubicBezTo>
                  <a:cubicBezTo>
                    <a:pt x="494" y="641"/>
                    <a:pt x="505" y="652"/>
                    <a:pt x="505" y="665"/>
                  </a:cubicBezTo>
                  <a:cubicBezTo>
                    <a:pt x="505" y="665"/>
                    <a:pt x="505" y="665"/>
                    <a:pt x="505" y="665"/>
                  </a:cubicBezTo>
                  <a:cubicBezTo>
                    <a:pt x="505" y="679"/>
                    <a:pt x="494" y="690"/>
                    <a:pt x="481" y="690"/>
                  </a:cubicBezTo>
                  <a:cubicBezTo>
                    <a:pt x="467" y="690"/>
                    <a:pt x="457" y="679"/>
                    <a:pt x="457" y="665"/>
                  </a:cubicBezTo>
                  <a:moveTo>
                    <a:pt x="361" y="665"/>
                  </a:moveTo>
                  <a:cubicBezTo>
                    <a:pt x="361" y="652"/>
                    <a:pt x="371" y="641"/>
                    <a:pt x="385" y="641"/>
                  </a:cubicBezTo>
                  <a:cubicBezTo>
                    <a:pt x="398" y="641"/>
                    <a:pt x="409" y="652"/>
                    <a:pt x="409" y="665"/>
                  </a:cubicBezTo>
                  <a:cubicBezTo>
                    <a:pt x="409" y="665"/>
                    <a:pt x="409" y="665"/>
                    <a:pt x="409" y="665"/>
                  </a:cubicBezTo>
                  <a:cubicBezTo>
                    <a:pt x="409" y="679"/>
                    <a:pt x="398" y="690"/>
                    <a:pt x="385" y="690"/>
                  </a:cubicBezTo>
                  <a:cubicBezTo>
                    <a:pt x="371" y="690"/>
                    <a:pt x="361" y="679"/>
                    <a:pt x="361" y="665"/>
                  </a:cubicBezTo>
                  <a:moveTo>
                    <a:pt x="265" y="665"/>
                  </a:moveTo>
                  <a:cubicBezTo>
                    <a:pt x="265" y="652"/>
                    <a:pt x="275" y="641"/>
                    <a:pt x="289" y="641"/>
                  </a:cubicBezTo>
                  <a:cubicBezTo>
                    <a:pt x="302" y="641"/>
                    <a:pt x="313" y="652"/>
                    <a:pt x="313" y="665"/>
                  </a:cubicBezTo>
                  <a:cubicBezTo>
                    <a:pt x="313" y="665"/>
                    <a:pt x="313" y="665"/>
                    <a:pt x="313" y="665"/>
                  </a:cubicBezTo>
                  <a:cubicBezTo>
                    <a:pt x="313" y="679"/>
                    <a:pt x="302" y="690"/>
                    <a:pt x="289" y="690"/>
                  </a:cubicBezTo>
                  <a:cubicBezTo>
                    <a:pt x="275" y="690"/>
                    <a:pt x="265" y="679"/>
                    <a:pt x="265" y="665"/>
                  </a:cubicBezTo>
                  <a:moveTo>
                    <a:pt x="168" y="665"/>
                  </a:moveTo>
                  <a:cubicBezTo>
                    <a:pt x="168" y="652"/>
                    <a:pt x="179" y="641"/>
                    <a:pt x="192" y="641"/>
                  </a:cubicBezTo>
                  <a:cubicBezTo>
                    <a:pt x="206" y="641"/>
                    <a:pt x="216" y="652"/>
                    <a:pt x="216" y="665"/>
                  </a:cubicBezTo>
                  <a:cubicBezTo>
                    <a:pt x="216" y="665"/>
                    <a:pt x="216" y="665"/>
                    <a:pt x="216" y="665"/>
                  </a:cubicBezTo>
                  <a:cubicBezTo>
                    <a:pt x="216" y="679"/>
                    <a:pt x="206" y="690"/>
                    <a:pt x="192" y="690"/>
                  </a:cubicBezTo>
                  <a:cubicBezTo>
                    <a:pt x="179" y="690"/>
                    <a:pt x="168" y="679"/>
                    <a:pt x="168" y="665"/>
                  </a:cubicBezTo>
                  <a:moveTo>
                    <a:pt x="72" y="665"/>
                  </a:moveTo>
                  <a:cubicBezTo>
                    <a:pt x="72" y="652"/>
                    <a:pt x="83" y="641"/>
                    <a:pt x="96" y="641"/>
                  </a:cubicBezTo>
                  <a:cubicBezTo>
                    <a:pt x="110" y="641"/>
                    <a:pt x="120" y="652"/>
                    <a:pt x="120" y="665"/>
                  </a:cubicBezTo>
                  <a:cubicBezTo>
                    <a:pt x="120" y="665"/>
                    <a:pt x="120" y="665"/>
                    <a:pt x="120" y="665"/>
                  </a:cubicBezTo>
                  <a:cubicBezTo>
                    <a:pt x="120" y="679"/>
                    <a:pt x="110" y="690"/>
                    <a:pt x="96" y="690"/>
                  </a:cubicBezTo>
                  <a:cubicBezTo>
                    <a:pt x="83" y="690"/>
                    <a:pt x="72" y="679"/>
                    <a:pt x="72" y="665"/>
                  </a:cubicBezTo>
                </a:path>
              </a:pathLst>
            </a:custGeom>
            <a:noFill/>
            <a:ln w="3175" cap="rnd">
              <a:solidFill>
                <a:srgbClr val="B01C2E"/>
              </a:solidFill>
              <a:prstDash val="solid"/>
              <a:round/>
              <a:headEnd/>
              <a:tailEnd/>
            </a:ln>
          </p:spPr>
          <p:txBody>
            <a:bodyPr/>
            <a:lstStyle/>
            <a:p>
              <a:endParaRPr lang="en-US"/>
            </a:p>
          </p:txBody>
        </p:sp>
        <p:sp>
          <p:nvSpPr>
            <p:cNvPr id="329962" name="Freeform 234"/>
            <p:cNvSpPr>
              <a:spLocks noEditPoints="1"/>
            </p:cNvSpPr>
            <p:nvPr/>
          </p:nvSpPr>
          <p:spPr bwMode="auto">
            <a:xfrm>
              <a:off x="5146" y="3075"/>
              <a:ext cx="212" cy="213"/>
            </a:xfrm>
            <a:custGeom>
              <a:avLst/>
              <a:gdLst/>
              <a:ahLst/>
              <a:cxnLst>
                <a:cxn ang="0">
                  <a:pos x="0" y="769"/>
                </a:cxn>
                <a:cxn ang="0">
                  <a:pos x="672" y="112"/>
                </a:cxn>
                <a:cxn ang="0">
                  <a:pos x="600" y="88"/>
                </a:cxn>
                <a:cxn ang="0">
                  <a:pos x="504" y="88"/>
                </a:cxn>
                <a:cxn ang="0">
                  <a:pos x="384" y="64"/>
                </a:cxn>
                <a:cxn ang="0">
                  <a:pos x="264" y="88"/>
                </a:cxn>
                <a:cxn ang="0">
                  <a:pos x="264" y="88"/>
                </a:cxn>
                <a:cxn ang="0">
                  <a:pos x="192" y="112"/>
                </a:cxn>
                <a:cxn ang="0">
                  <a:pos x="120" y="88"/>
                </a:cxn>
                <a:cxn ang="0">
                  <a:pos x="696" y="184"/>
                </a:cxn>
                <a:cxn ang="0">
                  <a:pos x="576" y="160"/>
                </a:cxn>
                <a:cxn ang="0">
                  <a:pos x="456" y="184"/>
                </a:cxn>
                <a:cxn ang="0">
                  <a:pos x="456" y="184"/>
                </a:cxn>
                <a:cxn ang="0">
                  <a:pos x="384" y="208"/>
                </a:cxn>
                <a:cxn ang="0">
                  <a:pos x="312" y="184"/>
                </a:cxn>
                <a:cxn ang="0">
                  <a:pos x="216" y="184"/>
                </a:cxn>
                <a:cxn ang="0">
                  <a:pos x="96" y="160"/>
                </a:cxn>
                <a:cxn ang="0">
                  <a:pos x="648" y="280"/>
                </a:cxn>
                <a:cxn ang="0">
                  <a:pos x="648" y="280"/>
                </a:cxn>
                <a:cxn ang="0">
                  <a:pos x="576" y="304"/>
                </a:cxn>
                <a:cxn ang="0">
                  <a:pos x="504" y="280"/>
                </a:cxn>
                <a:cxn ang="0">
                  <a:pos x="408" y="280"/>
                </a:cxn>
                <a:cxn ang="0">
                  <a:pos x="288" y="256"/>
                </a:cxn>
                <a:cxn ang="0">
                  <a:pos x="168" y="280"/>
                </a:cxn>
                <a:cxn ang="0">
                  <a:pos x="168" y="280"/>
                </a:cxn>
                <a:cxn ang="0">
                  <a:pos x="96" y="304"/>
                </a:cxn>
                <a:cxn ang="0">
                  <a:pos x="696" y="376"/>
                </a:cxn>
                <a:cxn ang="0">
                  <a:pos x="600" y="376"/>
                </a:cxn>
                <a:cxn ang="0">
                  <a:pos x="480" y="352"/>
                </a:cxn>
                <a:cxn ang="0">
                  <a:pos x="360" y="376"/>
                </a:cxn>
                <a:cxn ang="0">
                  <a:pos x="360" y="376"/>
                </a:cxn>
                <a:cxn ang="0">
                  <a:pos x="288" y="400"/>
                </a:cxn>
                <a:cxn ang="0">
                  <a:pos x="216" y="376"/>
                </a:cxn>
                <a:cxn ang="0">
                  <a:pos x="120" y="376"/>
                </a:cxn>
                <a:cxn ang="0">
                  <a:pos x="672" y="448"/>
                </a:cxn>
                <a:cxn ang="0">
                  <a:pos x="552" y="472"/>
                </a:cxn>
                <a:cxn ang="0">
                  <a:pos x="552" y="472"/>
                </a:cxn>
                <a:cxn ang="0">
                  <a:pos x="480" y="496"/>
                </a:cxn>
                <a:cxn ang="0">
                  <a:pos x="408" y="472"/>
                </a:cxn>
                <a:cxn ang="0">
                  <a:pos x="312" y="472"/>
                </a:cxn>
                <a:cxn ang="0">
                  <a:pos x="192" y="448"/>
                </a:cxn>
                <a:cxn ang="0">
                  <a:pos x="72" y="472"/>
                </a:cxn>
                <a:cxn ang="0">
                  <a:pos x="72" y="472"/>
                </a:cxn>
                <a:cxn ang="0">
                  <a:pos x="672" y="593"/>
                </a:cxn>
                <a:cxn ang="0">
                  <a:pos x="600" y="569"/>
                </a:cxn>
                <a:cxn ang="0">
                  <a:pos x="504" y="569"/>
                </a:cxn>
                <a:cxn ang="0">
                  <a:pos x="384" y="544"/>
                </a:cxn>
                <a:cxn ang="0">
                  <a:pos x="264" y="569"/>
                </a:cxn>
                <a:cxn ang="0">
                  <a:pos x="264" y="569"/>
                </a:cxn>
                <a:cxn ang="0">
                  <a:pos x="192" y="593"/>
                </a:cxn>
                <a:cxn ang="0">
                  <a:pos x="120" y="569"/>
                </a:cxn>
                <a:cxn ang="0">
                  <a:pos x="696" y="665"/>
                </a:cxn>
                <a:cxn ang="0">
                  <a:pos x="576" y="641"/>
                </a:cxn>
                <a:cxn ang="0">
                  <a:pos x="456" y="665"/>
                </a:cxn>
                <a:cxn ang="0">
                  <a:pos x="456" y="665"/>
                </a:cxn>
                <a:cxn ang="0">
                  <a:pos x="384" y="689"/>
                </a:cxn>
                <a:cxn ang="0">
                  <a:pos x="312" y="665"/>
                </a:cxn>
                <a:cxn ang="0">
                  <a:pos x="216" y="665"/>
                </a:cxn>
                <a:cxn ang="0">
                  <a:pos x="96" y="641"/>
                </a:cxn>
              </a:cxnLst>
              <a:rect l="0" t="0" r="r" b="b"/>
              <a:pathLst>
                <a:path w="768" h="769">
                  <a:moveTo>
                    <a:pt x="0" y="769"/>
                  </a:moveTo>
                  <a:lnTo>
                    <a:pt x="768" y="769"/>
                  </a:lnTo>
                  <a:lnTo>
                    <a:pt x="768" y="0"/>
                  </a:lnTo>
                  <a:lnTo>
                    <a:pt x="0" y="0"/>
                  </a:lnTo>
                  <a:lnTo>
                    <a:pt x="0" y="769"/>
                  </a:lnTo>
                  <a:moveTo>
                    <a:pt x="648" y="88"/>
                  </a:moveTo>
                  <a:cubicBezTo>
                    <a:pt x="648" y="74"/>
                    <a:pt x="659" y="64"/>
                    <a:pt x="672" y="64"/>
                  </a:cubicBezTo>
                  <a:cubicBezTo>
                    <a:pt x="685" y="64"/>
                    <a:pt x="696" y="74"/>
                    <a:pt x="696" y="88"/>
                  </a:cubicBezTo>
                  <a:cubicBezTo>
                    <a:pt x="696" y="88"/>
                    <a:pt x="696" y="88"/>
                    <a:pt x="696" y="88"/>
                  </a:cubicBezTo>
                  <a:cubicBezTo>
                    <a:pt x="696" y="101"/>
                    <a:pt x="685" y="112"/>
                    <a:pt x="672" y="112"/>
                  </a:cubicBezTo>
                  <a:cubicBezTo>
                    <a:pt x="659" y="112"/>
                    <a:pt x="648" y="101"/>
                    <a:pt x="648" y="88"/>
                  </a:cubicBezTo>
                  <a:moveTo>
                    <a:pt x="552" y="88"/>
                  </a:moveTo>
                  <a:cubicBezTo>
                    <a:pt x="552" y="74"/>
                    <a:pt x="563" y="64"/>
                    <a:pt x="576" y="64"/>
                  </a:cubicBezTo>
                  <a:cubicBezTo>
                    <a:pt x="589" y="64"/>
                    <a:pt x="600" y="74"/>
                    <a:pt x="600" y="88"/>
                  </a:cubicBezTo>
                  <a:cubicBezTo>
                    <a:pt x="600" y="88"/>
                    <a:pt x="600" y="88"/>
                    <a:pt x="600" y="88"/>
                  </a:cubicBezTo>
                  <a:cubicBezTo>
                    <a:pt x="600" y="101"/>
                    <a:pt x="589" y="112"/>
                    <a:pt x="576" y="112"/>
                  </a:cubicBezTo>
                  <a:cubicBezTo>
                    <a:pt x="563" y="112"/>
                    <a:pt x="552" y="101"/>
                    <a:pt x="552" y="88"/>
                  </a:cubicBezTo>
                  <a:moveTo>
                    <a:pt x="456" y="88"/>
                  </a:moveTo>
                  <a:cubicBezTo>
                    <a:pt x="456" y="74"/>
                    <a:pt x="467" y="64"/>
                    <a:pt x="480" y="64"/>
                  </a:cubicBezTo>
                  <a:cubicBezTo>
                    <a:pt x="493" y="64"/>
                    <a:pt x="504" y="74"/>
                    <a:pt x="504" y="88"/>
                  </a:cubicBezTo>
                  <a:cubicBezTo>
                    <a:pt x="504" y="88"/>
                    <a:pt x="504" y="88"/>
                    <a:pt x="504" y="88"/>
                  </a:cubicBezTo>
                  <a:cubicBezTo>
                    <a:pt x="504" y="101"/>
                    <a:pt x="493" y="112"/>
                    <a:pt x="480" y="112"/>
                  </a:cubicBezTo>
                  <a:cubicBezTo>
                    <a:pt x="467" y="112"/>
                    <a:pt x="456" y="101"/>
                    <a:pt x="456" y="88"/>
                  </a:cubicBezTo>
                  <a:moveTo>
                    <a:pt x="360" y="88"/>
                  </a:moveTo>
                  <a:cubicBezTo>
                    <a:pt x="360" y="74"/>
                    <a:pt x="371" y="64"/>
                    <a:pt x="384" y="64"/>
                  </a:cubicBezTo>
                  <a:cubicBezTo>
                    <a:pt x="397" y="64"/>
                    <a:pt x="408" y="74"/>
                    <a:pt x="408" y="88"/>
                  </a:cubicBezTo>
                  <a:cubicBezTo>
                    <a:pt x="408" y="88"/>
                    <a:pt x="408" y="88"/>
                    <a:pt x="408" y="88"/>
                  </a:cubicBezTo>
                  <a:cubicBezTo>
                    <a:pt x="408" y="101"/>
                    <a:pt x="397" y="112"/>
                    <a:pt x="384" y="112"/>
                  </a:cubicBezTo>
                  <a:cubicBezTo>
                    <a:pt x="371" y="112"/>
                    <a:pt x="360" y="101"/>
                    <a:pt x="360" y="88"/>
                  </a:cubicBezTo>
                  <a:moveTo>
                    <a:pt x="264" y="88"/>
                  </a:moveTo>
                  <a:cubicBezTo>
                    <a:pt x="264" y="74"/>
                    <a:pt x="275" y="64"/>
                    <a:pt x="288" y="64"/>
                  </a:cubicBezTo>
                  <a:cubicBezTo>
                    <a:pt x="301" y="64"/>
                    <a:pt x="312" y="74"/>
                    <a:pt x="312" y="88"/>
                  </a:cubicBezTo>
                  <a:cubicBezTo>
                    <a:pt x="312" y="88"/>
                    <a:pt x="312" y="88"/>
                    <a:pt x="312" y="88"/>
                  </a:cubicBezTo>
                  <a:cubicBezTo>
                    <a:pt x="312" y="101"/>
                    <a:pt x="301" y="112"/>
                    <a:pt x="288" y="112"/>
                  </a:cubicBezTo>
                  <a:cubicBezTo>
                    <a:pt x="275" y="112"/>
                    <a:pt x="264" y="101"/>
                    <a:pt x="264" y="88"/>
                  </a:cubicBezTo>
                  <a:moveTo>
                    <a:pt x="168" y="88"/>
                  </a:moveTo>
                  <a:cubicBezTo>
                    <a:pt x="168" y="74"/>
                    <a:pt x="179" y="64"/>
                    <a:pt x="192" y="64"/>
                  </a:cubicBezTo>
                  <a:cubicBezTo>
                    <a:pt x="205" y="64"/>
                    <a:pt x="216" y="74"/>
                    <a:pt x="216" y="88"/>
                  </a:cubicBezTo>
                  <a:cubicBezTo>
                    <a:pt x="216" y="88"/>
                    <a:pt x="216" y="88"/>
                    <a:pt x="216" y="88"/>
                  </a:cubicBezTo>
                  <a:cubicBezTo>
                    <a:pt x="216" y="101"/>
                    <a:pt x="205" y="112"/>
                    <a:pt x="192" y="112"/>
                  </a:cubicBezTo>
                  <a:cubicBezTo>
                    <a:pt x="179" y="112"/>
                    <a:pt x="168" y="101"/>
                    <a:pt x="168" y="88"/>
                  </a:cubicBezTo>
                  <a:moveTo>
                    <a:pt x="72" y="88"/>
                  </a:moveTo>
                  <a:cubicBezTo>
                    <a:pt x="72" y="74"/>
                    <a:pt x="83" y="64"/>
                    <a:pt x="96" y="64"/>
                  </a:cubicBezTo>
                  <a:cubicBezTo>
                    <a:pt x="109" y="64"/>
                    <a:pt x="120" y="74"/>
                    <a:pt x="120" y="88"/>
                  </a:cubicBezTo>
                  <a:cubicBezTo>
                    <a:pt x="120" y="88"/>
                    <a:pt x="120" y="88"/>
                    <a:pt x="120" y="88"/>
                  </a:cubicBezTo>
                  <a:cubicBezTo>
                    <a:pt x="120" y="101"/>
                    <a:pt x="109" y="112"/>
                    <a:pt x="96" y="112"/>
                  </a:cubicBezTo>
                  <a:cubicBezTo>
                    <a:pt x="83" y="112"/>
                    <a:pt x="72" y="101"/>
                    <a:pt x="72" y="88"/>
                  </a:cubicBezTo>
                  <a:moveTo>
                    <a:pt x="648" y="184"/>
                  </a:moveTo>
                  <a:cubicBezTo>
                    <a:pt x="648" y="171"/>
                    <a:pt x="659" y="160"/>
                    <a:pt x="672" y="160"/>
                  </a:cubicBezTo>
                  <a:cubicBezTo>
                    <a:pt x="685" y="160"/>
                    <a:pt x="696" y="171"/>
                    <a:pt x="696" y="184"/>
                  </a:cubicBezTo>
                  <a:cubicBezTo>
                    <a:pt x="696" y="184"/>
                    <a:pt x="696" y="184"/>
                    <a:pt x="696" y="184"/>
                  </a:cubicBezTo>
                  <a:cubicBezTo>
                    <a:pt x="696" y="197"/>
                    <a:pt x="685" y="208"/>
                    <a:pt x="672" y="208"/>
                  </a:cubicBezTo>
                  <a:cubicBezTo>
                    <a:pt x="659" y="208"/>
                    <a:pt x="648" y="197"/>
                    <a:pt x="648" y="184"/>
                  </a:cubicBezTo>
                  <a:moveTo>
                    <a:pt x="552" y="184"/>
                  </a:moveTo>
                  <a:cubicBezTo>
                    <a:pt x="552" y="171"/>
                    <a:pt x="563" y="160"/>
                    <a:pt x="576" y="160"/>
                  </a:cubicBezTo>
                  <a:cubicBezTo>
                    <a:pt x="589" y="160"/>
                    <a:pt x="600" y="171"/>
                    <a:pt x="600" y="184"/>
                  </a:cubicBezTo>
                  <a:cubicBezTo>
                    <a:pt x="600" y="184"/>
                    <a:pt x="600" y="184"/>
                    <a:pt x="600" y="184"/>
                  </a:cubicBezTo>
                  <a:cubicBezTo>
                    <a:pt x="600" y="197"/>
                    <a:pt x="589" y="208"/>
                    <a:pt x="576" y="208"/>
                  </a:cubicBezTo>
                  <a:cubicBezTo>
                    <a:pt x="563" y="208"/>
                    <a:pt x="552" y="197"/>
                    <a:pt x="552" y="184"/>
                  </a:cubicBezTo>
                  <a:moveTo>
                    <a:pt x="456" y="184"/>
                  </a:moveTo>
                  <a:cubicBezTo>
                    <a:pt x="456" y="171"/>
                    <a:pt x="467" y="160"/>
                    <a:pt x="480" y="160"/>
                  </a:cubicBezTo>
                  <a:cubicBezTo>
                    <a:pt x="493" y="160"/>
                    <a:pt x="504" y="171"/>
                    <a:pt x="504" y="184"/>
                  </a:cubicBezTo>
                  <a:cubicBezTo>
                    <a:pt x="504" y="184"/>
                    <a:pt x="504" y="184"/>
                    <a:pt x="504" y="184"/>
                  </a:cubicBezTo>
                  <a:cubicBezTo>
                    <a:pt x="504" y="197"/>
                    <a:pt x="493" y="208"/>
                    <a:pt x="480" y="208"/>
                  </a:cubicBezTo>
                  <a:cubicBezTo>
                    <a:pt x="467" y="208"/>
                    <a:pt x="456" y="197"/>
                    <a:pt x="456" y="184"/>
                  </a:cubicBezTo>
                  <a:moveTo>
                    <a:pt x="360" y="184"/>
                  </a:moveTo>
                  <a:cubicBezTo>
                    <a:pt x="360" y="171"/>
                    <a:pt x="371" y="160"/>
                    <a:pt x="384" y="160"/>
                  </a:cubicBezTo>
                  <a:cubicBezTo>
                    <a:pt x="397" y="160"/>
                    <a:pt x="408" y="171"/>
                    <a:pt x="408" y="184"/>
                  </a:cubicBezTo>
                  <a:cubicBezTo>
                    <a:pt x="408" y="184"/>
                    <a:pt x="408" y="184"/>
                    <a:pt x="408" y="184"/>
                  </a:cubicBezTo>
                  <a:cubicBezTo>
                    <a:pt x="408" y="197"/>
                    <a:pt x="397" y="208"/>
                    <a:pt x="384" y="208"/>
                  </a:cubicBezTo>
                  <a:cubicBezTo>
                    <a:pt x="371" y="208"/>
                    <a:pt x="360" y="197"/>
                    <a:pt x="360" y="184"/>
                  </a:cubicBezTo>
                  <a:moveTo>
                    <a:pt x="264" y="184"/>
                  </a:moveTo>
                  <a:cubicBezTo>
                    <a:pt x="264" y="171"/>
                    <a:pt x="275" y="160"/>
                    <a:pt x="288" y="160"/>
                  </a:cubicBezTo>
                  <a:cubicBezTo>
                    <a:pt x="301" y="160"/>
                    <a:pt x="312" y="171"/>
                    <a:pt x="312" y="184"/>
                  </a:cubicBezTo>
                  <a:cubicBezTo>
                    <a:pt x="312" y="184"/>
                    <a:pt x="312" y="184"/>
                    <a:pt x="312" y="184"/>
                  </a:cubicBezTo>
                  <a:cubicBezTo>
                    <a:pt x="312" y="197"/>
                    <a:pt x="301" y="208"/>
                    <a:pt x="288" y="208"/>
                  </a:cubicBezTo>
                  <a:cubicBezTo>
                    <a:pt x="275" y="208"/>
                    <a:pt x="264" y="197"/>
                    <a:pt x="264" y="184"/>
                  </a:cubicBezTo>
                  <a:moveTo>
                    <a:pt x="168" y="184"/>
                  </a:moveTo>
                  <a:cubicBezTo>
                    <a:pt x="168" y="171"/>
                    <a:pt x="179" y="160"/>
                    <a:pt x="192" y="160"/>
                  </a:cubicBezTo>
                  <a:cubicBezTo>
                    <a:pt x="205" y="160"/>
                    <a:pt x="216" y="171"/>
                    <a:pt x="216" y="184"/>
                  </a:cubicBezTo>
                  <a:cubicBezTo>
                    <a:pt x="216" y="184"/>
                    <a:pt x="216" y="184"/>
                    <a:pt x="216" y="184"/>
                  </a:cubicBezTo>
                  <a:cubicBezTo>
                    <a:pt x="216" y="197"/>
                    <a:pt x="205" y="208"/>
                    <a:pt x="192" y="208"/>
                  </a:cubicBezTo>
                  <a:cubicBezTo>
                    <a:pt x="179" y="208"/>
                    <a:pt x="168" y="197"/>
                    <a:pt x="168" y="184"/>
                  </a:cubicBezTo>
                  <a:moveTo>
                    <a:pt x="72" y="184"/>
                  </a:moveTo>
                  <a:cubicBezTo>
                    <a:pt x="72" y="171"/>
                    <a:pt x="83" y="160"/>
                    <a:pt x="96" y="160"/>
                  </a:cubicBezTo>
                  <a:cubicBezTo>
                    <a:pt x="109" y="160"/>
                    <a:pt x="120" y="171"/>
                    <a:pt x="120" y="184"/>
                  </a:cubicBezTo>
                  <a:cubicBezTo>
                    <a:pt x="120" y="184"/>
                    <a:pt x="120" y="184"/>
                    <a:pt x="120" y="184"/>
                  </a:cubicBezTo>
                  <a:cubicBezTo>
                    <a:pt x="120" y="197"/>
                    <a:pt x="109" y="208"/>
                    <a:pt x="96" y="208"/>
                  </a:cubicBezTo>
                  <a:cubicBezTo>
                    <a:pt x="83" y="208"/>
                    <a:pt x="72" y="197"/>
                    <a:pt x="72" y="184"/>
                  </a:cubicBezTo>
                  <a:moveTo>
                    <a:pt x="648" y="280"/>
                  </a:moveTo>
                  <a:cubicBezTo>
                    <a:pt x="648" y="267"/>
                    <a:pt x="659" y="256"/>
                    <a:pt x="672" y="256"/>
                  </a:cubicBezTo>
                  <a:cubicBezTo>
                    <a:pt x="685" y="256"/>
                    <a:pt x="696" y="267"/>
                    <a:pt x="696" y="280"/>
                  </a:cubicBezTo>
                  <a:cubicBezTo>
                    <a:pt x="696" y="280"/>
                    <a:pt x="696" y="280"/>
                    <a:pt x="696" y="280"/>
                  </a:cubicBezTo>
                  <a:cubicBezTo>
                    <a:pt x="696" y="293"/>
                    <a:pt x="685" y="304"/>
                    <a:pt x="672" y="304"/>
                  </a:cubicBezTo>
                  <a:cubicBezTo>
                    <a:pt x="659" y="304"/>
                    <a:pt x="648" y="293"/>
                    <a:pt x="648" y="280"/>
                  </a:cubicBezTo>
                  <a:moveTo>
                    <a:pt x="552" y="280"/>
                  </a:moveTo>
                  <a:cubicBezTo>
                    <a:pt x="552" y="267"/>
                    <a:pt x="563" y="256"/>
                    <a:pt x="576" y="256"/>
                  </a:cubicBezTo>
                  <a:cubicBezTo>
                    <a:pt x="589" y="256"/>
                    <a:pt x="600" y="267"/>
                    <a:pt x="600" y="280"/>
                  </a:cubicBezTo>
                  <a:cubicBezTo>
                    <a:pt x="600" y="280"/>
                    <a:pt x="600" y="280"/>
                    <a:pt x="600" y="280"/>
                  </a:cubicBezTo>
                  <a:cubicBezTo>
                    <a:pt x="600" y="293"/>
                    <a:pt x="589" y="304"/>
                    <a:pt x="576" y="304"/>
                  </a:cubicBezTo>
                  <a:cubicBezTo>
                    <a:pt x="563" y="304"/>
                    <a:pt x="552" y="293"/>
                    <a:pt x="552" y="280"/>
                  </a:cubicBezTo>
                  <a:moveTo>
                    <a:pt x="456" y="280"/>
                  </a:moveTo>
                  <a:cubicBezTo>
                    <a:pt x="456" y="267"/>
                    <a:pt x="467" y="256"/>
                    <a:pt x="480" y="256"/>
                  </a:cubicBezTo>
                  <a:cubicBezTo>
                    <a:pt x="493" y="256"/>
                    <a:pt x="504" y="267"/>
                    <a:pt x="504" y="280"/>
                  </a:cubicBezTo>
                  <a:cubicBezTo>
                    <a:pt x="504" y="280"/>
                    <a:pt x="504" y="280"/>
                    <a:pt x="504" y="280"/>
                  </a:cubicBezTo>
                  <a:cubicBezTo>
                    <a:pt x="504" y="293"/>
                    <a:pt x="493" y="304"/>
                    <a:pt x="480" y="304"/>
                  </a:cubicBezTo>
                  <a:cubicBezTo>
                    <a:pt x="467" y="304"/>
                    <a:pt x="456" y="293"/>
                    <a:pt x="456" y="280"/>
                  </a:cubicBezTo>
                  <a:moveTo>
                    <a:pt x="360" y="280"/>
                  </a:moveTo>
                  <a:cubicBezTo>
                    <a:pt x="360" y="267"/>
                    <a:pt x="371" y="256"/>
                    <a:pt x="384" y="256"/>
                  </a:cubicBezTo>
                  <a:cubicBezTo>
                    <a:pt x="397" y="256"/>
                    <a:pt x="408" y="267"/>
                    <a:pt x="408" y="280"/>
                  </a:cubicBezTo>
                  <a:cubicBezTo>
                    <a:pt x="408" y="280"/>
                    <a:pt x="408" y="280"/>
                    <a:pt x="408" y="280"/>
                  </a:cubicBezTo>
                  <a:cubicBezTo>
                    <a:pt x="408" y="293"/>
                    <a:pt x="397" y="304"/>
                    <a:pt x="384" y="304"/>
                  </a:cubicBezTo>
                  <a:cubicBezTo>
                    <a:pt x="371" y="304"/>
                    <a:pt x="360" y="293"/>
                    <a:pt x="360" y="280"/>
                  </a:cubicBezTo>
                  <a:moveTo>
                    <a:pt x="264" y="280"/>
                  </a:moveTo>
                  <a:cubicBezTo>
                    <a:pt x="264" y="267"/>
                    <a:pt x="275" y="256"/>
                    <a:pt x="288" y="256"/>
                  </a:cubicBezTo>
                  <a:cubicBezTo>
                    <a:pt x="301" y="256"/>
                    <a:pt x="312" y="267"/>
                    <a:pt x="312" y="280"/>
                  </a:cubicBezTo>
                  <a:cubicBezTo>
                    <a:pt x="312" y="280"/>
                    <a:pt x="312" y="280"/>
                    <a:pt x="312" y="280"/>
                  </a:cubicBezTo>
                  <a:cubicBezTo>
                    <a:pt x="312" y="293"/>
                    <a:pt x="301" y="304"/>
                    <a:pt x="288" y="304"/>
                  </a:cubicBezTo>
                  <a:cubicBezTo>
                    <a:pt x="275" y="304"/>
                    <a:pt x="264" y="293"/>
                    <a:pt x="264" y="280"/>
                  </a:cubicBezTo>
                  <a:moveTo>
                    <a:pt x="168" y="280"/>
                  </a:moveTo>
                  <a:cubicBezTo>
                    <a:pt x="168" y="267"/>
                    <a:pt x="179" y="256"/>
                    <a:pt x="192" y="256"/>
                  </a:cubicBezTo>
                  <a:cubicBezTo>
                    <a:pt x="205" y="256"/>
                    <a:pt x="216" y="267"/>
                    <a:pt x="216" y="280"/>
                  </a:cubicBezTo>
                  <a:cubicBezTo>
                    <a:pt x="216" y="280"/>
                    <a:pt x="216" y="280"/>
                    <a:pt x="216" y="280"/>
                  </a:cubicBezTo>
                  <a:cubicBezTo>
                    <a:pt x="216" y="293"/>
                    <a:pt x="205" y="304"/>
                    <a:pt x="192" y="304"/>
                  </a:cubicBezTo>
                  <a:cubicBezTo>
                    <a:pt x="179" y="304"/>
                    <a:pt x="168" y="293"/>
                    <a:pt x="168" y="280"/>
                  </a:cubicBezTo>
                  <a:moveTo>
                    <a:pt x="72" y="280"/>
                  </a:moveTo>
                  <a:cubicBezTo>
                    <a:pt x="72" y="267"/>
                    <a:pt x="83" y="256"/>
                    <a:pt x="96" y="256"/>
                  </a:cubicBezTo>
                  <a:cubicBezTo>
                    <a:pt x="109" y="256"/>
                    <a:pt x="120" y="267"/>
                    <a:pt x="120" y="280"/>
                  </a:cubicBezTo>
                  <a:cubicBezTo>
                    <a:pt x="120" y="280"/>
                    <a:pt x="120" y="280"/>
                    <a:pt x="120" y="280"/>
                  </a:cubicBezTo>
                  <a:cubicBezTo>
                    <a:pt x="120" y="293"/>
                    <a:pt x="109" y="304"/>
                    <a:pt x="96" y="304"/>
                  </a:cubicBezTo>
                  <a:cubicBezTo>
                    <a:pt x="83" y="304"/>
                    <a:pt x="72" y="293"/>
                    <a:pt x="72" y="280"/>
                  </a:cubicBezTo>
                  <a:moveTo>
                    <a:pt x="648" y="376"/>
                  </a:moveTo>
                  <a:cubicBezTo>
                    <a:pt x="648" y="363"/>
                    <a:pt x="659" y="352"/>
                    <a:pt x="672" y="352"/>
                  </a:cubicBezTo>
                  <a:cubicBezTo>
                    <a:pt x="685" y="352"/>
                    <a:pt x="696" y="363"/>
                    <a:pt x="696" y="376"/>
                  </a:cubicBezTo>
                  <a:cubicBezTo>
                    <a:pt x="696" y="376"/>
                    <a:pt x="696" y="376"/>
                    <a:pt x="696" y="376"/>
                  </a:cubicBezTo>
                  <a:cubicBezTo>
                    <a:pt x="696" y="389"/>
                    <a:pt x="685" y="400"/>
                    <a:pt x="672" y="400"/>
                  </a:cubicBezTo>
                  <a:cubicBezTo>
                    <a:pt x="659" y="400"/>
                    <a:pt x="648" y="389"/>
                    <a:pt x="648" y="376"/>
                  </a:cubicBezTo>
                  <a:moveTo>
                    <a:pt x="552" y="376"/>
                  </a:moveTo>
                  <a:cubicBezTo>
                    <a:pt x="552" y="363"/>
                    <a:pt x="563" y="352"/>
                    <a:pt x="576" y="352"/>
                  </a:cubicBezTo>
                  <a:cubicBezTo>
                    <a:pt x="589" y="352"/>
                    <a:pt x="600" y="363"/>
                    <a:pt x="600" y="376"/>
                  </a:cubicBezTo>
                  <a:cubicBezTo>
                    <a:pt x="600" y="376"/>
                    <a:pt x="600" y="376"/>
                    <a:pt x="600" y="376"/>
                  </a:cubicBezTo>
                  <a:cubicBezTo>
                    <a:pt x="600" y="389"/>
                    <a:pt x="589" y="400"/>
                    <a:pt x="576" y="400"/>
                  </a:cubicBezTo>
                  <a:cubicBezTo>
                    <a:pt x="563" y="400"/>
                    <a:pt x="552" y="389"/>
                    <a:pt x="552" y="376"/>
                  </a:cubicBezTo>
                  <a:moveTo>
                    <a:pt x="456" y="376"/>
                  </a:moveTo>
                  <a:cubicBezTo>
                    <a:pt x="456" y="363"/>
                    <a:pt x="467" y="352"/>
                    <a:pt x="480" y="352"/>
                  </a:cubicBezTo>
                  <a:cubicBezTo>
                    <a:pt x="493" y="352"/>
                    <a:pt x="504" y="363"/>
                    <a:pt x="504" y="376"/>
                  </a:cubicBezTo>
                  <a:cubicBezTo>
                    <a:pt x="504" y="376"/>
                    <a:pt x="504" y="376"/>
                    <a:pt x="504" y="376"/>
                  </a:cubicBezTo>
                  <a:cubicBezTo>
                    <a:pt x="504" y="389"/>
                    <a:pt x="493" y="400"/>
                    <a:pt x="480" y="400"/>
                  </a:cubicBezTo>
                  <a:cubicBezTo>
                    <a:pt x="467" y="400"/>
                    <a:pt x="456" y="389"/>
                    <a:pt x="456" y="376"/>
                  </a:cubicBezTo>
                  <a:moveTo>
                    <a:pt x="360" y="376"/>
                  </a:moveTo>
                  <a:cubicBezTo>
                    <a:pt x="360" y="363"/>
                    <a:pt x="371" y="352"/>
                    <a:pt x="384" y="352"/>
                  </a:cubicBezTo>
                  <a:cubicBezTo>
                    <a:pt x="397" y="352"/>
                    <a:pt x="408" y="363"/>
                    <a:pt x="408" y="376"/>
                  </a:cubicBezTo>
                  <a:cubicBezTo>
                    <a:pt x="408" y="376"/>
                    <a:pt x="408" y="376"/>
                    <a:pt x="408" y="376"/>
                  </a:cubicBezTo>
                  <a:cubicBezTo>
                    <a:pt x="408" y="389"/>
                    <a:pt x="397" y="400"/>
                    <a:pt x="384" y="400"/>
                  </a:cubicBezTo>
                  <a:cubicBezTo>
                    <a:pt x="371" y="400"/>
                    <a:pt x="360" y="389"/>
                    <a:pt x="360" y="376"/>
                  </a:cubicBezTo>
                  <a:moveTo>
                    <a:pt x="264" y="376"/>
                  </a:moveTo>
                  <a:cubicBezTo>
                    <a:pt x="264" y="363"/>
                    <a:pt x="275" y="352"/>
                    <a:pt x="288" y="352"/>
                  </a:cubicBezTo>
                  <a:cubicBezTo>
                    <a:pt x="301" y="352"/>
                    <a:pt x="312" y="363"/>
                    <a:pt x="312" y="376"/>
                  </a:cubicBezTo>
                  <a:cubicBezTo>
                    <a:pt x="312" y="376"/>
                    <a:pt x="312" y="376"/>
                    <a:pt x="312" y="376"/>
                  </a:cubicBezTo>
                  <a:cubicBezTo>
                    <a:pt x="312" y="389"/>
                    <a:pt x="301" y="400"/>
                    <a:pt x="288" y="400"/>
                  </a:cubicBezTo>
                  <a:cubicBezTo>
                    <a:pt x="275" y="400"/>
                    <a:pt x="264" y="389"/>
                    <a:pt x="264" y="376"/>
                  </a:cubicBezTo>
                  <a:moveTo>
                    <a:pt x="168" y="376"/>
                  </a:moveTo>
                  <a:cubicBezTo>
                    <a:pt x="168" y="363"/>
                    <a:pt x="179" y="352"/>
                    <a:pt x="192" y="352"/>
                  </a:cubicBezTo>
                  <a:cubicBezTo>
                    <a:pt x="205" y="352"/>
                    <a:pt x="216" y="363"/>
                    <a:pt x="216" y="376"/>
                  </a:cubicBezTo>
                  <a:cubicBezTo>
                    <a:pt x="216" y="376"/>
                    <a:pt x="216" y="376"/>
                    <a:pt x="216" y="376"/>
                  </a:cubicBezTo>
                  <a:cubicBezTo>
                    <a:pt x="216" y="389"/>
                    <a:pt x="205" y="400"/>
                    <a:pt x="192" y="400"/>
                  </a:cubicBezTo>
                  <a:cubicBezTo>
                    <a:pt x="179" y="400"/>
                    <a:pt x="168" y="389"/>
                    <a:pt x="168" y="376"/>
                  </a:cubicBezTo>
                  <a:moveTo>
                    <a:pt x="72" y="376"/>
                  </a:moveTo>
                  <a:cubicBezTo>
                    <a:pt x="72" y="363"/>
                    <a:pt x="83" y="352"/>
                    <a:pt x="96" y="352"/>
                  </a:cubicBezTo>
                  <a:cubicBezTo>
                    <a:pt x="109" y="352"/>
                    <a:pt x="120" y="363"/>
                    <a:pt x="120" y="376"/>
                  </a:cubicBezTo>
                  <a:cubicBezTo>
                    <a:pt x="120" y="376"/>
                    <a:pt x="120" y="376"/>
                    <a:pt x="120" y="376"/>
                  </a:cubicBezTo>
                  <a:cubicBezTo>
                    <a:pt x="120" y="389"/>
                    <a:pt x="109" y="400"/>
                    <a:pt x="96" y="400"/>
                  </a:cubicBezTo>
                  <a:cubicBezTo>
                    <a:pt x="83" y="400"/>
                    <a:pt x="72" y="389"/>
                    <a:pt x="72" y="376"/>
                  </a:cubicBezTo>
                  <a:moveTo>
                    <a:pt x="648" y="472"/>
                  </a:moveTo>
                  <a:cubicBezTo>
                    <a:pt x="648" y="459"/>
                    <a:pt x="659" y="448"/>
                    <a:pt x="672" y="448"/>
                  </a:cubicBezTo>
                  <a:cubicBezTo>
                    <a:pt x="685" y="448"/>
                    <a:pt x="696" y="459"/>
                    <a:pt x="696" y="472"/>
                  </a:cubicBezTo>
                  <a:cubicBezTo>
                    <a:pt x="696" y="472"/>
                    <a:pt x="696" y="472"/>
                    <a:pt x="696" y="472"/>
                  </a:cubicBezTo>
                  <a:cubicBezTo>
                    <a:pt x="696" y="486"/>
                    <a:pt x="685" y="496"/>
                    <a:pt x="672" y="496"/>
                  </a:cubicBezTo>
                  <a:cubicBezTo>
                    <a:pt x="659" y="496"/>
                    <a:pt x="648" y="486"/>
                    <a:pt x="648" y="472"/>
                  </a:cubicBezTo>
                  <a:moveTo>
                    <a:pt x="552" y="472"/>
                  </a:moveTo>
                  <a:cubicBezTo>
                    <a:pt x="552" y="459"/>
                    <a:pt x="563" y="448"/>
                    <a:pt x="576" y="448"/>
                  </a:cubicBezTo>
                  <a:cubicBezTo>
                    <a:pt x="589" y="448"/>
                    <a:pt x="600" y="459"/>
                    <a:pt x="600" y="472"/>
                  </a:cubicBezTo>
                  <a:cubicBezTo>
                    <a:pt x="600" y="472"/>
                    <a:pt x="600" y="472"/>
                    <a:pt x="600" y="472"/>
                  </a:cubicBezTo>
                  <a:cubicBezTo>
                    <a:pt x="600" y="486"/>
                    <a:pt x="589" y="496"/>
                    <a:pt x="576" y="496"/>
                  </a:cubicBezTo>
                  <a:cubicBezTo>
                    <a:pt x="563" y="496"/>
                    <a:pt x="552" y="486"/>
                    <a:pt x="552" y="472"/>
                  </a:cubicBezTo>
                  <a:moveTo>
                    <a:pt x="456" y="472"/>
                  </a:moveTo>
                  <a:cubicBezTo>
                    <a:pt x="456" y="459"/>
                    <a:pt x="467" y="448"/>
                    <a:pt x="480" y="448"/>
                  </a:cubicBezTo>
                  <a:cubicBezTo>
                    <a:pt x="493" y="448"/>
                    <a:pt x="504" y="459"/>
                    <a:pt x="504" y="472"/>
                  </a:cubicBezTo>
                  <a:cubicBezTo>
                    <a:pt x="504" y="472"/>
                    <a:pt x="504" y="472"/>
                    <a:pt x="504" y="472"/>
                  </a:cubicBezTo>
                  <a:cubicBezTo>
                    <a:pt x="504" y="486"/>
                    <a:pt x="493" y="496"/>
                    <a:pt x="480" y="496"/>
                  </a:cubicBezTo>
                  <a:cubicBezTo>
                    <a:pt x="467" y="496"/>
                    <a:pt x="456" y="486"/>
                    <a:pt x="456" y="472"/>
                  </a:cubicBezTo>
                  <a:moveTo>
                    <a:pt x="360" y="472"/>
                  </a:moveTo>
                  <a:cubicBezTo>
                    <a:pt x="360" y="459"/>
                    <a:pt x="371" y="448"/>
                    <a:pt x="384" y="448"/>
                  </a:cubicBezTo>
                  <a:cubicBezTo>
                    <a:pt x="397" y="448"/>
                    <a:pt x="408" y="459"/>
                    <a:pt x="408" y="472"/>
                  </a:cubicBezTo>
                  <a:cubicBezTo>
                    <a:pt x="408" y="472"/>
                    <a:pt x="408" y="472"/>
                    <a:pt x="408" y="472"/>
                  </a:cubicBezTo>
                  <a:cubicBezTo>
                    <a:pt x="408" y="486"/>
                    <a:pt x="397" y="496"/>
                    <a:pt x="384" y="496"/>
                  </a:cubicBezTo>
                  <a:cubicBezTo>
                    <a:pt x="371" y="496"/>
                    <a:pt x="360" y="486"/>
                    <a:pt x="360" y="472"/>
                  </a:cubicBezTo>
                  <a:moveTo>
                    <a:pt x="264" y="472"/>
                  </a:moveTo>
                  <a:cubicBezTo>
                    <a:pt x="264" y="459"/>
                    <a:pt x="275" y="448"/>
                    <a:pt x="288" y="448"/>
                  </a:cubicBezTo>
                  <a:cubicBezTo>
                    <a:pt x="301" y="448"/>
                    <a:pt x="312" y="459"/>
                    <a:pt x="312" y="472"/>
                  </a:cubicBezTo>
                  <a:cubicBezTo>
                    <a:pt x="312" y="472"/>
                    <a:pt x="312" y="472"/>
                    <a:pt x="312" y="472"/>
                  </a:cubicBezTo>
                  <a:cubicBezTo>
                    <a:pt x="312" y="486"/>
                    <a:pt x="301" y="496"/>
                    <a:pt x="288" y="496"/>
                  </a:cubicBezTo>
                  <a:cubicBezTo>
                    <a:pt x="275" y="496"/>
                    <a:pt x="264" y="486"/>
                    <a:pt x="264" y="472"/>
                  </a:cubicBezTo>
                  <a:moveTo>
                    <a:pt x="168" y="472"/>
                  </a:moveTo>
                  <a:cubicBezTo>
                    <a:pt x="168" y="459"/>
                    <a:pt x="179" y="448"/>
                    <a:pt x="192" y="448"/>
                  </a:cubicBezTo>
                  <a:cubicBezTo>
                    <a:pt x="205" y="448"/>
                    <a:pt x="216" y="459"/>
                    <a:pt x="216" y="472"/>
                  </a:cubicBezTo>
                  <a:cubicBezTo>
                    <a:pt x="216" y="472"/>
                    <a:pt x="216" y="472"/>
                    <a:pt x="216" y="472"/>
                  </a:cubicBezTo>
                  <a:cubicBezTo>
                    <a:pt x="216" y="486"/>
                    <a:pt x="205" y="496"/>
                    <a:pt x="192" y="496"/>
                  </a:cubicBezTo>
                  <a:cubicBezTo>
                    <a:pt x="179" y="496"/>
                    <a:pt x="168" y="486"/>
                    <a:pt x="168" y="472"/>
                  </a:cubicBezTo>
                  <a:moveTo>
                    <a:pt x="72" y="472"/>
                  </a:moveTo>
                  <a:cubicBezTo>
                    <a:pt x="72" y="459"/>
                    <a:pt x="83" y="448"/>
                    <a:pt x="96" y="448"/>
                  </a:cubicBezTo>
                  <a:cubicBezTo>
                    <a:pt x="109" y="448"/>
                    <a:pt x="120" y="459"/>
                    <a:pt x="120" y="472"/>
                  </a:cubicBezTo>
                  <a:cubicBezTo>
                    <a:pt x="120" y="472"/>
                    <a:pt x="120" y="472"/>
                    <a:pt x="120" y="472"/>
                  </a:cubicBezTo>
                  <a:cubicBezTo>
                    <a:pt x="120" y="486"/>
                    <a:pt x="109" y="496"/>
                    <a:pt x="96" y="496"/>
                  </a:cubicBezTo>
                  <a:cubicBezTo>
                    <a:pt x="83" y="496"/>
                    <a:pt x="72" y="486"/>
                    <a:pt x="72" y="472"/>
                  </a:cubicBezTo>
                  <a:moveTo>
                    <a:pt x="648" y="569"/>
                  </a:moveTo>
                  <a:cubicBezTo>
                    <a:pt x="648" y="555"/>
                    <a:pt x="659" y="544"/>
                    <a:pt x="672" y="544"/>
                  </a:cubicBezTo>
                  <a:cubicBezTo>
                    <a:pt x="685" y="544"/>
                    <a:pt x="696" y="555"/>
                    <a:pt x="696" y="569"/>
                  </a:cubicBezTo>
                  <a:cubicBezTo>
                    <a:pt x="696" y="569"/>
                    <a:pt x="696" y="569"/>
                    <a:pt x="696" y="569"/>
                  </a:cubicBezTo>
                  <a:cubicBezTo>
                    <a:pt x="696" y="582"/>
                    <a:pt x="685" y="593"/>
                    <a:pt x="672" y="593"/>
                  </a:cubicBezTo>
                  <a:cubicBezTo>
                    <a:pt x="659" y="593"/>
                    <a:pt x="648" y="582"/>
                    <a:pt x="648" y="569"/>
                  </a:cubicBezTo>
                  <a:moveTo>
                    <a:pt x="552" y="569"/>
                  </a:moveTo>
                  <a:cubicBezTo>
                    <a:pt x="552" y="555"/>
                    <a:pt x="563" y="544"/>
                    <a:pt x="576" y="544"/>
                  </a:cubicBezTo>
                  <a:cubicBezTo>
                    <a:pt x="589" y="544"/>
                    <a:pt x="600" y="555"/>
                    <a:pt x="600" y="569"/>
                  </a:cubicBezTo>
                  <a:cubicBezTo>
                    <a:pt x="600" y="569"/>
                    <a:pt x="600" y="569"/>
                    <a:pt x="600" y="569"/>
                  </a:cubicBezTo>
                  <a:cubicBezTo>
                    <a:pt x="600" y="582"/>
                    <a:pt x="589" y="593"/>
                    <a:pt x="576" y="593"/>
                  </a:cubicBezTo>
                  <a:cubicBezTo>
                    <a:pt x="563" y="593"/>
                    <a:pt x="552" y="582"/>
                    <a:pt x="552" y="569"/>
                  </a:cubicBezTo>
                  <a:moveTo>
                    <a:pt x="456" y="569"/>
                  </a:moveTo>
                  <a:cubicBezTo>
                    <a:pt x="456" y="555"/>
                    <a:pt x="467" y="544"/>
                    <a:pt x="480" y="544"/>
                  </a:cubicBezTo>
                  <a:cubicBezTo>
                    <a:pt x="493" y="544"/>
                    <a:pt x="504" y="555"/>
                    <a:pt x="504" y="569"/>
                  </a:cubicBezTo>
                  <a:cubicBezTo>
                    <a:pt x="504" y="569"/>
                    <a:pt x="504" y="569"/>
                    <a:pt x="504" y="569"/>
                  </a:cubicBezTo>
                  <a:cubicBezTo>
                    <a:pt x="504" y="582"/>
                    <a:pt x="493" y="593"/>
                    <a:pt x="480" y="593"/>
                  </a:cubicBezTo>
                  <a:cubicBezTo>
                    <a:pt x="467" y="593"/>
                    <a:pt x="456" y="582"/>
                    <a:pt x="456" y="569"/>
                  </a:cubicBezTo>
                  <a:moveTo>
                    <a:pt x="360" y="569"/>
                  </a:moveTo>
                  <a:cubicBezTo>
                    <a:pt x="360" y="555"/>
                    <a:pt x="371" y="544"/>
                    <a:pt x="384" y="544"/>
                  </a:cubicBezTo>
                  <a:cubicBezTo>
                    <a:pt x="397" y="544"/>
                    <a:pt x="408" y="555"/>
                    <a:pt x="408" y="569"/>
                  </a:cubicBezTo>
                  <a:cubicBezTo>
                    <a:pt x="408" y="569"/>
                    <a:pt x="408" y="569"/>
                    <a:pt x="408" y="569"/>
                  </a:cubicBezTo>
                  <a:cubicBezTo>
                    <a:pt x="408" y="582"/>
                    <a:pt x="397" y="593"/>
                    <a:pt x="384" y="593"/>
                  </a:cubicBezTo>
                  <a:cubicBezTo>
                    <a:pt x="371" y="593"/>
                    <a:pt x="360" y="582"/>
                    <a:pt x="360" y="569"/>
                  </a:cubicBezTo>
                  <a:moveTo>
                    <a:pt x="264" y="569"/>
                  </a:moveTo>
                  <a:cubicBezTo>
                    <a:pt x="264" y="555"/>
                    <a:pt x="275" y="544"/>
                    <a:pt x="288" y="544"/>
                  </a:cubicBezTo>
                  <a:cubicBezTo>
                    <a:pt x="301" y="544"/>
                    <a:pt x="312" y="555"/>
                    <a:pt x="312" y="569"/>
                  </a:cubicBezTo>
                  <a:cubicBezTo>
                    <a:pt x="312" y="569"/>
                    <a:pt x="312" y="569"/>
                    <a:pt x="312" y="569"/>
                  </a:cubicBezTo>
                  <a:cubicBezTo>
                    <a:pt x="312" y="582"/>
                    <a:pt x="301" y="593"/>
                    <a:pt x="288" y="593"/>
                  </a:cubicBezTo>
                  <a:cubicBezTo>
                    <a:pt x="275" y="593"/>
                    <a:pt x="264" y="582"/>
                    <a:pt x="264" y="569"/>
                  </a:cubicBezTo>
                  <a:moveTo>
                    <a:pt x="168" y="569"/>
                  </a:moveTo>
                  <a:cubicBezTo>
                    <a:pt x="168" y="555"/>
                    <a:pt x="179" y="544"/>
                    <a:pt x="192" y="544"/>
                  </a:cubicBezTo>
                  <a:cubicBezTo>
                    <a:pt x="205" y="544"/>
                    <a:pt x="216" y="555"/>
                    <a:pt x="216" y="569"/>
                  </a:cubicBezTo>
                  <a:cubicBezTo>
                    <a:pt x="216" y="569"/>
                    <a:pt x="216" y="569"/>
                    <a:pt x="216" y="569"/>
                  </a:cubicBezTo>
                  <a:cubicBezTo>
                    <a:pt x="216" y="582"/>
                    <a:pt x="205" y="593"/>
                    <a:pt x="192" y="593"/>
                  </a:cubicBezTo>
                  <a:cubicBezTo>
                    <a:pt x="179" y="593"/>
                    <a:pt x="168" y="582"/>
                    <a:pt x="168" y="569"/>
                  </a:cubicBezTo>
                  <a:moveTo>
                    <a:pt x="72" y="569"/>
                  </a:moveTo>
                  <a:cubicBezTo>
                    <a:pt x="72" y="555"/>
                    <a:pt x="83" y="544"/>
                    <a:pt x="96" y="544"/>
                  </a:cubicBezTo>
                  <a:cubicBezTo>
                    <a:pt x="109" y="544"/>
                    <a:pt x="120" y="555"/>
                    <a:pt x="120" y="569"/>
                  </a:cubicBezTo>
                  <a:cubicBezTo>
                    <a:pt x="120" y="569"/>
                    <a:pt x="120" y="569"/>
                    <a:pt x="120" y="569"/>
                  </a:cubicBezTo>
                  <a:cubicBezTo>
                    <a:pt x="120" y="582"/>
                    <a:pt x="109" y="593"/>
                    <a:pt x="96" y="593"/>
                  </a:cubicBezTo>
                  <a:cubicBezTo>
                    <a:pt x="83" y="593"/>
                    <a:pt x="72" y="582"/>
                    <a:pt x="72" y="569"/>
                  </a:cubicBezTo>
                  <a:moveTo>
                    <a:pt x="648" y="665"/>
                  </a:moveTo>
                  <a:cubicBezTo>
                    <a:pt x="648" y="651"/>
                    <a:pt x="659" y="641"/>
                    <a:pt x="672" y="641"/>
                  </a:cubicBezTo>
                  <a:cubicBezTo>
                    <a:pt x="685" y="641"/>
                    <a:pt x="696" y="651"/>
                    <a:pt x="696" y="665"/>
                  </a:cubicBezTo>
                  <a:cubicBezTo>
                    <a:pt x="696" y="665"/>
                    <a:pt x="696" y="665"/>
                    <a:pt x="696" y="665"/>
                  </a:cubicBezTo>
                  <a:cubicBezTo>
                    <a:pt x="696" y="678"/>
                    <a:pt x="685" y="689"/>
                    <a:pt x="672" y="689"/>
                  </a:cubicBezTo>
                  <a:cubicBezTo>
                    <a:pt x="659" y="689"/>
                    <a:pt x="648" y="678"/>
                    <a:pt x="648" y="665"/>
                  </a:cubicBezTo>
                  <a:moveTo>
                    <a:pt x="552" y="665"/>
                  </a:moveTo>
                  <a:cubicBezTo>
                    <a:pt x="552" y="651"/>
                    <a:pt x="563" y="641"/>
                    <a:pt x="576" y="641"/>
                  </a:cubicBezTo>
                  <a:cubicBezTo>
                    <a:pt x="589" y="641"/>
                    <a:pt x="600" y="651"/>
                    <a:pt x="600" y="665"/>
                  </a:cubicBezTo>
                  <a:cubicBezTo>
                    <a:pt x="600" y="665"/>
                    <a:pt x="600" y="665"/>
                    <a:pt x="600" y="665"/>
                  </a:cubicBezTo>
                  <a:cubicBezTo>
                    <a:pt x="600" y="678"/>
                    <a:pt x="589" y="689"/>
                    <a:pt x="576" y="689"/>
                  </a:cubicBezTo>
                  <a:cubicBezTo>
                    <a:pt x="563" y="689"/>
                    <a:pt x="552" y="678"/>
                    <a:pt x="552" y="665"/>
                  </a:cubicBezTo>
                  <a:moveTo>
                    <a:pt x="456" y="665"/>
                  </a:moveTo>
                  <a:cubicBezTo>
                    <a:pt x="456" y="651"/>
                    <a:pt x="467" y="641"/>
                    <a:pt x="480" y="641"/>
                  </a:cubicBezTo>
                  <a:cubicBezTo>
                    <a:pt x="493" y="641"/>
                    <a:pt x="504" y="651"/>
                    <a:pt x="504" y="665"/>
                  </a:cubicBezTo>
                  <a:cubicBezTo>
                    <a:pt x="504" y="665"/>
                    <a:pt x="504" y="665"/>
                    <a:pt x="504" y="665"/>
                  </a:cubicBezTo>
                  <a:cubicBezTo>
                    <a:pt x="504" y="678"/>
                    <a:pt x="493" y="689"/>
                    <a:pt x="480" y="689"/>
                  </a:cubicBezTo>
                  <a:cubicBezTo>
                    <a:pt x="467" y="689"/>
                    <a:pt x="456" y="678"/>
                    <a:pt x="456" y="665"/>
                  </a:cubicBezTo>
                  <a:moveTo>
                    <a:pt x="360" y="665"/>
                  </a:moveTo>
                  <a:cubicBezTo>
                    <a:pt x="360" y="651"/>
                    <a:pt x="371" y="641"/>
                    <a:pt x="384" y="641"/>
                  </a:cubicBezTo>
                  <a:cubicBezTo>
                    <a:pt x="397" y="641"/>
                    <a:pt x="408" y="651"/>
                    <a:pt x="408" y="665"/>
                  </a:cubicBezTo>
                  <a:cubicBezTo>
                    <a:pt x="408" y="665"/>
                    <a:pt x="408" y="665"/>
                    <a:pt x="408" y="665"/>
                  </a:cubicBezTo>
                  <a:cubicBezTo>
                    <a:pt x="408" y="678"/>
                    <a:pt x="397" y="689"/>
                    <a:pt x="384" y="689"/>
                  </a:cubicBezTo>
                  <a:cubicBezTo>
                    <a:pt x="371" y="689"/>
                    <a:pt x="360" y="678"/>
                    <a:pt x="360" y="665"/>
                  </a:cubicBezTo>
                  <a:moveTo>
                    <a:pt x="264" y="665"/>
                  </a:moveTo>
                  <a:cubicBezTo>
                    <a:pt x="264" y="651"/>
                    <a:pt x="275" y="641"/>
                    <a:pt x="288" y="641"/>
                  </a:cubicBezTo>
                  <a:cubicBezTo>
                    <a:pt x="301" y="641"/>
                    <a:pt x="312" y="651"/>
                    <a:pt x="312" y="665"/>
                  </a:cubicBezTo>
                  <a:cubicBezTo>
                    <a:pt x="312" y="665"/>
                    <a:pt x="312" y="665"/>
                    <a:pt x="312" y="665"/>
                  </a:cubicBezTo>
                  <a:cubicBezTo>
                    <a:pt x="312" y="678"/>
                    <a:pt x="301" y="689"/>
                    <a:pt x="288" y="689"/>
                  </a:cubicBezTo>
                  <a:cubicBezTo>
                    <a:pt x="275" y="689"/>
                    <a:pt x="264" y="678"/>
                    <a:pt x="264" y="665"/>
                  </a:cubicBezTo>
                  <a:moveTo>
                    <a:pt x="168" y="665"/>
                  </a:moveTo>
                  <a:cubicBezTo>
                    <a:pt x="168" y="651"/>
                    <a:pt x="179" y="641"/>
                    <a:pt x="192" y="641"/>
                  </a:cubicBezTo>
                  <a:cubicBezTo>
                    <a:pt x="205" y="641"/>
                    <a:pt x="216" y="651"/>
                    <a:pt x="216" y="665"/>
                  </a:cubicBezTo>
                  <a:cubicBezTo>
                    <a:pt x="216" y="665"/>
                    <a:pt x="216" y="665"/>
                    <a:pt x="216" y="665"/>
                  </a:cubicBezTo>
                  <a:cubicBezTo>
                    <a:pt x="216" y="678"/>
                    <a:pt x="205" y="689"/>
                    <a:pt x="192" y="689"/>
                  </a:cubicBezTo>
                  <a:cubicBezTo>
                    <a:pt x="179" y="689"/>
                    <a:pt x="168" y="678"/>
                    <a:pt x="168" y="665"/>
                  </a:cubicBezTo>
                  <a:moveTo>
                    <a:pt x="72" y="665"/>
                  </a:moveTo>
                  <a:cubicBezTo>
                    <a:pt x="72" y="651"/>
                    <a:pt x="83" y="641"/>
                    <a:pt x="96" y="641"/>
                  </a:cubicBezTo>
                  <a:cubicBezTo>
                    <a:pt x="109" y="641"/>
                    <a:pt x="120" y="651"/>
                    <a:pt x="120" y="665"/>
                  </a:cubicBezTo>
                  <a:cubicBezTo>
                    <a:pt x="120" y="665"/>
                    <a:pt x="120" y="665"/>
                    <a:pt x="120" y="665"/>
                  </a:cubicBezTo>
                  <a:cubicBezTo>
                    <a:pt x="120" y="678"/>
                    <a:pt x="109"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63" name="Freeform 235"/>
            <p:cNvSpPr>
              <a:spLocks noEditPoints="1"/>
            </p:cNvSpPr>
            <p:nvPr/>
          </p:nvSpPr>
          <p:spPr bwMode="auto">
            <a:xfrm>
              <a:off x="5358" y="3075"/>
              <a:ext cx="213" cy="213"/>
            </a:xfrm>
            <a:custGeom>
              <a:avLst/>
              <a:gdLst/>
              <a:ahLst/>
              <a:cxnLst>
                <a:cxn ang="0">
                  <a:pos x="0" y="769"/>
                </a:cxn>
                <a:cxn ang="0">
                  <a:pos x="673" y="112"/>
                </a:cxn>
                <a:cxn ang="0">
                  <a:pos x="601" y="88"/>
                </a:cxn>
                <a:cxn ang="0">
                  <a:pos x="505" y="88"/>
                </a:cxn>
                <a:cxn ang="0">
                  <a:pos x="385" y="64"/>
                </a:cxn>
                <a:cxn ang="0">
                  <a:pos x="265" y="88"/>
                </a:cxn>
                <a:cxn ang="0">
                  <a:pos x="265" y="88"/>
                </a:cxn>
                <a:cxn ang="0">
                  <a:pos x="192" y="112"/>
                </a:cxn>
                <a:cxn ang="0">
                  <a:pos x="120" y="88"/>
                </a:cxn>
                <a:cxn ang="0">
                  <a:pos x="697" y="184"/>
                </a:cxn>
                <a:cxn ang="0">
                  <a:pos x="577" y="160"/>
                </a:cxn>
                <a:cxn ang="0">
                  <a:pos x="457" y="184"/>
                </a:cxn>
                <a:cxn ang="0">
                  <a:pos x="457" y="184"/>
                </a:cxn>
                <a:cxn ang="0">
                  <a:pos x="385" y="208"/>
                </a:cxn>
                <a:cxn ang="0">
                  <a:pos x="313" y="184"/>
                </a:cxn>
                <a:cxn ang="0">
                  <a:pos x="216" y="184"/>
                </a:cxn>
                <a:cxn ang="0">
                  <a:pos x="96" y="160"/>
                </a:cxn>
                <a:cxn ang="0">
                  <a:pos x="649" y="280"/>
                </a:cxn>
                <a:cxn ang="0">
                  <a:pos x="649" y="280"/>
                </a:cxn>
                <a:cxn ang="0">
                  <a:pos x="577" y="304"/>
                </a:cxn>
                <a:cxn ang="0">
                  <a:pos x="505" y="280"/>
                </a:cxn>
                <a:cxn ang="0">
                  <a:pos x="409" y="280"/>
                </a:cxn>
                <a:cxn ang="0">
                  <a:pos x="289" y="256"/>
                </a:cxn>
                <a:cxn ang="0">
                  <a:pos x="168" y="280"/>
                </a:cxn>
                <a:cxn ang="0">
                  <a:pos x="168" y="280"/>
                </a:cxn>
                <a:cxn ang="0">
                  <a:pos x="96" y="304"/>
                </a:cxn>
                <a:cxn ang="0">
                  <a:pos x="697" y="376"/>
                </a:cxn>
                <a:cxn ang="0">
                  <a:pos x="601" y="376"/>
                </a:cxn>
                <a:cxn ang="0">
                  <a:pos x="481" y="352"/>
                </a:cxn>
                <a:cxn ang="0">
                  <a:pos x="361" y="376"/>
                </a:cxn>
                <a:cxn ang="0">
                  <a:pos x="361" y="376"/>
                </a:cxn>
                <a:cxn ang="0">
                  <a:pos x="289" y="400"/>
                </a:cxn>
                <a:cxn ang="0">
                  <a:pos x="216" y="376"/>
                </a:cxn>
                <a:cxn ang="0">
                  <a:pos x="120" y="376"/>
                </a:cxn>
                <a:cxn ang="0">
                  <a:pos x="673" y="448"/>
                </a:cxn>
                <a:cxn ang="0">
                  <a:pos x="553" y="472"/>
                </a:cxn>
                <a:cxn ang="0">
                  <a:pos x="553" y="472"/>
                </a:cxn>
                <a:cxn ang="0">
                  <a:pos x="481" y="496"/>
                </a:cxn>
                <a:cxn ang="0">
                  <a:pos x="409" y="472"/>
                </a:cxn>
                <a:cxn ang="0">
                  <a:pos x="313" y="472"/>
                </a:cxn>
                <a:cxn ang="0">
                  <a:pos x="192" y="448"/>
                </a:cxn>
                <a:cxn ang="0">
                  <a:pos x="72" y="472"/>
                </a:cxn>
                <a:cxn ang="0">
                  <a:pos x="72" y="472"/>
                </a:cxn>
                <a:cxn ang="0">
                  <a:pos x="673" y="593"/>
                </a:cxn>
                <a:cxn ang="0">
                  <a:pos x="601" y="569"/>
                </a:cxn>
                <a:cxn ang="0">
                  <a:pos x="505" y="569"/>
                </a:cxn>
                <a:cxn ang="0">
                  <a:pos x="385" y="544"/>
                </a:cxn>
                <a:cxn ang="0">
                  <a:pos x="265" y="569"/>
                </a:cxn>
                <a:cxn ang="0">
                  <a:pos x="265" y="569"/>
                </a:cxn>
                <a:cxn ang="0">
                  <a:pos x="192" y="593"/>
                </a:cxn>
                <a:cxn ang="0">
                  <a:pos x="120" y="569"/>
                </a:cxn>
                <a:cxn ang="0">
                  <a:pos x="697" y="665"/>
                </a:cxn>
                <a:cxn ang="0">
                  <a:pos x="577" y="641"/>
                </a:cxn>
                <a:cxn ang="0">
                  <a:pos x="457" y="665"/>
                </a:cxn>
                <a:cxn ang="0">
                  <a:pos x="457" y="665"/>
                </a:cxn>
                <a:cxn ang="0">
                  <a:pos x="385" y="689"/>
                </a:cxn>
                <a:cxn ang="0">
                  <a:pos x="313" y="665"/>
                </a:cxn>
                <a:cxn ang="0">
                  <a:pos x="216" y="665"/>
                </a:cxn>
                <a:cxn ang="0">
                  <a:pos x="96" y="641"/>
                </a:cxn>
              </a:cxnLst>
              <a:rect l="0" t="0" r="r" b="b"/>
              <a:pathLst>
                <a:path w="769" h="769">
                  <a:moveTo>
                    <a:pt x="0" y="769"/>
                  </a:moveTo>
                  <a:lnTo>
                    <a:pt x="769" y="769"/>
                  </a:lnTo>
                  <a:lnTo>
                    <a:pt x="769" y="0"/>
                  </a:lnTo>
                  <a:lnTo>
                    <a:pt x="0" y="0"/>
                  </a:lnTo>
                  <a:lnTo>
                    <a:pt x="0" y="769"/>
                  </a:lnTo>
                  <a:moveTo>
                    <a:pt x="649" y="88"/>
                  </a:moveTo>
                  <a:cubicBezTo>
                    <a:pt x="649" y="74"/>
                    <a:pt x="660" y="64"/>
                    <a:pt x="673" y="64"/>
                  </a:cubicBezTo>
                  <a:cubicBezTo>
                    <a:pt x="686" y="64"/>
                    <a:pt x="697" y="74"/>
                    <a:pt x="697" y="88"/>
                  </a:cubicBezTo>
                  <a:cubicBezTo>
                    <a:pt x="697" y="88"/>
                    <a:pt x="697" y="88"/>
                    <a:pt x="697" y="88"/>
                  </a:cubicBezTo>
                  <a:cubicBezTo>
                    <a:pt x="697" y="101"/>
                    <a:pt x="686" y="112"/>
                    <a:pt x="673" y="112"/>
                  </a:cubicBezTo>
                  <a:cubicBezTo>
                    <a:pt x="660" y="112"/>
                    <a:pt x="649" y="101"/>
                    <a:pt x="649" y="88"/>
                  </a:cubicBezTo>
                  <a:moveTo>
                    <a:pt x="553" y="88"/>
                  </a:moveTo>
                  <a:cubicBezTo>
                    <a:pt x="553" y="74"/>
                    <a:pt x="563" y="64"/>
                    <a:pt x="577" y="64"/>
                  </a:cubicBezTo>
                  <a:cubicBezTo>
                    <a:pt x="590" y="64"/>
                    <a:pt x="601" y="74"/>
                    <a:pt x="601" y="88"/>
                  </a:cubicBezTo>
                  <a:cubicBezTo>
                    <a:pt x="601" y="88"/>
                    <a:pt x="601" y="88"/>
                    <a:pt x="601" y="88"/>
                  </a:cubicBezTo>
                  <a:cubicBezTo>
                    <a:pt x="601" y="101"/>
                    <a:pt x="590" y="112"/>
                    <a:pt x="577" y="112"/>
                  </a:cubicBezTo>
                  <a:cubicBezTo>
                    <a:pt x="563" y="112"/>
                    <a:pt x="553" y="101"/>
                    <a:pt x="553" y="88"/>
                  </a:cubicBezTo>
                  <a:moveTo>
                    <a:pt x="457" y="88"/>
                  </a:moveTo>
                  <a:cubicBezTo>
                    <a:pt x="457" y="74"/>
                    <a:pt x="467" y="64"/>
                    <a:pt x="481" y="64"/>
                  </a:cubicBezTo>
                  <a:cubicBezTo>
                    <a:pt x="494" y="64"/>
                    <a:pt x="505" y="74"/>
                    <a:pt x="505" y="88"/>
                  </a:cubicBezTo>
                  <a:cubicBezTo>
                    <a:pt x="505" y="88"/>
                    <a:pt x="505" y="88"/>
                    <a:pt x="505" y="88"/>
                  </a:cubicBezTo>
                  <a:cubicBezTo>
                    <a:pt x="505" y="101"/>
                    <a:pt x="494" y="112"/>
                    <a:pt x="481" y="112"/>
                  </a:cubicBezTo>
                  <a:cubicBezTo>
                    <a:pt x="467" y="112"/>
                    <a:pt x="457" y="101"/>
                    <a:pt x="457" y="88"/>
                  </a:cubicBezTo>
                  <a:moveTo>
                    <a:pt x="361" y="88"/>
                  </a:moveTo>
                  <a:cubicBezTo>
                    <a:pt x="361" y="74"/>
                    <a:pt x="371" y="64"/>
                    <a:pt x="385" y="64"/>
                  </a:cubicBezTo>
                  <a:cubicBezTo>
                    <a:pt x="398" y="64"/>
                    <a:pt x="409" y="74"/>
                    <a:pt x="409" y="88"/>
                  </a:cubicBezTo>
                  <a:cubicBezTo>
                    <a:pt x="409" y="88"/>
                    <a:pt x="409" y="88"/>
                    <a:pt x="409" y="88"/>
                  </a:cubicBezTo>
                  <a:cubicBezTo>
                    <a:pt x="409" y="101"/>
                    <a:pt x="398" y="112"/>
                    <a:pt x="385" y="112"/>
                  </a:cubicBezTo>
                  <a:cubicBezTo>
                    <a:pt x="371" y="112"/>
                    <a:pt x="361" y="101"/>
                    <a:pt x="361" y="88"/>
                  </a:cubicBezTo>
                  <a:moveTo>
                    <a:pt x="265" y="88"/>
                  </a:moveTo>
                  <a:cubicBezTo>
                    <a:pt x="265" y="74"/>
                    <a:pt x="275" y="64"/>
                    <a:pt x="289" y="64"/>
                  </a:cubicBezTo>
                  <a:cubicBezTo>
                    <a:pt x="302" y="64"/>
                    <a:pt x="313" y="74"/>
                    <a:pt x="313" y="88"/>
                  </a:cubicBezTo>
                  <a:cubicBezTo>
                    <a:pt x="313" y="88"/>
                    <a:pt x="313" y="88"/>
                    <a:pt x="313" y="88"/>
                  </a:cubicBezTo>
                  <a:cubicBezTo>
                    <a:pt x="313" y="101"/>
                    <a:pt x="302" y="112"/>
                    <a:pt x="289" y="112"/>
                  </a:cubicBezTo>
                  <a:cubicBezTo>
                    <a:pt x="275" y="112"/>
                    <a:pt x="265" y="101"/>
                    <a:pt x="265" y="88"/>
                  </a:cubicBezTo>
                  <a:moveTo>
                    <a:pt x="168" y="88"/>
                  </a:moveTo>
                  <a:cubicBezTo>
                    <a:pt x="168" y="74"/>
                    <a:pt x="179" y="64"/>
                    <a:pt x="192" y="64"/>
                  </a:cubicBezTo>
                  <a:cubicBezTo>
                    <a:pt x="206" y="64"/>
                    <a:pt x="216" y="74"/>
                    <a:pt x="216" y="88"/>
                  </a:cubicBezTo>
                  <a:cubicBezTo>
                    <a:pt x="216" y="88"/>
                    <a:pt x="216" y="88"/>
                    <a:pt x="216" y="88"/>
                  </a:cubicBezTo>
                  <a:cubicBezTo>
                    <a:pt x="216" y="101"/>
                    <a:pt x="206" y="112"/>
                    <a:pt x="192" y="112"/>
                  </a:cubicBezTo>
                  <a:cubicBezTo>
                    <a:pt x="179" y="112"/>
                    <a:pt x="168" y="101"/>
                    <a:pt x="168" y="88"/>
                  </a:cubicBezTo>
                  <a:moveTo>
                    <a:pt x="72" y="88"/>
                  </a:moveTo>
                  <a:cubicBezTo>
                    <a:pt x="72" y="74"/>
                    <a:pt x="83" y="64"/>
                    <a:pt x="96" y="64"/>
                  </a:cubicBezTo>
                  <a:cubicBezTo>
                    <a:pt x="110" y="64"/>
                    <a:pt x="120" y="74"/>
                    <a:pt x="120" y="88"/>
                  </a:cubicBezTo>
                  <a:cubicBezTo>
                    <a:pt x="120" y="88"/>
                    <a:pt x="120" y="88"/>
                    <a:pt x="120" y="88"/>
                  </a:cubicBezTo>
                  <a:cubicBezTo>
                    <a:pt x="120" y="101"/>
                    <a:pt x="110" y="112"/>
                    <a:pt x="96" y="112"/>
                  </a:cubicBezTo>
                  <a:cubicBezTo>
                    <a:pt x="83" y="112"/>
                    <a:pt x="72" y="101"/>
                    <a:pt x="72" y="88"/>
                  </a:cubicBezTo>
                  <a:moveTo>
                    <a:pt x="649" y="184"/>
                  </a:moveTo>
                  <a:cubicBezTo>
                    <a:pt x="649" y="171"/>
                    <a:pt x="660" y="160"/>
                    <a:pt x="673" y="160"/>
                  </a:cubicBezTo>
                  <a:cubicBezTo>
                    <a:pt x="686" y="160"/>
                    <a:pt x="697" y="171"/>
                    <a:pt x="697" y="184"/>
                  </a:cubicBezTo>
                  <a:cubicBezTo>
                    <a:pt x="697" y="184"/>
                    <a:pt x="697" y="184"/>
                    <a:pt x="697" y="184"/>
                  </a:cubicBezTo>
                  <a:cubicBezTo>
                    <a:pt x="697" y="197"/>
                    <a:pt x="686" y="208"/>
                    <a:pt x="673" y="208"/>
                  </a:cubicBezTo>
                  <a:cubicBezTo>
                    <a:pt x="660" y="208"/>
                    <a:pt x="649" y="197"/>
                    <a:pt x="649" y="184"/>
                  </a:cubicBezTo>
                  <a:moveTo>
                    <a:pt x="553" y="184"/>
                  </a:moveTo>
                  <a:cubicBezTo>
                    <a:pt x="553" y="171"/>
                    <a:pt x="563" y="160"/>
                    <a:pt x="577" y="160"/>
                  </a:cubicBezTo>
                  <a:cubicBezTo>
                    <a:pt x="590" y="160"/>
                    <a:pt x="601" y="171"/>
                    <a:pt x="601" y="184"/>
                  </a:cubicBezTo>
                  <a:cubicBezTo>
                    <a:pt x="601" y="184"/>
                    <a:pt x="601" y="184"/>
                    <a:pt x="601" y="184"/>
                  </a:cubicBezTo>
                  <a:cubicBezTo>
                    <a:pt x="601" y="197"/>
                    <a:pt x="590" y="208"/>
                    <a:pt x="577" y="208"/>
                  </a:cubicBezTo>
                  <a:cubicBezTo>
                    <a:pt x="563" y="208"/>
                    <a:pt x="553" y="197"/>
                    <a:pt x="553" y="184"/>
                  </a:cubicBezTo>
                  <a:moveTo>
                    <a:pt x="457" y="184"/>
                  </a:moveTo>
                  <a:cubicBezTo>
                    <a:pt x="457" y="171"/>
                    <a:pt x="467" y="160"/>
                    <a:pt x="481" y="160"/>
                  </a:cubicBezTo>
                  <a:cubicBezTo>
                    <a:pt x="494" y="160"/>
                    <a:pt x="505" y="171"/>
                    <a:pt x="505" y="184"/>
                  </a:cubicBezTo>
                  <a:cubicBezTo>
                    <a:pt x="505" y="184"/>
                    <a:pt x="505" y="184"/>
                    <a:pt x="505" y="184"/>
                  </a:cubicBezTo>
                  <a:cubicBezTo>
                    <a:pt x="505" y="197"/>
                    <a:pt x="494" y="208"/>
                    <a:pt x="481" y="208"/>
                  </a:cubicBezTo>
                  <a:cubicBezTo>
                    <a:pt x="467" y="208"/>
                    <a:pt x="457" y="197"/>
                    <a:pt x="457" y="184"/>
                  </a:cubicBezTo>
                  <a:moveTo>
                    <a:pt x="361" y="184"/>
                  </a:moveTo>
                  <a:cubicBezTo>
                    <a:pt x="361" y="171"/>
                    <a:pt x="371" y="160"/>
                    <a:pt x="385" y="160"/>
                  </a:cubicBezTo>
                  <a:cubicBezTo>
                    <a:pt x="398" y="160"/>
                    <a:pt x="409" y="171"/>
                    <a:pt x="409" y="184"/>
                  </a:cubicBezTo>
                  <a:cubicBezTo>
                    <a:pt x="409" y="184"/>
                    <a:pt x="409" y="184"/>
                    <a:pt x="409" y="184"/>
                  </a:cubicBezTo>
                  <a:cubicBezTo>
                    <a:pt x="409" y="197"/>
                    <a:pt x="398" y="208"/>
                    <a:pt x="385" y="208"/>
                  </a:cubicBezTo>
                  <a:cubicBezTo>
                    <a:pt x="371" y="208"/>
                    <a:pt x="361" y="197"/>
                    <a:pt x="361" y="184"/>
                  </a:cubicBezTo>
                  <a:moveTo>
                    <a:pt x="265" y="184"/>
                  </a:moveTo>
                  <a:cubicBezTo>
                    <a:pt x="265" y="171"/>
                    <a:pt x="275" y="160"/>
                    <a:pt x="289" y="160"/>
                  </a:cubicBezTo>
                  <a:cubicBezTo>
                    <a:pt x="302" y="160"/>
                    <a:pt x="313" y="171"/>
                    <a:pt x="313" y="184"/>
                  </a:cubicBezTo>
                  <a:cubicBezTo>
                    <a:pt x="313" y="184"/>
                    <a:pt x="313" y="184"/>
                    <a:pt x="313" y="184"/>
                  </a:cubicBezTo>
                  <a:cubicBezTo>
                    <a:pt x="313" y="197"/>
                    <a:pt x="302" y="208"/>
                    <a:pt x="289" y="208"/>
                  </a:cubicBezTo>
                  <a:cubicBezTo>
                    <a:pt x="275" y="208"/>
                    <a:pt x="265" y="197"/>
                    <a:pt x="265" y="184"/>
                  </a:cubicBezTo>
                  <a:moveTo>
                    <a:pt x="168" y="184"/>
                  </a:moveTo>
                  <a:cubicBezTo>
                    <a:pt x="168" y="171"/>
                    <a:pt x="179" y="160"/>
                    <a:pt x="192" y="160"/>
                  </a:cubicBezTo>
                  <a:cubicBezTo>
                    <a:pt x="206" y="160"/>
                    <a:pt x="216" y="171"/>
                    <a:pt x="216" y="184"/>
                  </a:cubicBezTo>
                  <a:cubicBezTo>
                    <a:pt x="216" y="184"/>
                    <a:pt x="216" y="184"/>
                    <a:pt x="216" y="184"/>
                  </a:cubicBezTo>
                  <a:cubicBezTo>
                    <a:pt x="216" y="197"/>
                    <a:pt x="206" y="208"/>
                    <a:pt x="192" y="208"/>
                  </a:cubicBezTo>
                  <a:cubicBezTo>
                    <a:pt x="179" y="208"/>
                    <a:pt x="168" y="197"/>
                    <a:pt x="168" y="184"/>
                  </a:cubicBezTo>
                  <a:moveTo>
                    <a:pt x="72" y="184"/>
                  </a:moveTo>
                  <a:cubicBezTo>
                    <a:pt x="72" y="171"/>
                    <a:pt x="83" y="160"/>
                    <a:pt x="96" y="160"/>
                  </a:cubicBezTo>
                  <a:cubicBezTo>
                    <a:pt x="110" y="160"/>
                    <a:pt x="120" y="171"/>
                    <a:pt x="120" y="184"/>
                  </a:cubicBezTo>
                  <a:cubicBezTo>
                    <a:pt x="120" y="184"/>
                    <a:pt x="120" y="184"/>
                    <a:pt x="120" y="184"/>
                  </a:cubicBezTo>
                  <a:cubicBezTo>
                    <a:pt x="120" y="197"/>
                    <a:pt x="110" y="208"/>
                    <a:pt x="96" y="208"/>
                  </a:cubicBezTo>
                  <a:cubicBezTo>
                    <a:pt x="83" y="208"/>
                    <a:pt x="72" y="197"/>
                    <a:pt x="72" y="184"/>
                  </a:cubicBezTo>
                  <a:moveTo>
                    <a:pt x="649" y="280"/>
                  </a:moveTo>
                  <a:cubicBezTo>
                    <a:pt x="649" y="267"/>
                    <a:pt x="660" y="256"/>
                    <a:pt x="673" y="256"/>
                  </a:cubicBezTo>
                  <a:cubicBezTo>
                    <a:pt x="686" y="256"/>
                    <a:pt x="697" y="267"/>
                    <a:pt x="697" y="280"/>
                  </a:cubicBezTo>
                  <a:cubicBezTo>
                    <a:pt x="697" y="280"/>
                    <a:pt x="697" y="280"/>
                    <a:pt x="697" y="280"/>
                  </a:cubicBezTo>
                  <a:cubicBezTo>
                    <a:pt x="697" y="293"/>
                    <a:pt x="686" y="304"/>
                    <a:pt x="673" y="304"/>
                  </a:cubicBezTo>
                  <a:cubicBezTo>
                    <a:pt x="660" y="304"/>
                    <a:pt x="649" y="293"/>
                    <a:pt x="649" y="280"/>
                  </a:cubicBezTo>
                  <a:moveTo>
                    <a:pt x="553" y="280"/>
                  </a:moveTo>
                  <a:cubicBezTo>
                    <a:pt x="553" y="267"/>
                    <a:pt x="563" y="256"/>
                    <a:pt x="577" y="256"/>
                  </a:cubicBezTo>
                  <a:cubicBezTo>
                    <a:pt x="590" y="256"/>
                    <a:pt x="601" y="267"/>
                    <a:pt x="601" y="280"/>
                  </a:cubicBezTo>
                  <a:cubicBezTo>
                    <a:pt x="601" y="280"/>
                    <a:pt x="601" y="280"/>
                    <a:pt x="601" y="280"/>
                  </a:cubicBezTo>
                  <a:cubicBezTo>
                    <a:pt x="601" y="293"/>
                    <a:pt x="590" y="304"/>
                    <a:pt x="577" y="304"/>
                  </a:cubicBezTo>
                  <a:cubicBezTo>
                    <a:pt x="563" y="304"/>
                    <a:pt x="553" y="293"/>
                    <a:pt x="553" y="280"/>
                  </a:cubicBezTo>
                  <a:moveTo>
                    <a:pt x="457" y="280"/>
                  </a:moveTo>
                  <a:cubicBezTo>
                    <a:pt x="457" y="267"/>
                    <a:pt x="467" y="256"/>
                    <a:pt x="481" y="256"/>
                  </a:cubicBezTo>
                  <a:cubicBezTo>
                    <a:pt x="494" y="256"/>
                    <a:pt x="505" y="267"/>
                    <a:pt x="505" y="280"/>
                  </a:cubicBezTo>
                  <a:cubicBezTo>
                    <a:pt x="505" y="280"/>
                    <a:pt x="505" y="280"/>
                    <a:pt x="505" y="280"/>
                  </a:cubicBezTo>
                  <a:cubicBezTo>
                    <a:pt x="505" y="293"/>
                    <a:pt x="494" y="304"/>
                    <a:pt x="481" y="304"/>
                  </a:cubicBezTo>
                  <a:cubicBezTo>
                    <a:pt x="467" y="304"/>
                    <a:pt x="457" y="293"/>
                    <a:pt x="457" y="280"/>
                  </a:cubicBezTo>
                  <a:moveTo>
                    <a:pt x="361" y="280"/>
                  </a:moveTo>
                  <a:cubicBezTo>
                    <a:pt x="361" y="267"/>
                    <a:pt x="371" y="256"/>
                    <a:pt x="385" y="256"/>
                  </a:cubicBezTo>
                  <a:cubicBezTo>
                    <a:pt x="398" y="256"/>
                    <a:pt x="409" y="267"/>
                    <a:pt x="409" y="280"/>
                  </a:cubicBezTo>
                  <a:cubicBezTo>
                    <a:pt x="409" y="280"/>
                    <a:pt x="409" y="280"/>
                    <a:pt x="409" y="280"/>
                  </a:cubicBezTo>
                  <a:cubicBezTo>
                    <a:pt x="409" y="293"/>
                    <a:pt x="398" y="304"/>
                    <a:pt x="385" y="304"/>
                  </a:cubicBezTo>
                  <a:cubicBezTo>
                    <a:pt x="371" y="304"/>
                    <a:pt x="361" y="293"/>
                    <a:pt x="361" y="280"/>
                  </a:cubicBezTo>
                  <a:moveTo>
                    <a:pt x="265" y="280"/>
                  </a:moveTo>
                  <a:cubicBezTo>
                    <a:pt x="265" y="267"/>
                    <a:pt x="275" y="256"/>
                    <a:pt x="289" y="256"/>
                  </a:cubicBezTo>
                  <a:cubicBezTo>
                    <a:pt x="302" y="256"/>
                    <a:pt x="313" y="267"/>
                    <a:pt x="313" y="280"/>
                  </a:cubicBezTo>
                  <a:cubicBezTo>
                    <a:pt x="313" y="280"/>
                    <a:pt x="313" y="280"/>
                    <a:pt x="313" y="280"/>
                  </a:cubicBezTo>
                  <a:cubicBezTo>
                    <a:pt x="313" y="293"/>
                    <a:pt x="302" y="304"/>
                    <a:pt x="289" y="304"/>
                  </a:cubicBezTo>
                  <a:cubicBezTo>
                    <a:pt x="275" y="304"/>
                    <a:pt x="265" y="293"/>
                    <a:pt x="265" y="280"/>
                  </a:cubicBezTo>
                  <a:moveTo>
                    <a:pt x="168" y="280"/>
                  </a:moveTo>
                  <a:cubicBezTo>
                    <a:pt x="168" y="267"/>
                    <a:pt x="179" y="256"/>
                    <a:pt x="192" y="256"/>
                  </a:cubicBezTo>
                  <a:cubicBezTo>
                    <a:pt x="206" y="256"/>
                    <a:pt x="216" y="267"/>
                    <a:pt x="216" y="280"/>
                  </a:cubicBezTo>
                  <a:cubicBezTo>
                    <a:pt x="216" y="280"/>
                    <a:pt x="216" y="280"/>
                    <a:pt x="216" y="280"/>
                  </a:cubicBezTo>
                  <a:cubicBezTo>
                    <a:pt x="216" y="293"/>
                    <a:pt x="206" y="304"/>
                    <a:pt x="192" y="304"/>
                  </a:cubicBezTo>
                  <a:cubicBezTo>
                    <a:pt x="179" y="304"/>
                    <a:pt x="168" y="293"/>
                    <a:pt x="168" y="280"/>
                  </a:cubicBezTo>
                  <a:moveTo>
                    <a:pt x="72" y="280"/>
                  </a:moveTo>
                  <a:cubicBezTo>
                    <a:pt x="72" y="267"/>
                    <a:pt x="83" y="256"/>
                    <a:pt x="96" y="256"/>
                  </a:cubicBezTo>
                  <a:cubicBezTo>
                    <a:pt x="110" y="256"/>
                    <a:pt x="120" y="267"/>
                    <a:pt x="120" y="280"/>
                  </a:cubicBezTo>
                  <a:cubicBezTo>
                    <a:pt x="120" y="280"/>
                    <a:pt x="120" y="280"/>
                    <a:pt x="120" y="280"/>
                  </a:cubicBezTo>
                  <a:cubicBezTo>
                    <a:pt x="120" y="293"/>
                    <a:pt x="110" y="304"/>
                    <a:pt x="96" y="304"/>
                  </a:cubicBezTo>
                  <a:cubicBezTo>
                    <a:pt x="83" y="304"/>
                    <a:pt x="72" y="293"/>
                    <a:pt x="72" y="280"/>
                  </a:cubicBezTo>
                  <a:moveTo>
                    <a:pt x="649" y="376"/>
                  </a:moveTo>
                  <a:cubicBezTo>
                    <a:pt x="649" y="363"/>
                    <a:pt x="660" y="352"/>
                    <a:pt x="673" y="352"/>
                  </a:cubicBezTo>
                  <a:cubicBezTo>
                    <a:pt x="686" y="352"/>
                    <a:pt x="697" y="363"/>
                    <a:pt x="697" y="376"/>
                  </a:cubicBezTo>
                  <a:cubicBezTo>
                    <a:pt x="697" y="376"/>
                    <a:pt x="697" y="376"/>
                    <a:pt x="697" y="376"/>
                  </a:cubicBezTo>
                  <a:cubicBezTo>
                    <a:pt x="697" y="389"/>
                    <a:pt x="686" y="400"/>
                    <a:pt x="673" y="400"/>
                  </a:cubicBezTo>
                  <a:cubicBezTo>
                    <a:pt x="660" y="400"/>
                    <a:pt x="649" y="389"/>
                    <a:pt x="649" y="376"/>
                  </a:cubicBezTo>
                  <a:moveTo>
                    <a:pt x="553" y="376"/>
                  </a:moveTo>
                  <a:cubicBezTo>
                    <a:pt x="553" y="363"/>
                    <a:pt x="563" y="352"/>
                    <a:pt x="577" y="352"/>
                  </a:cubicBezTo>
                  <a:cubicBezTo>
                    <a:pt x="590" y="352"/>
                    <a:pt x="601" y="363"/>
                    <a:pt x="601" y="376"/>
                  </a:cubicBezTo>
                  <a:cubicBezTo>
                    <a:pt x="601" y="376"/>
                    <a:pt x="601" y="376"/>
                    <a:pt x="601" y="376"/>
                  </a:cubicBezTo>
                  <a:cubicBezTo>
                    <a:pt x="601" y="389"/>
                    <a:pt x="590" y="400"/>
                    <a:pt x="577" y="400"/>
                  </a:cubicBezTo>
                  <a:cubicBezTo>
                    <a:pt x="563" y="400"/>
                    <a:pt x="553" y="389"/>
                    <a:pt x="553" y="376"/>
                  </a:cubicBezTo>
                  <a:moveTo>
                    <a:pt x="457" y="376"/>
                  </a:moveTo>
                  <a:cubicBezTo>
                    <a:pt x="457" y="363"/>
                    <a:pt x="467" y="352"/>
                    <a:pt x="481" y="352"/>
                  </a:cubicBezTo>
                  <a:cubicBezTo>
                    <a:pt x="494" y="352"/>
                    <a:pt x="505" y="363"/>
                    <a:pt x="505" y="376"/>
                  </a:cubicBezTo>
                  <a:cubicBezTo>
                    <a:pt x="505" y="376"/>
                    <a:pt x="505" y="376"/>
                    <a:pt x="505" y="376"/>
                  </a:cubicBezTo>
                  <a:cubicBezTo>
                    <a:pt x="505" y="389"/>
                    <a:pt x="494" y="400"/>
                    <a:pt x="481" y="400"/>
                  </a:cubicBezTo>
                  <a:cubicBezTo>
                    <a:pt x="467" y="400"/>
                    <a:pt x="457" y="389"/>
                    <a:pt x="457" y="376"/>
                  </a:cubicBezTo>
                  <a:moveTo>
                    <a:pt x="361" y="376"/>
                  </a:moveTo>
                  <a:cubicBezTo>
                    <a:pt x="361" y="363"/>
                    <a:pt x="371" y="352"/>
                    <a:pt x="385" y="352"/>
                  </a:cubicBezTo>
                  <a:cubicBezTo>
                    <a:pt x="398" y="352"/>
                    <a:pt x="409" y="363"/>
                    <a:pt x="409" y="376"/>
                  </a:cubicBezTo>
                  <a:cubicBezTo>
                    <a:pt x="409" y="376"/>
                    <a:pt x="409" y="376"/>
                    <a:pt x="409" y="376"/>
                  </a:cubicBezTo>
                  <a:cubicBezTo>
                    <a:pt x="409" y="389"/>
                    <a:pt x="398" y="400"/>
                    <a:pt x="385" y="400"/>
                  </a:cubicBezTo>
                  <a:cubicBezTo>
                    <a:pt x="371" y="400"/>
                    <a:pt x="361" y="389"/>
                    <a:pt x="361" y="376"/>
                  </a:cubicBezTo>
                  <a:moveTo>
                    <a:pt x="265" y="376"/>
                  </a:moveTo>
                  <a:cubicBezTo>
                    <a:pt x="265" y="363"/>
                    <a:pt x="275" y="352"/>
                    <a:pt x="289" y="352"/>
                  </a:cubicBezTo>
                  <a:cubicBezTo>
                    <a:pt x="302" y="352"/>
                    <a:pt x="313" y="363"/>
                    <a:pt x="313" y="376"/>
                  </a:cubicBezTo>
                  <a:cubicBezTo>
                    <a:pt x="313" y="376"/>
                    <a:pt x="313" y="376"/>
                    <a:pt x="313" y="376"/>
                  </a:cubicBezTo>
                  <a:cubicBezTo>
                    <a:pt x="313" y="389"/>
                    <a:pt x="302" y="400"/>
                    <a:pt x="289" y="400"/>
                  </a:cubicBezTo>
                  <a:cubicBezTo>
                    <a:pt x="275" y="400"/>
                    <a:pt x="265" y="389"/>
                    <a:pt x="265" y="376"/>
                  </a:cubicBezTo>
                  <a:moveTo>
                    <a:pt x="168" y="376"/>
                  </a:moveTo>
                  <a:cubicBezTo>
                    <a:pt x="168" y="363"/>
                    <a:pt x="179" y="352"/>
                    <a:pt x="192" y="352"/>
                  </a:cubicBezTo>
                  <a:cubicBezTo>
                    <a:pt x="206" y="352"/>
                    <a:pt x="216" y="363"/>
                    <a:pt x="216" y="376"/>
                  </a:cubicBezTo>
                  <a:cubicBezTo>
                    <a:pt x="216" y="376"/>
                    <a:pt x="216" y="376"/>
                    <a:pt x="216" y="376"/>
                  </a:cubicBezTo>
                  <a:cubicBezTo>
                    <a:pt x="216" y="389"/>
                    <a:pt x="206" y="400"/>
                    <a:pt x="192" y="400"/>
                  </a:cubicBezTo>
                  <a:cubicBezTo>
                    <a:pt x="179" y="400"/>
                    <a:pt x="168" y="389"/>
                    <a:pt x="168" y="376"/>
                  </a:cubicBezTo>
                  <a:moveTo>
                    <a:pt x="72" y="376"/>
                  </a:moveTo>
                  <a:cubicBezTo>
                    <a:pt x="72" y="363"/>
                    <a:pt x="83" y="352"/>
                    <a:pt x="96" y="352"/>
                  </a:cubicBezTo>
                  <a:cubicBezTo>
                    <a:pt x="110" y="352"/>
                    <a:pt x="120" y="363"/>
                    <a:pt x="120" y="376"/>
                  </a:cubicBezTo>
                  <a:cubicBezTo>
                    <a:pt x="120" y="376"/>
                    <a:pt x="120" y="376"/>
                    <a:pt x="120" y="376"/>
                  </a:cubicBezTo>
                  <a:cubicBezTo>
                    <a:pt x="120" y="389"/>
                    <a:pt x="110" y="400"/>
                    <a:pt x="96" y="400"/>
                  </a:cubicBezTo>
                  <a:cubicBezTo>
                    <a:pt x="83" y="400"/>
                    <a:pt x="72" y="389"/>
                    <a:pt x="72" y="376"/>
                  </a:cubicBezTo>
                  <a:moveTo>
                    <a:pt x="649" y="472"/>
                  </a:moveTo>
                  <a:cubicBezTo>
                    <a:pt x="649" y="459"/>
                    <a:pt x="660" y="448"/>
                    <a:pt x="673" y="448"/>
                  </a:cubicBezTo>
                  <a:cubicBezTo>
                    <a:pt x="686" y="448"/>
                    <a:pt x="697" y="459"/>
                    <a:pt x="697" y="472"/>
                  </a:cubicBezTo>
                  <a:cubicBezTo>
                    <a:pt x="697" y="472"/>
                    <a:pt x="697" y="472"/>
                    <a:pt x="697" y="472"/>
                  </a:cubicBezTo>
                  <a:cubicBezTo>
                    <a:pt x="697" y="486"/>
                    <a:pt x="686" y="496"/>
                    <a:pt x="673" y="496"/>
                  </a:cubicBezTo>
                  <a:cubicBezTo>
                    <a:pt x="660" y="496"/>
                    <a:pt x="649" y="486"/>
                    <a:pt x="649" y="472"/>
                  </a:cubicBezTo>
                  <a:moveTo>
                    <a:pt x="553" y="472"/>
                  </a:moveTo>
                  <a:cubicBezTo>
                    <a:pt x="553" y="459"/>
                    <a:pt x="563" y="448"/>
                    <a:pt x="577" y="448"/>
                  </a:cubicBezTo>
                  <a:cubicBezTo>
                    <a:pt x="590" y="448"/>
                    <a:pt x="601" y="459"/>
                    <a:pt x="601" y="472"/>
                  </a:cubicBezTo>
                  <a:cubicBezTo>
                    <a:pt x="601" y="472"/>
                    <a:pt x="601" y="472"/>
                    <a:pt x="601" y="472"/>
                  </a:cubicBezTo>
                  <a:cubicBezTo>
                    <a:pt x="601" y="486"/>
                    <a:pt x="590" y="496"/>
                    <a:pt x="577" y="496"/>
                  </a:cubicBezTo>
                  <a:cubicBezTo>
                    <a:pt x="563" y="496"/>
                    <a:pt x="553" y="486"/>
                    <a:pt x="553" y="472"/>
                  </a:cubicBezTo>
                  <a:moveTo>
                    <a:pt x="457" y="472"/>
                  </a:moveTo>
                  <a:cubicBezTo>
                    <a:pt x="457" y="459"/>
                    <a:pt x="467" y="448"/>
                    <a:pt x="481" y="448"/>
                  </a:cubicBezTo>
                  <a:cubicBezTo>
                    <a:pt x="494" y="448"/>
                    <a:pt x="505" y="459"/>
                    <a:pt x="505" y="472"/>
                  </a:cubicBezTo>
                  <a:cubicBezTo>
                    <a:pt x="505" y="472"/>
                    <a:pt x="505" y="472"/>
                    <a:pt x="505" y="472"/>
                  </a:cubicBezTo>
                  <a:cubicBezTo>
                    <a:pt x="505" y="486"/>
                    <a:pt x="494" y="496"/>
                    <a:pt x="481" y="496"/>
                  </a:cubicBezTo>
                  <a:cubicBezTo>
                    <a:pt x="467" y="496"/>
                    <a:pt x="457" y="486"/>
                    <a:pt x="457" y="472"/>
                  </a:cubicBezTo>
                  <a:moveTo>
                    <a:pt x="361" y="472"/>
                  </a:moveTo>
                  <a:cubicBezTo>
                    <a:pt x="361" y="459"/>
                    <a:pt x="371" y="448"/>
                    <a:pt x="385" y="448"/>
                  </a:cubicBezTo>
                  <a:cubicBezTo>
                    <a:pt x="398" y="448"/>
                    <a:pt x="409" y="459"/>
                    <a:pt x="409" y="472"/>
                  </a:cubicBezTo>
                  <a:cubicBezTo>
                    <a:pt x="409" y="472"/>
                    <a:pt x="409" y="472"/>
                    <a:pt x="409" y="472"/>
                  </a:cubicBezTo>
                  <a:cubicBezTo>
                    <a:pt x="409" y="486"/>
                    <a:pt x="398" y="496"/>
                    <a:pt x="385" y="496"/>
                  </a:cubicBezTo>
                  <a:cubicBezTo>
                    <a:pt x="371" y="496"/>
                    <a:pt x="361" y="486"/>
                    <a:pt x="361" y="472"/>
                  </a:cubicBezTo>
                  <a:moveTo>
                    <a:pt x="265" y="472"/>
                  </a:moveTo>
                  <a:cubicBezTo>
                    <a:pt x="265" y="459"/>
                    <a:pt x="275" y="448"/>
                    <a:pt x="289" y="448"/>
                  </a:cubicBezTo>
                  <a:cubicBezTo>
                    <a:pt x="302" y="448"/>
                    <a:pt x="313" y="459"/>
                    <a:pt x="313" y="472"/>
                  </a:cubicBezTo>
                  <a:cubicBezTo>
                    <a:pt x="313" y="472"/>
                    <a:pt x="313" y="472"/>
                    <a:pt x="313" y="472"/>
                  </a:cubicBezTo>
                  <a:cubicBezTo>
                    <a:pt x="313" y="486"/>
                    <a:pt x="302" y="496"/>
                    <a:pt x="289" y="496"/>
                  </a:cubicBezTo>
                  <a:cubicBezTo>
                    <a:pt x="275" y="496"/>
                    <a:pt x="265" y="486"/>
                    <a:pt x="265" y="472"/>
                  </a:cubicBezTo>
                  <a:moveTo>
                    <a:pt x="168" y="472"/>
                  </a:moveTo>
                  <a:cubicBezTo>
                    <a:pt x="168" y="459"/>
                    <a:pt x="179" y="448"/>
                    <a:pt x="192" y="448"/>
                  </a:cubicBezTo>
                  <a:cubicBezTo>
                    <a:pt x="206" y="448"/>
                    <a:pt x="216" y="459"/>
                    <a:pt x="216" y="472"/>
                  </a:cubicBezTo>
                  <a:cubicBezTo>
                    <a:pt x="216" y="472"/>
                    <a:pt x="216" y="472"/>
                    <a:pt x="216" y="472"/>
                  </a:cubicBezTo>
                  <a:cubicBezTo>
                    <a:pt x="216" y="486"/>
                    <a:pt x="206" y="496"/>
                    <a:pt x="192" y="496"/>
                  </a:cubicBezTo>
                  <a:cubicBezTo>
                    <a:pt x="179" y="496"/>
                    <a:pt x="168" y="486"/>
                    <a:pt x="168" y="472"/>
                  </a:cubicBezTo>
                  <a:moveTo>
                    <a:pt x="72" y="472"/>
                  </a:moveTo>
                  <a:cubicBezTo>
                    <a:pt x="72" y="459"/>
                    <a:pt x="83" y="448"/>
                    <a:pt x="96" y="448"/>
                  </a:cubicBezTo>
                  <a:cubicBezTo>
                    <a:pt x="110" y="448"/>
                    <a:pt x="120" y="459"/>
                    <a:pt x="120" y="472"/>
                  </a:cubicBezTo>
                  <a:cubicBezTo>
                    <a:pt x="120" y="472"/>
                    <a:pt x="120" y="472"/>
                    <a:pt x="120" y="472"/>
                  </a:cubicBezTo>
                  <a:cubicBezTo>
                    <a:pt x="120" y="486"/>
                    <a:pt x="110" y="496"/>
                    <a:pt x="96" y="496"/>
                  </a:cubicBezTo>
                  <a:cubicBezTo>
                    <a:pt x="83" y="496"/>
                    <a:pt x="72" y="486"/>
                    <a:pt x="72" y="472"/>
                  </a:cubicBezTo>
                  <a:moveTo>
                    <a:pt x="649" y="569"/>
                  </a:moveTo>
                  <a:cubicBezTo>
                    <a:pt x="649" y="555"/>
                    <a:pt x="660" y="544"/>
                    <a:pt x="673" y="544"/>
                  </a:cubicBezTo>
                  <a:cubicBezTo>
                    <a:pt x="686" y="544"/>
                    <a:pt x="697" y="555"/>
                    <a:pt x="697" y="569"/>
                  </a:cubicBezTo>
                  <a:cubicBezTo>
                    <a:pt x="697" y="569"/>
                    <a:pt x="697" y="569"/>
                    <a:pt x="697" y="569"/>
                  </a:cubicBezTo>
                  <a:cubicBezTo>
                    <a:pt x="697" y="582"/>
                    <a:pt x="686" y="593"/>
                    <a:pt x="673" y="593"/>
                  </a:cubicBezTo>
                  <a:cubicBezTo>
                    <a:pt x="660" y="593"/>
                    <a:pt x="649" y="582"/>
                    <a:pt x="649" y="569"/>
                  </a:cubicBezTo>
                  <a:moveTo>
                    <a:pt x="553" y="569"/>
                  </a:moveTo>
                  <a:cubicBezTo>
                    <a:pt x="553" y="555"/>
                    <a:pt x="563" y="544"/>
                    <a:pt x="577" y="544"/>
                  </a:cubicBezTo>
                  <a:cubicBezTo>
                    <a:pt x="590" y="544"/>
                    <a:pt x="601" y="555"/>
                    <a:pt x="601" y="569"/>
                  </a:cubicBezTo>
                  <a:cubicBezTo>
                    <a:pt x="601" y="569"/>
                    <a:pt x="601" y="569"/>
                    <a:pt x="601" y="569"/>
                  </a:cubicBezTo>
                  <a:cubicBezTo>
                    <a:pt x="601" y="582"/>
                    <a:pt x="590" y="593"/>
                    <a:pt x="577" y="593"/>
                  </a:cubicBezTo>
                  <a:cubicBezTo>
                    <a:pt x="563" y="593"/>
                    <a:pt x="553" y="582"/>
                    <a:pt x="553" y="569"/>
                  </a:cubicBezTo>
                  <a:moveTo>
                    <a:pt x="457" y="569"/>
                  </a:moveTo>
                  <a:cubicBezTo>
                    <a:pt x="457" y="555"/>
                    <a:pt x="467" y="544"/>
                    <a:pt x="481" y="544"/>
                  </a:cubicBezTo>
                  <a:cubicBezTo>
                    <a:pt x="494" y="544"/>
                    <a:pt x="505" y="555"/>
                    <a:pt x="505" y="569"/>
                  </a:cubicBezTo>
                  <a:cubicBezTo>
                    <a:pt x="505" y="569"/>
                    <a:pt x="505" y="569"/>
                    <a:pt x="505" y="569"/>
                  </a:cubicBezTo>
                  <a:cubicBezTo>
                    <a:pt x="505" y="582"/>
                    <a:pt x="494" y="593"/>
                    <a:pt x="481" y="593"/>
                  </a:cubicBezTo>
                  <a:cubicBezTo>
                    <a:pt x="467" y="593"/>
                    <a:pt x="457" y="582"/>
                    <a:pt x="457" y="569"/>
                  </a:cubicBezTo>
                  <a:moveTo>
                    <a:pt x="361" y="569"/>
                  </a:moveTo>
                  <a:cubicBezTo>
                    <a:pt x="361" y="555"/>
                    <a:pt x="371" y="544"/>
                    <a:pt x="385" y="544"/>
                  </a:cubicBezTo>
                  <a:cubicBezTo>
                    <a:pt x="398" y="544"/>
                    <a:pt x="409" y="555"/>
                    <a:pt x="409" y="569"/>
                  </a:cubicBezTo>
                  <a:cubicBezTo>
                    <a:pt x="409" y="569"/>
                    <a:pt x="409" y="569"/>
                    <a:pt x="409" y="569"/>
                  </a:cubicBezTo>
                  <a:cubicBezTo>
                    <a:pt x="409" y="582"/>
                    <a:pt x="398" y="593"/>
                    <a:pt x="385" y="593"/>
                  </a:cubicBezTo>
                  <a:cubicBezTo>
                    <a:pt x="371" y="593"/>
                    <a:pt x="361" y="582"/>
                    <a:pt x="361" y="569"/>
                  </a:cubicBezTo>
                  <a:moveTo>
                    <a:pt x="265" y="569"/>
                  </a:moveTo>
                  <a:cubicBezTo>
                    <a:pt x="265" y="555"/>
                    <a:pt x="275" y="544"/>
                    <a:pt x="289" y="544"/>
                  </a:cubicBezTo>
                  <a:cubicBezTo>
                    <a:pt x="302" y="544"/>
                    <a:pt x="313" y="555"/>
                    <a:pt x="313" y="569"/>
                  </a:cubicBezTo>
                  <a:cubicBezTo>
                    <a:pt x="313" y="569"/>
                    <a:pt x="313" y="569"/>
                    <a:pt x="313" y="569"/>
                  </a:cubicBezTo>
                  <a:cubicBezTo>
                    <a:pt x="313" y="582"/>
                    <a:pt x="302" y="593"/>
                    <a:pt x="289" y="593"/>
                  </a:cubicBezTo>
                  <a:cubicBezTo>
                    <a:pt x="275" y="593"/>
                    <a:pt x="265" y="582"/>
                    <a:pt x="265" y="569"/>
                  </a:cubicBezTo>
                  <a:moveTo>
                    <a:pt x="168" y="569"/>
                  </a:moveTo>
                  <a:cubicBezTo>
                    <a:pt x="168" y="555"/>
                    <a:pt x="179" y="544"/>
                    <a:pt x="192" y="544"/>
                  </a:cubicBezTo>
                  <a:cubicBezTo>
                    <a:pt x="206" y="544"/>
                    <a:pt x="216" y="555"/>
                    <a:pt x="216" y="569"/>
                  </a:cubicBezTo>
                  <a:cubicBezTo>
                    <a:pt x="216" y="569"/>
                    <a:pt x="216" y="569"/>
                    <a:pt x="216" y="569"/>
                  </a:cubicBezTo>
                  <a:cubicBezTo>
                    <a:pt x="216" y="582"/>
                    <a:pt x="206" y="593"/>
                    <a:pt x="192" y="593"/>
                  </a:cubicBezTo>
                  <a:cubicBezTo>
                    <a:pt x="179" y="593"/>
                    <a:pt x="168" y="582"/>
                    <a:pt x="168" y="569"/>
                  </a:cubicBezTo>
                  <a:moveTo>
                    <a:pt x="72" y="569"/>
                  </a:moveTo>
                  <a:cubicBezTo>
                    <a:pt x="72" y="555"/>
                    <a:pt x="83" y="544"/>
                    <a:pt x="96" y="544"/>
                  </a:cubicBezTo>
                  <a:cubicBezTo>
                    <a:pt x="110" y="544"/>
                    <a:pt x="120" y="555"/>
                    <a:pt x="120" y="569"/>
                  </a:cubicBezTo>
                  <a:cubicBezTo>
                    <a:pt x="120" y="569"/>
                    <a:pt x="120" y="569"/>
                    <a:pt x="120" y="569"/>
                  </a:cubicBezTo>
                  <a:cubicBezTo>
                    <a:pt x="120" y="582"/>
                    <a:pt x="110" y="593"/>
                    <a:pt x="96" y="593"/>
                  </a:cubicBezTo>
                  <a:cubicBezTo>
                    <a:pt x="83" y="593"/>
                    <a:pt x="72" y="582"/>
                    <a:pt x="72" y="569"/>
                  </a:cubicBezTo>
                  <a:moveTo>
                    <a:pt x="649" y="665"/>
                  </a:moveTo>
                  <a:cubicBezTo>
                    <a:pt x="649" y="651"/>
                    <a:pt x="660" y="641"/>
                    <a:pt x="673" y="641"/>
                  </a:cubicBezTo>
                  <a:cubicBezTo>
                    <a:pt x="686" y="641"/>
                    <a:pt x="697" y="651"/>
                    <a:pt x="697" y="665"/>
                  </a:cubicBezTo>
                  <a:cubicBezTo>
                    <a:pt x="697" y="665"/>
                    <a:pt x="697" y="665"/>
                    <a:pt x="697" y="665"/>
                  </a:cubicBezTo>
                  <a:cubicBezTo>
                    <a:pt x="697" y="678"/>
                    <a:pt x="686" y="689"/>
                    <a:pt x="673" y="689"/>
                  </a:cubicBezTo>
                  <a:cubicBezTo>
                    <a:pt x="660" y="689"/>
                    <a:pt x="649" y="678"/>
                    <a:pt x="649" y="665"/>
                  </a:cubicBezTo>
                  <a:moveTo>
                    <a:pt x="553" y="665"/>
                  </a:moveTo>
                  <a:cubicBezTo>
                    <a:pt x="553" y="651"/>
                    <a:pt x="563" y="641"/>
                    <a:pt x="577" y="641"/>
                  </a:cubicBezTo>
                  <a:cubicBezTo>
                    <a:pt x="590" y="641"/>
                    <a:pt x="601" y="651"/>
                    <a:pt x="601" y="665"/>
                  </a:cubicBezTo>
                  <a:cubicBezTo>
                    <a:pt x="601" y="665"/>
                    <a:pt x="601" y="665"/>
                    <a:pt x="601" y="665"/>
                  </a:cubicBezTo>
                  <a:cubicBezTo>
                    <a:pt x="601" y="678"/>
                    <a:pt x="590" y="689"/>
                    <a:pt x="577" y="689"/>
                  </a:cubicBezTo>
                  <a:cubicBezTo>
                    <a:pt x="563" y="689"/>
                    <a:pt x="553" y="678"/>
                    <a:pt x="553" y="665"/>
                  </a:cubicBezTo>
                  <a:moveTo>
                    <a:pt x="457" y="665"/>
                  </a:moveTo>
                  <a:cubicBezTo>
                    <a:pt x="457" y="651"/>
                    <a:pt x="467" y="641"/>
                    <a:pt x="481" y="641"/>
                  </a:cubicBezTo>
                  <a:cubicBezTo>
                    <a:pt x="494" y="641"/>
                    <a:pt x="505" y="651"/>
                    <a:pt x="505" y="665"/>
                  </a:cubicBezTo>
                  <a:cubicBezTo>
                    <a:pt x="505" y="665"/>
                    <a:pt x="505" y="665"/>
                    <a:pt x="505" y="665"/>
                  </a:cubicBezTo>
                  <a:cubicBezTo>
                    <a:pt x="505" y="678"/>
                    <a:pt x="494" y="689"/>
                    <a:pt x="481" y="689"/>
                  </a:cubicBezTo>
                  <a:cubicBezTo>
                    <a:pt x="467" y="689"/>
                    <a:pt x="457" y="678"/>
                    <a:pt x="457" y="665"/>
                  </a:cubicBezTo>
                  <a:moveTo>
                    <a:pt x="361" y="665"/>
                  </a:moveTo>
                  <a:cubicBezTo>
                    <a:pt x="361" y="651"/>
                    <a:pt x="371" y="641"/>
                    <a:pt x="385" y="641"/>
                  </a:cubicBezTo>
                  <a:cubicBezTo>
                    <a:pt x="398" y="641"/>
                    <a:pt x="409" y="651"/>
                    <a:pt x="409" y="665"/>
                  </a:cubicBezTo>
                  <a:cubicBezTo>
                    <a:pt x="409" y="665"/>
                    <a:pt x="409" y="665"/>
                    <a:pt x="409" y="665"/>
                  </a:cubicBezTo>
                  <a:cubicBezTo>
                    <a:pt x="409" y="678"/>
                    <a:pt x="398" y="689"/>
                    <a:pt x="385" y="689"/>
                  </a:cubicBezTo>
                  <a:cubicBezTo>
                    <a:pt x="371" y="689"/>
                    <a:pt x="361" y="678"/>
                    <a:pt x="361" y="665"/>
                  </a:cubicBezTo>
                  <a:moveTo>
                    <a:pt x="265" y="665"/>
                  </a:moveTo>
                  <a:cubicBezTo>
                    <a:pt x="265" y="651"/>
                    <a:pt x="275" y="641"/>
                    <a:pt x="289" y="641"/>
                  </a:cubicBezTo>
                  <a:cubicBezTo>
                    <a:pt x="302" y="641"/>
                    <a:pt x="313" y="651"/>
                    <a:pt x="313" y="665"/>
                  </a:cubicBezTo>
                  <a:cubicBezTo>
                    <a:pt x="313" y="665"/>
                    <a:pt x="313" y="665"/>
                    <a:pt x="313" y="665"/>
                  </a:cubicBezTo>
                  <a:cubicBezTo>
                    <a:pt x="313" y="678"/>
                    <a:pt x="302" y="689"/>
                    <a:pt x="289" y="689"/>
                  </a:cubicBezTo>
                  <a:cubicBezTo>
                    <a:pt x="275" y="689"/>
                    <a:pt x="265" y="678"/>
                    <a:pt x="265" y="665"/>
                  </a:cubicBezTo>
                  <a:moveTo>
                    <a:pt x="168" y="665"/>
                  </a:moveTo>
                  <a:cubicBezTo>
                    <a:pt x="168" y="651"/>
                    <a:pt x="179" y="641"/>
                    <a:pt x="192" y="641"/>
                  </a:cubicBezTo>
                  <a:cubicBezTo>
                    <a:pt x="206" y="641"/>
                    <a:pt x="216" y="651"/>
                    <a:pt x="216" y="665"/>
                  </a:cubicBezTo>
                  <a:cubicBezTo>
                    <a:pt x="216" y="665"/>
                    <a:pt x="216" y="665"/>
                    <a:pt x="216" y="665"/>
                  </a:cubicBezTo>
                  <a:cubicBezTo>
                    <a:pt x="216" y="678"/>
                    <a:pt x="206" y="689"/>
                    <a:pt x="192" y="689"/>
                  </a:cubicBezTo>
                  <a:cubicBezTo>
                    <a:pt x="179" y="689"/>
                    <a:pt x="168" y="678"/>
                    <a:pt x="168" y="665"/>
                  </a:cubicBezTo>
                  <a:moveTo>
                    <a:pt x="72" y="665"/>
                  </a:moveTo>
                  <a:cubicBezTo>
                    <a:pt x="72" y="651"/>
                    <a:pt x="83" y="641"/>
                    <a:pt x="96" y="641"/>
                  </a:cubicBezTo>
                  <a:cubicBezTo>
                    <a:pt x="110" y="641"/>
                    <a:pt x="120" y="651"/>
                    <a:pt x="120" y="665"/>
                  </a:cubicBezTo>
                  <a:cubicBezTo>
                    <a:pt x="120" y="665"/>
                    <a:pt x="120" y="665"/>
                    <a:pt x="120" y="665"/>
                  </a:cubicBezTo>
                  <a:cubicBezTo>
                    <a:pt x="120" y="678"/>
                    <a:pt x="110" y="689"/>
                    <a:pt x="96" y="689"/>
                  </a:cubicBezTo>
                  <a:cubicBezTo>
                    <a:pt x="83" y="689"/>
                    <a:pt x="72" y="678"/>
                    <a:pt x="72" y="665"/>
                  </a:cubicBezTo>
                </a:path>
              </a:pathLst>
            </a:custGeom>
            <a:noFill/>
            <a:ln w="3175" cap="rnd">
              <a:solidFill>
                <a:srgbClr val="B01C2E"/>
              </a:solidFill>
              <a:prstDash val="solid"/>
              <a:round/>
              <a:headEnd/>
              <a:tailEnd/>
            </a:ln>
          </p:spPr>
          <p:txBody>
            <a:bodyPr/>
            <a:lstStyle/>
            <a:p>
              <a:endParaRPr lang="en-US"/>
            </a:p>
          </p:txBody>
        </p:sp>
        <p:sp>
          <p:nvSpPr>
            <p:cNvPr id="329964" name="Rectangle 236"/>
            <p:cNvSpPr>
              <a:spLocks noChangeArrowheads="1"/>
            </p:cNvSpPr>
            <p:nvPr/>
          </p:nvSpPr>
          <p:spPr bwMode="auto">
            <a:xfrm>
              <a:off x="3346" y="2053"/>
              <a:ext cx="72" cy="133"/>
            </a:xfrm>
            <a:prstGeom prst="rect">
              <a:avLst/>
            </a:prstGeom>
            <a:solidFill>
              <a:srgbClr val="B01C2E"/>
            </a:solidFill>
            <a:ln w="9525">
              <a:noFill/>
              <a:miter lim="800000"/>
              <a:headEnd/>
              <a:tailEnd/>
            </a:ln>
          </p:spPr>
          <p:txBody>
            <a:bodyPr/>
            <a:lstStyle/>
            <a:p>
              <a:endParaRPr lang="en-US"/>
            </a:p>
          </p:txBody>
        </p:sp>
        <p:sp>
          <p:nvSpPr>
            <p:cNvPr id="329965" name="Freeform 237"/>
            <p:cNvSpPr>
              <a:spLocks noEditPoints="1"/>
            </p:cNvSpPr>
            <p:nvPr/>
          </p:nvSpPr>
          <p:spPr bwMode="auto">
            <a:xfrm>
              <a:off x="3231" y="2013"/>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5" y="57"/>
                </a:cxn>
                <a:cxn ang="0">
                  <a:pos x="165"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5" y="57"/>
                  </a:lnTo>
                  <a:lnTo>
                    <a:pt x="165" y="247"/>
                  </a:lnTo>
                  <a:lnTo>
                    <a:pt x="267" y="247"/>
                  </a:lnTo>
                </a:path>
              </a:pathLst>
            </a:custGeom>
            <a:noFill/>
            <a:ln w="3175" cap="rnd">
              <a:solidFill>
                <a:srgbClr val="B01C2E"/>
              </a:solidFill>
              <a:prstDash val="solid"/>
              <a:round/>
              <a:headEnd/>
              <a:tailEnd/>
            </a:ln>
          </p:spPr>
          <p:txBody>
            <a:bodyPr/>
            <a:lstStyle/>
            <a:p>
              <a:endParaRPr lang="en-US"/>
            </a:p>
          </p:txBody>
        </p:sp>
        <p:sp>
          <p:nvSpPr>
            <p:cNvPr id="329966" name="Rectangle 238"/>
            <p:cNvSpPr>
              <a:spLocks noChangeArrowheads="1"/>
            </p:cNvSpPr>
            <p:nvPr/>
          </p:nvSpPr>
          <p:spPr bwMode="auto">
            <a:xfrm>
              <a:off x="3346" y="2265"/>
              <a:ext cx="72" cy="133"/>
            </a:xfrm>
            <a:prstGeom prst="rect">
              <a:avLst/>
            </a:prstGeom>
            <a:solidFill>
              <a:srgbClr val="B01C2E"/>
            </a:solidFill>
            <a:ln w="9525">
              <a:noFill/>
              <a:miter lim="800000"/>
              <a:headEnd/>
              <a:tailEnd/>
            </a:ln>
          </p:spPr>
          <p:txBody>
            <a:bodyPr/>
            <a:lstStyle/>
            <a:p>
              <a:endParaRPr lang="en-US"/>
            </a:p>
          </p:txBody>
        </p:sp>
        <p:sp>
          <p:nvSpPr>
            <p:cNvPr id="329967" name="Freeform 239"/>
            <p:cNvSpPr>
              <a:spLocks noEditPoints="1"/>
            </p:cNvSpPr>
            <p:nvPr/>
          </p:nvSpPr>
          <p:spPr bwMode="auto">
            <a:xfrm>
              <a:off x="3231" y="2225"/>
              <a:ext cx="213" cy="213"/>
            </a:xfrm>
            <a:custGeom>
              <a:avLst/>
              <a:gdLst/>
              <a:ahLst/>
              <a:cxnLst>
                <a:cxn ang="0">
                  <a:pos x="305" y="304"/>
                </a:cxn>
                <a:cxn ang="0">
                  <a:pos x="305" y="0"/>
                </a:cxn>
                <a:cxn ang="0">
                  <a:pos x="0" y="0"/>
                </a:cxn>
                <a:cxn ang="0">
                  <a:pos x="0" y="304"/>
                </a:cxn>
                <a:cxn ang="0">
                  <a:pos x="305" y="304"/>
                </a:cxn>
                <a:cxn ang="0">
                  <a:pos x="267" y="247"/>
                </a:cxn>
                <a:cxn ang="0">
                  <a:pos x="267" y="57"/>
                </a:cxn>
                <a:cxn ang="0">
                  <a:pos x="165" y="57"/>
                </a:cxn>
                <a:cxn ang="0">
                  <a:pos x="165"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5" y="57"/>
                  </a:lnTo>
                  <a:lnTo>
                    <a:pt x="165" y="247"/>
                  </a:lnTo>
                  <a:lnTo>
                    <a:pt x="267" y="247"/>
                  </a:lnTo>
                </a:path>
              </a:pathLst>
            </a:custGeom>
            <a:noFill/>
            <a:ln w="3175" cap="rnd">
              <a:solidFill>
                <a:srgbClr val="B01C2E"/>
              </a:solidFill>
              <a:prstDash val="solid"/>
              <a:round/>
              <a:headEnd/>
              <a:tailEnd/>
            </a:ln>
          </p:spPr>
          <p:txBody>
            <a:bodyPr/>
            <a:lstStyle/>
            <a:p>
              <a:endParaRPr lang="en-US"/>
            </a:p>
          </p:txBody>
        </p:sp>
        <p:sp>
          <p:nvSpPr>
            <p:cNvPr id="329968" name="Rectangle 240"/>
            <p:cNvSpPr>
              <a:spLocks noChangeArrowheads="1"/>
            </p:cNvSpPr>
            <p:nvPr/>
          </p:nvSpPr>
          <p:spPr bwMode="auto">
            <a:xfrm>
              <a:off x="3346" y="2477"/>
              <a:ext cx="72" cy="134"/>
            </a:xfrm>
            <a:prstGeom prst="rect">
              <a:avLst/>
            </a:prstGeom>
            <a:solidFill>
              <a:srgbClr val="B01C2E"/>
            </a:solidFill>
            <a:ln w="9525">
              <a:noFill/>
              <a:miter lim="800000"/>
              <a:headEnd/>
              <a:tailEnd/>
            </a:ln>
          </p:spPr>
          <p:txBody>
            <a:bodyPr/>
            <a:lstStyle/>
            <a:p>
              <a:endParaRPr lang="en-US"/>
            </a:p>
          </p:txBody>
        </p:sp>
        <p:sp>
          <p:nvSpPr>
            <p:cNvPr id="329969" name="Freeform 241"/>
            <p:cNvSpPr>
              <a:spLocks noEditPoints="1"/>
            </p:cNvSpPr>
            <p:nvPr/>
          </p:nvSpPr>
          <p:spPr bwMode="auto">
            <a:xfrm>
              <a:off x="3231" y="2438"/>
              <a:ext cx="213" cy="213"/>
            </a:xfrm>
            <a:custGeom>
              <a:avLst/>
              <a:gdLst/>
              <a:ahLst/>
              <a:cxnLst>
                <a:cxn ang="0">
                  <a:pos x="305" y="305"/>
                </a:cxn>
                <a:cxn ang="0">
                  <a:pos x="305" y="0"/>
                </a:cxn>
                <a:cxn ang="0">
                  <a:pos x="0" y="0"/>
                </a:cxn>
                <a:cxn ang="0">
                  <a:pos x="0" y="305"/>
                </a:cxn>
                <a:cxn ang="0">
                  <a:pos x="305" y="305"/>
                </a:cxn>
                <a:cxn ang="0">
                  <a:pos x="267" y="248"/>
                </a:cxn>
                <a:cxn ang="0">
                  <a:pos x="267" y="57"/>
                </a:cxn>
                <a:cxn ang="0">
                  <a:pos x="165" y="57"/>
                </a:cxn>
                <a:cxn ang="0">
                  <a:pos x="165" y="248"/>
                </a:cxn>
                <a:cxn ang="0">
                  <a:pos x="267" y="248"/>
                </a:cxn>
              </a:cxnLst>
              <a:rect l="0" t="0" r="r" b="b"/>
              <a:pathLst>
                <a:path w="305" h="305">
                  <a:moveTo>
                    <a:pt x="305" y="305"/>
                  </a:moveTo>
                  <a:lnTo>
                    <a:pt x="305" y="0"/>
                  </a:lnTo>
                  <a:lnTo>
                    <a:pt x="0" y="0"/>
                  </a:lnTo>
                  <a:lnTo>
                    <a:pt x="0" y="305"/>
                  </a:lnTo>
                  <a:lnTo>
                    <a:pt x="305" y="305"/>
                  </a:lnTo>
                  <a:moveTo>
                    <a:pt x="267" y="248"/>
                  </a:moveTo>
                  <a:lnTo>
                    <a:pt x="267" y="57"/>
                  </a:lnTo>
                  <a:lnTo>
                    <a:pt x="165" y="57"/>
                  </a:lnTo>
                  <a:lnTo>
                    <a:pt x="165" y="248"/>
                  </a:lnTo>
                  <a:lnTo>
                    <a:pt x="267" y="248"/>
                  </a:lnTo>
                </a:path>
              </a:pathLst>
            </a:custGeom>
            <a:noFill/>
            <a:ln w="3175" cap="rnd">
              <a:solidFill>
                <a:srgbClr val="B01C2E"/>
              </a:solidFill>
              <a:prstDash val="solid"/>
              <a:round/>
              <a:headEnd/>
              <a:tailEnd/>
            </a:ln>
          </p:spPr>
          <p:txBody>
            <a:bodyPr/>
            <a:lstStyle/>
            <a:p>
              <a:endParaRPr lang="en-US"/>
            </a:p>
          </p:txBody>
        </p:sp>
        <p:sp>
          <p:nvSpPr>
            <p:cNvPr id="329970" name="Rectangle 242"/>
            <p:cNvSpPr>
              <a:spLocks noChangeArrowheads="1"/>
            </p:cNvSpPr>
            <p:nvPr/>
          </p:nvSpPr>
          <p:spPr bwMode="auto">
            <a:xfrm>
              <a:off x="3346" y="2690"/>
              <a:ext cx="72" cy="133"/>
            </a:xfrm>
            <a:prstGeom prst="rect">
              <a:avLst/>
            </a:prstGeom>
            <a:solidFill>
              <a:srgbClr val="B01C2E"/>
            </a:solidFill>
            <a:ln w="9525">
              <a:noFill/>
              <a:miter lim="800000"/>
              <a:headEnd/>
              <a:tailEnd/>
            </a:ln>
          </p:spPr>
          <p:txBody>
            <a:bodyPr/>
            <a:lstStyle/>
            <a:p>
              <a:endParaRPr lang="en-US"/>
            </a:p>
          </p:txBody>
        </p:sp>
        <p:sp>
          <p:nvSpPr>
            <p:cNvPr id="329971" name="Freeform 243"/>
            <p:cNvSpPr>
              <a:spLocks noEditPoints="1"/>
            </p:cNvSpPr>
            <p:nvPr/>
          </p:nvSpPr>
          <p:spPr bwMode="auto">
            <a:xfrm>
              <a:off x="3231" y="2651"/>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5" y="57"/>
                </a:cxn>
                <a:cxn ang="0">
                  <a:pos x="165"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5" y="57"/>
                  </a:lnTo>
                  <a:lnTo>
                    <a:pt x="165" y="247"/>
                  </a:lnTo>
                  <a:lnTo>
                    <a:pt x="267" y="247"/>
                  </a:lnTo>
                </a:path>
              </a:pathLst>
            </a:custGeom>
            <a:noFill/>
            <a:ln w="3175" cap="rnd">
              <a:solidFill>
                <a:srgbClr val="B01C2E"/>
              </a:solidFill>
              <a:prstDash val="solid"/>
              <a:round/>
              <a:headEnd/>
              <a:tailEnd/>
            </a:ln>
          </p:spPr>
          <p:txBody>
            <a:bodyPr/>
            <a:lstStyle/>
            <a:p>
              <a:endParaRPr lang="en-US"/>
            </a:p>
          </p:txBody>
        </p:sp>
        <p:sp>
          <p:nvSpPr>
            <p:cNvPr id="329972" name="Rectangle 244"/>
            <p:cNvSpPr>
              <a:spLocks noChangeArrowheads="1"/>
            </p:cNvSpPr>
            <p:nvPr/>
          </p:nvSpPr>
          <p:spPr bwMode="auto">
            <a:xfrm>
              <a:off x="3346" y="2903"/>
              <a:ext cx="72" cy="132"/>
            </a:xfrm>
            <a:prstGeom prst="rect">
              <a:avLst/>
            </a:prstGeom>
            <a:solidFill>
              <a:srgbClr val="B01C2E"/>
            </a:solidFill>
            <a:ln w="9525">
              <a:noFill/>
              <a:miter lim="800000"/>
              <a:headEnd/>
              <a:tailEnd/>
            </a:ln>
          </p:spPr>
          <p:txBody>
            <a:bodyPr/>
            <a:lstStyle/>
            <a:p>
              <a:endParaRPr lang="en-US"/>
            </a:p>
          </p:txBody>
        </p:sp>
        <p:sp>
          <p:nvSpPr>
            <p:cNvPr id="329973" name="Freeform 245"/>
            <p:cNvSpPr>
              <a:spLocks noEditPoints="1"/>
            </p:cNvSpPr>
            <p:nvPr/>
          </p:nvSpPr>
          <p:spPr bwMode="auto">
            <a:xfrm>
              <a:off x="3231" y="2863"/>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5" y="57"/>
                </a:cxn>
                <a:cxn ang="0">
                  <a:pos x="165"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5" y="57"/>
                  </a:lnTo>
                  <a:lnTo>
                    <a:pt x="165" y="247"/>
                  </a:lnTo>
                  <a:lnTo>
                    <a:pt x="267" y="247"/>
                  </a:lnTo>
                </a:path>
              </a:pathLst>
            </a:custGeom>
            <a:noFill/>
            <a:ln w="3175" cap="rnd">
              <a:solidFill>
                <a:srgbClr val="B01C2E"/>
              </a:solidFill>
              <a:prstDash val="solid"/>
              <a:round/>
              <a:headEnd/>
              <a:tailEnd/>
            </a:ln>
          </p:spPr>
          <p:txBody>
            <a:bodyPr/>
            <a:lstStyle/>
            <a:p>
              <a:endParaRPr lang="en-US"/>
            </a:p>
          </p:txBody>
        </p:sp>
        <p:sp>
          <p:nvSpPr>
            <p:cNvPr id="329974" name="Rectangle 246"/>
            <p:cNvSpPr>
              <a:spLocks noChangeArrowheads="1"/>
            </p:cNvSpPr>
            <p:nvPr/>
          </p:nvSpPr>
          <p:spPr bwMode="auto">
            <a:xfrm>
              <a:off x="3346" y="3115"/>
              <a:ext cx="72" cy="133"/>
            </a:xfrm>
            <a:prstGeom prst="rect">
              <a:avLst/>
            </a:prstGeom>
            <a:solidFill>
              <a:srgbClr val="B01C2E"/>
            </a:solidFill>
            <a:ln w="9525">
              <a:noFill/>
              <a:miter lim="800000"/>
              <a:headEnd/>
              <a:tailEnd/>
            </a:ln>
          </p:spPr>
          <p:txBody>
            <a:bodyPr/>
            <a:lstStyle/>
            <a:p>
              <a:endParaRPr lang="en-US"/>
            </a:p>
          </p:txBody>
        </p:sp>
        <p:sp>
          <p:nvSpPr>
            <p:cNvPr id="329975" name="Freeform 247"/>
            <p:cNvSpPr>
              <a:spLocks noEditPoints="1"/>
            </p:cNvSpPr>
            <p:nvPr/>
          </p:nvSpPr>
          <p:spPr bwMode="auto">
            <a:xfrm>
              <a:off x="3231" y="3075"/>
              <a:ext cx="213" cy="213"/>
            </a:xfrm>
            <a:custGeom>
              <a:avLst/>
              <a:gdLst/>
              <a:ahLst/>
              <a:cxnLst>
                <a:cxn ang="0">
                  <a:pos x="305" y="305"/>
                </a:cxn>
                <a:cxn ang="0">
                  <a:pos x="305" y="0"/>
                </a:cxn>
                <a:cxn ang="0">
                  <a:pos x="0" y="0"/>
                </a:cxn>
                <a:cxn ang="0">
                  <a:pos x="0" y="305"/>
                </a:cxn>
                <a:cxn ang="0">
                  <a:pos x="305" y="305"/>
                </a:cxn>
                <a:cxn ang="0">
                  <a:pos x="267" y="248"/>
                </a:cxn>
                <a:cxn ang="0">
                  <a:pos x="267" y="57"/>
                </a:cxn>
                <a:cxn ang="0">
                  <a:pos x="165" y="57"/>
                </a:cxn>
                <a:cxn ang="0">
                  <a:pos x="165" y="248"/>
                </a:cxn>
                <a:cxn ang="0">
                  <a:pos x="267" y="248"/>
                </a:cxn>
              </a:cxnLst>
              <a:rect l="0" t="0" r="r" b="b"/>
              <a:pathLst>
                <a:path w="305" h="305">
                  <a:moveTo>
                    <a:pt x="305" y="305"/>
                  </a:moveTo>
                  <a:lnTo>
                    <a:pt x="305" y="0"/>
                  </a:lnTo>
                  <a:lnTo>
                    <a:pt x="0" y="0"/>
                  </a:lnTo>
                  <a:lnTo>
                    <a:pt x="0" y="305"/>
                  </a:lnTo>
                  <a:lnTo>
                    <a:pt x="305" y="305"/>
                  </a:lnTo>
                  <a:moveTo>
                    <a:pt x="267" y="248"/>
                  </a:moveTo>
                  <a:lnTo>
                    <a:pt x="267" y="57"/>
                  </a:lnTo>
                  <a:lnTo>
                    <a:pt x="165" y="57"/>
                  </a:lnTo>
                  <a:lnTo>
                    <a:pt x="165" y="248"/>
                  </a:lnTo>
                  <a:lnTo>
                    <a:pt x="267" y="248"/>
                  </a:lnTo>
                </a:path>
              </a:pathLst>
            </a:custGeom>
            <a:noFill/>
            <a:ln w="3175" cap="rnd">
              <a:solidFill>
                <a:srgbClr val="B01C2E"/>
              </a:solidFill>
              <a:prstDash val="solid"/>
              <a:round/>
              <a:headEnd/>
              <a:tailEnd/>
            </a:ln>
          </p:spPr>
          <p:txBody>
            <a:bodyPr/>
            <a:lstStyle/>
            <a:p>
              <a:endParaRPr lang="en-US"/>
            </a:p>
          </p:txBody>
        </p:sp>
        <p:sp>
          <p:nvSpPr>
            <p:cNvPr id="329976" name="Rectangle 248"/>
            <p:cNvSpPr>
              <a:spLocks noChangeArrowheads="1"/>
            </p:cNvSpPr>
            <p:nvPr/>
          </p:nvSpPr>
          <p:spPr bwMode="auto">
            <a:xfrm>
              <a:off x="4321" y="2053"/>
              <a:ext cx="71" cy="133"/>
            </a:xfrm>
            <a:prstGeom prst="rect">
              <a:avLst/>
            </a:prstGeom>
            <a:solidFill>
              <a:srgbClr val="B01C2E"/>
            </a:solidFill>
            <a:ln w="9525">
              <a:noFill/>
              <a:miter lim="800000"/>
              <a:headEnd/>
              <a:tailEnd/>
            </a:ln>
          </p:spPr>
          <p:txBody>
            <a:bodyPr/>
            <a:lstStyle/>
            <a:p>
              <a:endParaRPr lang="en-US"/>
            </a:p>
          </p:txBody>
        </p:sp>
        <p:sp>
          <p:nvSpPr>
            <p:cNvPr id="329977" name="Freeform 249"/>
            <p:cNvSpPr>
              <a:spLocks noEditPoints="1"/>
            </p:cNvSpPr>
            <p:nvPr/>
          </p:nvSpPr>
          <p:spPr bwMode="auto">
            <a:xfrm>
              <a:off x="4295" y="2013"/>
              <a:ext cx="213" cy="212"/>
            </a:xfrm>
            <a:custGeom>
              <a:avLst/>
              <a:gdLst/>
              <a:ahLst/>
              <a:cxnLst>
                <a:cxn ang="0">
                  <a:pos x="0" y="0"/>
                </a:cxn>
                <a:cxn ang="0">
                  <a:pos x="0" y="304"/>
                </a:cxn>
                <a:cxn ang="0">
                  <a:pos x="305" y="304"/>
                </a:cxn>
                <a:cxn ang="0">
                  <a:pos x="305" y="0"/>
                </a:cxn>
                <a:cxn ang="0">
                  <a:pos x="0" y="0"/>
                </a:cxn>
                <a:cxn ang="0">
                  <a:pos x="38" y="57"/>
                </a:cxn>
                <a:cxn ang="0">
                  <a:pos x="38" y="247"/>
                </a:cxn>
                <a:cxn ang="0">
                  <a:pos x="140" y="247"/>
                </a:cxn>
                <a:cxn ang="0">
                  <a:pos x="140" y="57"/>
                </a:cxn>
                <a:cxn ang="0">
                  <a:pos x="38" y="57"/>
                </a:cxn>
              </a:cxnLst>
              <a:rect l="0" t="0" r="r" b="b"/>
              <a:pathLst>
                <a:path w="305" h="304">
                  <a:moveTo>
                    <a:pt x="0" y="0"/>
                  </a:moveTo>
                  <a:lnTo>
                    <a:pt x="0" y="304"/>
                  </a:lnTo>
                  <a:lnTo>
                    <a:pt x="305" y="304"/>
                  </a:lnTo>
                  <a:lnTo>
                    <a:pt x="305" y="0"/>
                  </a:lnTo>
                  <a:lnTo>
                    <a:pt x="0" y="0"/>
                  </a:lnTo>
                  <a:moveTo>
                    <a:pt x="38" y="57"/>
                  </a:moveTo>
                  <a:lnTo>
                    <a:pt x="38" y="247"/>
                  </a:lnTo>
                  <a:lnTo>
                    <a:pt x="140" y="247"/>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78" name="Rectangle 250"/>
            <p:cNvSpPr>
              <a:spLocks noChangeArrowheads="1"/>
            </p:cNvSpPr>
            <p:nvPr/>
          </p:nvSpPr>
          <p:spPr bwMode="auto">
            <a:xfrm>
              <a:off x="4321" y="2265"/>
              <a:ext cx="71" cy="133"/>
            </a:xfrm>
            <a:prstGeom prst="rect">
              <a:avLst/>
            </a:prstGeom>
            <a:solidFill>
              <a:srgbClr val="B01C2E"/>
            </a:solidFill>
            <a:ln w="9525">
              <a:noFill/>
              <a:miter lim="800000"/>
              <a:headEnd/>
              <a:tailEnd/>
            </a:ln>
          </p:spPr>
          <p:txBody>
            <a:bodyPr/>
            <a:lstStyle/>
            <a:p>
              <a:endParaRPr lang="en-US"/>
            </a:p>
          </p:txBody>
        </p:sp>
        <p:sp>
          <p:nvSpPr>
            <p:cNvPr id="329979" name="Freeform 251"/>
            <p:cNvSpPr>
              <a:spLocks noEditPoints="1"/>
            </p:cNvSpPr>
            <p:nvPr/>
          </p:nvSpPr>
          <p:spPr bwMode="auto">
            <a:xfrm>
              <a:off x="4295" y="2225"/>
              <a:ext cx="213" cy="213"/>
            </a:xfrm>
            <a:custGeom>
              <a:avLst/>
              <a:gdLst/>
              <a:ahLst/>
              <a:cxnLst>
                <a:cxn ang="0">
                  <a:pos x="0" y="0"/>
                </a:cxn>
                <a:cxn ang="0">
                  <a:pos x="0" y="304"/>
                </a:cxn>
                <a:cxn ang="0">
                  <a:pos x="305" y="304"/>
                </a:cxn>
                <a:cxn ang="0">
                  <a:pos x="305" y="0"/>
                </a:cxn>
                <a:cxn ang="0">
                  <a:pos x="0" y="0"/>
                </a:cxn>
                <a:cxn ang="0">
                  <a:pos x="38" y="57"/>
                </a:cxn>
                <a:cxn ang="0">
                  <a:pos x="38" y="247"/>
                </a:cxn>
                <a:cxn ang="0">
                  <a:pos x="140" y="247"/>
                </a:cxn>
                <a:cxn ang="0">
                  <a:pos x="140" y="57"/>
                </a:cxn>
                <a:cxn ang="0">
                  <a:pos x="38" y="57"/>
                </a:cxn>
              </a:cxnLst>
              <a:rect l="0" t="0" r="r" b="b"/>
              <a:pathLst>
                <a:path w="305" h="304">
                  <a:moveTo>
                    <a:pt x="0" y="0"/>
                  </a:moveTo>
                  <a:lnTo>
                    <a:pt x="0" y="304"/>
                  </a:lnTo>
                  <a:lnTo>
                    <a:pt x="305" y="304"/>
                  </a:lnTo>
                  <a:lnTo>
                    <a:pt x="305" y="0"/>
                  </a:lnTo>
                  <a:lnTo>
                    <a:pt x="0" y="0"/>
                  </a:lnTo>
                  <a:moveTo>
                    <a:pt x="38" y="57"/>
                  </a:moveTo>
                  <a:lnTo>
                    <a:pt x="38" y="247"/>
                  </a:lnTo>
                  <a:lnTo>
                    <a:pt x="140" y="247"/>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80" name="Rectangle 252"/>
            <p:cNvSpPr>
              <a:spLocks noChangeArrowheads="1"/>
            </p:cNvSpPr>
            <p:nvPr/>
          </p:nvSpPr>
          <p:spPr bwMode="auto">
            <a:xfrm>
              <a:off x="4321" y="2477"/>
              <a:ext cx="71" cy="134"/>
            </a:xfrm>
            <a:prstGeom prst="rect">
              <a:avLst/>
            </a:prstGeom>
            <a:solidFill>
              <a:srgbClr val="B01C2E"/>
            </a:solidFill>
            <a:ln w="9525">
              <a:noFill/>
              <a:miter lim="800000"/>
              <a:headEnd/>
              <a:tailEnd/>
            </a:ln>
          </p:spPr>
          <p:txBody>
            <a:bodyPr/>
            <a:lstStyle/>
            <a:p>
              <a:endParaRPr lang="en-US"/>
            </a:p>
          </p:txBody>
        </p:sp>
        <p:sp>
          <p:nvSpPr>
            <p:cNvPr id="329981" name="Freeform 253"/>
            <p:cNvSpPr>
              <a:spLocks noEditPoints="1"/>
            </p:cNvSpPr>
            <p:nvPr/>
          </p:nvSpPr>
          <p:spPr bwMode="auto">
            <a:xfrm>
              <a:off x="4295" y="2438"/>
              <a:ext cx="213" cy="213"/>
            </a:xfrm>
            <a:custGeom>
              <a:avLst/>
              <a:gdLst/>
              <a:ahLst/>
              <a:cxnLst>
                <a:cxn ang="0">
                  <a:pos x="0" y="0"/>
                </a:cxn>
                <a:cxn ang="0">
                  <a:pos x="0" y="305"/>
                </a:cxn>
                <a:cxn ang="0">
                  <a:pos x="305" y="305"/>
                </a:cxn>
                <a:cxn ang="0">
                  <a:pos x="305" y="0"/>
                </a:cxn>
                <a:cxn ang="0">
                  <a:pos x="0" y="0"/>
                </a:cxn>
                <a:cxn ang="0">
                  <a:pos x="38" y="57"/>
                </a:cxn>
                <a:cxn ang="0">
                  <a:pos x="38" y="248"/>
                </a:cxn>
                <a:cxn ang="0">
                  <a:pos x="140" y="248"/>
                </a:cxn>
                <a:cxn ang="0">
                  <a:pos x="140" y="57"/>
                </a:cxn>
                <a:cxn ang="0">
                  <a:pos x="38" y="57"/>
                </a:cxn>
              </a:cxnLst>
              <a:rect l="0" t="0" r="r" b="b"/>
              <a:pathLst>
                <a:path w="305" h="305">
                  <a:moveTo>
                    <a:pt x="0" y="0"/>
                  </a:moveTo>
                  <a:lnTo>
                    <a:pt x="0" y="305"/>
                  </a:lnTo>
                  <a:lnTo>
                    <a:pt x="305" y="305"/>
                  </a:lnTo>
                  <a:lnTo>
                    <a:pt x="305" y="0"/>
                  </a:lnTo>
                  <a:lnTo>
                    <a:pt x="0" y="0"/>
                  </a:lnTo>
                  <a:moveTo>
                    <a:pt x="38" y="57"/>
                  </a:moveTo>
                  <a:lnTo>
                    <a:pt x="38" y="248"/>
                  </a:lnTo>
                  <a:lnTo>
                    <a:pt x="140" y="248"/>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82" name="Rectangle 254"/>
            <p:cNvSpPr>
              <a:spLocks noChangeArrowheads="1"/>
            </p:cNvSpPr>
            <p:nvPr/>
          </p:nvSpPr>
          <p:spPr bwMode="auto">
            <a:xfrm>
              <a:off x="4321" y="2690"/>
              <a:ext cx="71" cy="133"/>
            </a:xfrm>
            <a:prstGeom prst="rect">
              <a:avLst/>
            </a:prstGeom>
            <a:solidFill>
              <a:srgbClr val="B01C2E"/>
            </a:solidFill>
            <a:ln w="9525">
              <a:noFill/>
              <a:miter lim="800000"/>
              <a:headEnd/>
              <a:tailEnd/>
            </a:ln>
          </p:spPr>
          <p:txBody>
            <a:bodyPr/>
            <a:lstStyle/>
            <a:p>
              <a:endParaRPr lang="en-US"/>
            </a:p>
          </p:txBody>
        </p:sp>
        <p:sp>
          <p:nvSpPr>
            <p:cNvPr id="329983" name="Freeform 255"/>
            <p:cNvSpPr>
              <a:spLocks noEditPoints="1"/>
            </p:cNvSpPr>
            <p:nvPr/>
          </p:nvSpPr>
          <p:spPr bwMode="auto">
            <a:xfrm>
              <a:off x="4295" y="2651"/>
              <a:ext cx="213" cy="212"/>
            </a:xfrm>
            <a:custGeom>
              <a:avLst/>
              <a:gdLst/>
              <a:ahLst/>
              <a:cxnLst>
                <a:cxn ang="0">
                  <a:pos x="0" y="0"/>
                </a:cxn>
                <a:cxn ang="0">
                  <a:pos x="0" y="304"/>
                </a:cxn>
                <a:cxn ang="0">
                  <a:pos x="305" y="304"/>
                </a:cxn>
                <a:cxn ang="0">
                  <a:pos x="305" y="0"/>
                </a:cxn>
                <a:cxn ang="0">
                  <a:pos x="0" y="0"/>
                </a:cxn>
                <a:cxn ang="0">
                  <a:pos x="38" y="57"/>
                </a:cxn>
                <a:cxn ang="0">
                  <a:pos x="38" y="247"/>
                </a:cxn>
                <a:cxn ang="0">
                  <a:pos x="140" y="247"/>
                </a:cxn>
                <a:cxn ang="0">
                  <a:pos x="140" y="57"/>
                </a:cxn>
                <a:cxn ang="0">
                  <a:pos x="38" y="57"/>
                </a:cxn>
              </a:cxnLst>
              <a:rect l="0" t="0" r="r" b="b"/>
              <a:pathLst>
                <a:path w="305" h="304">
                  <a:moveTo>
                    <a:pt x="0" y="0"/>
                  </a:moveTo>
                  <a:lnTo>
                    <a:pt x="0" y="304"/>
                  </a:lnTo>
                  <a:lnTo>
                    <a:pt x="305" y="304"/>
                  </a:lnTo>
                  <a:lnTo>
                    <a:pt x="305" y="0"/>
                  </a:lnTo>
                  <a:lnTo>
                    <a:pt x="0" y="0"/>
                  </a:lnTo>
                  <a:moveTo>
                    <a:pt x="38" y="57"/>
                  </a:moveTo>
                  <a:lnTo>
                    <a:pt x="38" y="247"/>
                  </a:lnTo>
                  <a:lnTo>
                    <a:pt x="140" y="247"/>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84" name="Rectangle 256"/>
            <p:cNvSpPr>
              <a:spLocks noChangeArrowheads="1"/>
            </p:cNvSpPr>
            <p:nvPr/>
          </p:nvSpPr>
          <p:spPr bwMode="auto">
            <a:xfrm>
              <a:off x="4321" y="2903"/>
              <a:ext cx="71" cy="132"/>
            </a:xfrm>
            <a:prstGeom prst="rect">
              <a:avLst/>
            </a:prstGeom>
            <a:solidFill>
              <a:srgbClr val="B01C2E"/>
            </a:solidFill>
            <a:ln w="9525">
              <a:noFill/>
              <a:miter lim="800000"/>
              <a:headEnd/>
              <a:tailEnd/>
            </a:ln>
          </p:spPr>
          <p:txBody>
            <a:bodyPr/>
            <a:lstStyle/>
            <a:p>
              <a:endParaRPr lang="en-US"/>
            </a:p>
          </p:txBody>
        </p:sp>
        <p:sp>
          <p:nvSpPr>
            <p:cNvPr id="329985" name="Freeform 257"/>
            <p:cNvSpPr>
              <a:spLocks noEditPoints="1"/>
            </p:cNvSpPr>
            <p:nvPr/>
          </p:nvSpPr>
          <p:spPr bwMode="auto">
            <a:xfrm>
              <a:off x="4295" y="2863"/>
              <a:ext cx="213" cy="212"/>
            </a:xfrm>
            <a:custGeom>
              <a:avLst/>
              <a:gdLst/>
              <a:ahLst/>
              <a:cxnLst>
                <a:cxn ang="0">
                  <a:pos x="0" y="0"/>
                </a:cxn>
                <a:cxn ang="0">
                  <a:pos x="0" y="304"/>
                </a:cxn>
                <a:cxn ang="0">
                  <a:pos x="305" y="304"/>
                </a:cxn>
                <a:cxn ang="0">
                  <a:pos x="305" y="0"/>
                </a:cxn>
                <a:cxn ang="0">
                  <a:pos x="0" y="0"/>
                </a:cxn>
                <a:cxn ang="0">
                  <a:pos x="38" y="57"/>
                </a:cxn>
                <a:cxn ang="0">
                  <a:pos x="38" y="247"/>
                </a:cxn>
                <a:cxn ang="0">
                  <a:pos x="140" y="247"/>
                </a:cxn>
                <a:cxn ang="0">
                  <a:pos x="140" y="57"/>
                </a:cxn>
                <a:cxn ang="0">
                  <a:pos x="38" y="57"/>
                </a:cxn>
              </a:cxnLst>
              <a:rect l="0" t="0" r="r" b="b"/>
              <a:pathLst>
                <a:path w="305" h="304">
                  <a:moveTo>
                    <a:pt x="0" y="0"/>
                  </a:moveTo>
                  <a:lnTo>
                    <a:pt x="0" y="304"/>
                  </a:lnTo>
                  <a:lnTo>
                    <a:pt x="305" y="304"/>
                  </a:lnTo>
                  <a:lnTo>
                    <a:pt x="305" y="0"/>
                  </a:lnTo>
                  <a:lnTo>
                    <a:pt x="0" y="0"/>
                  </a:lnTo>
                  <a:moveTo>
                    <a:pt x="38" y="57"/>
                  </a:moveTo>
                  <a:lnTo>
                    <a:pt x="38" y="247"/>
                  </a:lnTo>
                  <a:lnTo>
                    <a:pt x="140" y="247"/>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86" name="Rectangle 258"/>
            <p:cNvSpPr>
              <a:spLocks noChangeArrowheads="1"/>
            </p:cNvSpPr>
            <p:nvPr/>
          </p:nvSpPr>
          <p:spPr bwMode="auto">
            <a:xfrm>
              <a:off x="4321" y="3115"/>
              <a:ext cx="71" cy="133"/>
            </a:xfrm>
            <a:prstGeom prst="rect">
              <a:avLst/>
            </a:prstGeom>
            <a:solidFill>
              <a:srgbClr val="B01C2E"/>
            </a:solidFill>
            <a:ln w="9525">
              <a:noFill/>
              <a:miter lim="800000"/>
              <a:headEnd/>
              <a:tailEnd/>
            </a:ln>
          </p:spPr>
          <p:txBody>
            <a:bodyPr/>
            <a:lstStyle/>
            <a:p>
              <a:endParaRPr lang="en-US"/>
            </a:p>
          </p:txBody>
        </p:sp>
        <p:sp>
          <p:nvSpPr>
            <p:cNvPr id="329987" name="Freeform 259"/>
            <p:cNvSpPr>
              <a:spLocks noEditPoints="1"/>
            </p:cNvSpPr>
            <p:nvPr/>
          </p:nvSpPr>
          <p:spPr bwMode="auto">
            <a:xfrm>
              <a:off x="4295" y="3075"/>
              <a:ext cx="213" cy="213"/>
            </a:xfrm>
            <a:custGeom>
              <a:avLst/>
              <a:gdLst/>
              <a:ahLst/>
              <a:cxnLst>
                <a:cxn ang="0">
                  <a:pos x="0" y="0"/>
                </a:cxn>
                <a:cxn ang="0">
                  <a:pos x="0" y="305"/>
                </a:cxn>
                <a:cxn ang="0">
                  <a:pos x="305" y="305"/>
                </a:cxn>
                <a:cxn ang="0">
                  <a:pos x="305" y="0"/>
                </a:cxn>
                <a:cxn ang="0">
                  <a:pos x="0" y="0"/>
                </a:cxn>
                <a:cxn ang="0">
                  <a:pos x="38" y="57"/>
                </a:cxn>
                <a:cxn ang="0">
                  <a:pos x="38" y="248"/>
                </a:cxn>
                <a:cxn ang="0">
                  <a:pos x="140" y="248"/>
                </a:cxn>
                <a:cxn ang="0">
                  <a:pos x="140" y="57"/>
                </a:cxn>
                <a:cxn ang="0">
                  <a:pos x="38" y="57"/>
                </a:cxn>
              </a:cxnLst>
              <a:rect l="0" t="0" r="r" b="b"/>
              <a:pathLst>
                <a:path w="305" h="305">
                  <a:moveTo>
                    <a:pt x="0" y="0"/>
                  </a:moveTo>
                  <a:lnTo>
                    <a:pt x="0" y="305"/>
                  </a:lnTo>
                  <a:lnTo>
                    <a:pt x="305" y="305"/>
                  </a:lnTo>
                  <a:lnTo>
                    <a:pt x="305" y="0"/>
                  </a:lnTo>
                  <a:lnTo>
                    <a:pt x="0" y="0"/>
                  </a:lnTo>
                  <a:moveTo>
                    <a:pt x="38" y="57"/>
                  </a:moveTo>
                  <a:lnTo>
                    <a:pt x="38" y="248"/>
                  </a:lnTo>
                  <a:lnTo>
                    <a:pt x="140" y="248"/>
                  </a:lnTo>
                  <a:lnTo>
                    <a:pt x="140" y="57"/>
                  </a:lnTo>
                  <a:lnTo>
                    <a:pt x="38" y="57"/>
                  </a:lnTo>
                </a:path>
              </a:pathLst>
            </a:custGeom>
            <a:noFill/>
            <a:ln w="3175" cap="rnd">
              <a:solidFill>
                <a:srgbClr val="B01C2E"/>
              </a:solidFill>
              <a:prstDash val="solid"/>
              <a:round/>
              <a:headEnd/>
              <a:tailEnd/>
            </a:ln>
          </p:spPr>
          <p:txBody>
            <a:bodyPr/>
            <a:lstStyle/>
            <a:p>
              <a:endParaRPr lang="en-US"/>
            </a:p>
          </p:txBody>
        </p:sp>
        <p:sp>
          <p:nvSpPr>
            <p:cNvPr id="329988" name="Rectangle 260"/>
            <p:cNvSpPr>
              <a:spLocks noChangeArrowheads="1"/>
            </p:cNvSpPr>
            <p:nvPr/>
          </p:nvSpPr>
          <p:spPr bwMode="auto">
            <a:xfrm>
              <a:off x="4836" y="2053"/>
              <a:ext cx="70" cy="133"/>
            </a:xfrm>
            <a:prstGeom prst="rect">
              <a:avLst/>
            </a:prstGeom>
            <a:solidFill>
              <a:srgbClr val="B01C2E"/>
            </a:solidFill>
            <a:ln w="9525">
              <a:noFill/>
              <a:miter lim="800000"/>
              <a:headEnd/>
              <a:tailEnd/>
            </a:ln>
          </p:spPr>
          <p:txBody>
            <a:bodyPr/>
            <a:lstStyle/>
            <a:p>
              <a:endParaRPr lang="en-US"/>
            </a:p>
          </p:txBody>
        </p:sp>
        <p:sp>
          <p:nvSpPr>
            <p:cNvPr id="329989" name="Freeform 261"/>
            <p:cNvSpPr>
              <a:spLocks noEditPoints="1"/>
            </p:cNvSpPr>
            <p:nvPr/>
          </p:nvSpPr>
          <p:spPr bwMode="auto">
            <a:xfrm>
              <a:off x="4720" y="2013"/>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6" y="57"/>
                </a:cxn>
                <a:cxn ang="0">
                  <a:pos x="166"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6" y="57"/>
                  </a:lnTo>
                  <a:lnTo>
                    <a:pt x="166" y="247"/>
                  </a:lnTo>
                  <a:lnTo>
                    <a:pt x="267" y="247"/>
                  </a:lnTo>
                </a:path>
              </a:pathLst>
            </a:custGeom>
            <a:noFill/>
            <a:ln w="3175" cap="rnd">
              <a:solidFill>
                <a:srgbClr val="B01C2E"/>
              </a:solidFill>
              <a:prstDash val="solid"/>
              <a:round/>
              <a:headEnd/>
              <a:tailEnd/>
            </a:ln>
          </p:spPr>
          <p:txBody>
            <a:bodyPr/>
            <a:lstStyle/>
            <a:p>
              <a:endParaRPr lang="en-US"/>
            </a:p>
          </p:txBody>
        </p:sp>
        <p:sp>
          <p:nvSpPr>
            <p:cNvPr id="329990" name="Rectangle 262"/>
            <p:cNvSpPr>
              <a:spLocks noChangeArrowheads="1"/>
            </p:cNvSpPr>
            <p:nvPr/>
          </p:nvSpPr>
          <p:spPr bwMode="auto">
            <a:xfrm>
              <a:off x="4836" y="2265"/>
              <a:ext cx="70" cy="133"/>
            </a:xfrm>
            <a:prstGeom prst="rect">
              <a:avLst/>
            </a:prstGeom>
            <a:solidFill>
              <a:srgbClr val="B01C2E"/>
            </a:solidFill>
            <a:ln w="9525">
              <a:noFill/>
              <a:miter lim="800000"/>
              <a:headEnd/>
              <a:tailEnd/>
            </a:ln>
          </p:spPr>
          <p:txBody>
            <a:bodyPr/>
            <a:lstStyle/>
            <a:p>
              <a:endParaRPr lang="en-US"/>
            </a:p>
          </p:txBody>
        </p:sp>
        <p:sp>
          <p:nvSpPr>
            <p:cNvPr id="329991" name="Freeform 263"/>
            <p:cNvSpPr>
              <a:spLocks noEditPoints="1"/>
            </p:cNvSpPr>
            <p:nvPr/>
          </p:nvSpPr>
          <p:spPr bwMode="auto">
            <a:xfrm>
              <a:off x="4720" y="2225"/>
              <a:ext cx="213" cy="213"/>
            </a:xfrm>
            <a:custGeom>
              <a:avLst/>
              <a:gdLst/>
              <a:ahLst/>
              <a:cxnLst>
                <a:cxn ang="0">
                  <a:pos x="305" y="304"/>
                </a:cxn>
                <a:cxn ang="0">
                  <a:pos x="305" y="0"/>
                </a:cxn>
                <a:cxn ang="0">
                  <a:pos x="0" y="0"/>
                </a:cxn>
                <a:cxn ang="0">
                  <a:pos x="0" y="304"/>
                </a:cxn>
                <a:cxn ang="0">
                  <a:pos x="305" y="304"/>
                </a:cxn>
                <a:cxn ang="0">
                  <a:pos x="267" y="247"/>
                </a:cxn>
                <a:cxn ang="0">
                  <a:pos x="267" y="57"/>
                </a:cxn>
                <a:cxn ang="0">
                  <a:pos x="166" y="57"/>
                </a:cxn>
                <a:cxn ang="0">
                  <a:pos x="166"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6" y="57"/>
                  </a:lnTo>
                  <a:lnTo>
                    <a:pt x="166" y="247"/>
                  </a:lnTo>
                  <a:lnTo>
                    <a:pt x="267" y="247"/>
                  </a:lnTo>
                </a:path>
              </a:pathLst>
            </a:custGeom>
            <a:noFill/>
            <a:ln w="3175" cap="rnd">
              <a:solidFill>
                <a:srgbClr val="B01C2E"/>
              </a:solidFill>
              <a:prstDash val="solid"/>
              <a:round/>
              <a:headEnd/>
              <a:tailEnd/>
            </a:ln>
          </p:spPr>
          <p:txBody>
            <a:bodyPr/>
            <a:lstStyle/>
            <a:p>
              <a:endParaRPr lang="en-US"/>
            </a:p>
          </p:txBody>
        </p:sp>
        <p:sp>
          <p:nvSpPr>
            <p:cNvPr id="329992" name="Rectangle 264"/>
            <p:cNvSpPr>
              <a:spLocks noChangeArrowheads="1"/>
            </p:cNvSpPr>
            <p:nvPr/>
          </p:nvSpPr>
          <p:spPr bwMode="auto">
            <a:xfrm>
              <a:off x="4836" y="2477"/>
              <a:ext cx="70" cy="134"/>
            </a:xfrm>
            <a:prstGeom prst="rect">
              <a:avLst/>
            </a:prstGeom>
            <a:solidFill>
              <a:srgbClr val="B01C2E"/>
            </a:solidFill>
            <a:ln w="9525">
              <a:noFill/>
              <a:miter lim="800000"/>
              <a:headEnd/>
              <a:tailEnd/>
            </a:ln>
          </p:spPr>
          <p:txBody>
            <a:bodyPr/>
            <a:lstStyle/>
            <a:p>
              <a:endParaRPr lang="en-US"/>
            </a:p>
          </p:txBody>
        </p:sp>
        <p:sp>
          <p:nvSpPr>
            <p:cNvPr id="329993" name="Freeform 265"/>
            <p:cNvSpPr>
              <a:spLocks noEditPoints="1"/>
            </p:cNvSpPr>
            <p:nvPr/>
          </p:nvSpPr>
          <p:spPr bwMode="auto">
            <a:xfrm>
              <a:off x="4720" y="2438"/>
              <a:ext cx="213" cy="213"/>
            </a:xfrm>
            <a:custGeom>
              <a:avLst/>
              <a:gdLst/>
              <a:ahLst/>
              <a:cxnLst>
                <a:cxn ang="0">
                  <a:pos x="305" y="305"/>
                </a:cxn>
                <a:cxn ang="0">
                  <a:pos x="305" y="0"/>
                </a:cxn>
                <a:cxn ang="0">
                  <a:pos x="0" y="0"/>
                </a:cxn>
                <a:cxn ang="0">
                  <a:pos x="0" y="305"/>
                </a:cxn>
                <a:cxn ang="0">
                  <a:pos x="305" y="305"/>
                </a:cxn>
                <a:cxn ang="0">
                  <a:pos x="267" y="248"/>
                </a:cxn>
                <a:cxn ang="0">
                  <a:pos x="267" y="57"/>
                </a:cxn>
                <a:cxn ang="0">
                  <a:pos x="166" y="57"/>
                </a:cxn>
                <a:cxn ang="0">
                  <a:pos x="166" y="248"/>
                </a:cxn>
                <a:cxn ang="0">
                  <a:pos x="267" y="248"/>
                </a:cxn>
              </a:cxnLst>
              <a:rect l="0" t="0" r="r" b="b"/>
              <a:pathLst>
                <a:path w="305" h="305">
                  <a:moveTo>
                    <a:pt x="305" y="305"/>
                  </a:moveTo>
                  <a:lnTo>
                    <a:pt x="305" y="0"/>
                  </a:lnTo>
                  <a:lnTo>
                    <a:pt x="0" y="0"/>
                  </a:lnTo>
                  <a:lnTo>
                    <a:pt x="0" y="305"/>
                  </a:lnTo>
                  <a:lnTo>
                    <a:pt x="305" y="305"/>
                  </a:lnTo>
                  <a:moveTo>
                    <a:pt x="267" y="248"/>
                  </a:moveTo>
                  <a:lnTo>
                    <a:pt x="267" y="57"/>
                  </a:lnTo>
                  <a:lnTo>
                    <a:pt x="166" y="57"/>
                  </a:lnTo>
                  <a:lnTo>
                    <a:pt x="166" y="248"/>
                  </a:lnTo>
                  <a:lnTo>
                    <a:pt x="267" y="248"/>
                  </a:lnTo>
                </a:path>
              </a:pathLst>
            </a:custGeom>
            <a:noFill/>
            <a:ln w="3175" cap="rnd">
              <a:solidFill>
                <a:srgbClr val="B01C2E"/>
              </a:solidFill>
              <a:prstDash val="solid"/>
              <a:round/>
              <a:headEnd/>
              <a:tailEnd/>
            </a:ln>
          </p:spPr>
          <p:txBody>
            <a:bodyPr/>
            <a:lstStyle/>
            <a:p>
              <a:endParaRPr lang="en-US"/>
            </a:p>
          </p:txBody>
        </p:sp>
        <p:sp>
          <p:nvSpPr>
            <p:cNvPr id="329994" name="Rectangle 266"/>
            <p:cNvSpPr>
              <a:spLocks noChangeArrowheads="1"/>
            </p:cNvSpPr>
            <p:nvPr/>
          </p:nvSpPr>
          <p:spPr bwMode="auto">
            <a:xfrm>
              <a:off x="4836" y="2690"/>
              <a:ext cx="70" cy="133"/>
            </a:xfrm>
            <a:prstGeom prst="rect">
              <a:avLst/>
            </a:prstGeom>
            <a:solidFill>
              <a:srgbClr val="B01C2E"/>
            </a:solidFill>
            <a:ln w="9525">
              <a:noFill/>
              <a:miter lim="800000"/>
              <a:headEnd/>
              <a:tailEnd/>
            </a:ln>
          </p:spPr>
          <p:txBody>
            <a:bodyPr/>
            <a:lstStyle/>
            <a:p>
              <a:endParaRPr lang="en-US"/>
            </a:p>
          </p:txBody>
        </p:sp>
        <p:sp>
          <p:nvSpPr>
            <p:cNvPr id="329995" name="Freeform 267"/>
            <p:cNvSpPr>
              <a:spLocks noEditPoints="1"/>
            </p:cNvSpPr>
            <p:nvPr/>
          </p:nvSpPr>
          <p:spPr bwMode="auto">
            <a:xfrm>
              <a:off x="4720" y="2651"/>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6" y="57"/>
                </a:cxn>
                <a:cxn ang="0">
                  <a:pos x="166"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6" y="57"/>
                  </a:lnTo>
                  <a:lnTo>
                    <a:pt x="166" y="247"/>
                  </a:lnTo>
                  <a:lnTo>
                    <a:pt x="267" y="247"/>
                  </a:lnTo>
                </a:path>
              </a:pathLst>
            </a:custGeom>
            <a:noFill/>
            <a:ln w="3175" cap="rnd">
              <a:solidFill>
                <a:srgbClr val="B01C2E"/>
              </a:solidFill>
              <a:prstDash val="solid"/>
              <a:round/>
              <a:headEnd/>
              <a:tailEnd/>
            </a:ln>
          </p:spPr>
          <p:txBody>
            <a:bodyPr/>
            <a:lstStyle/>
            <a:p>
              <a:endParaRPr lang="en-US"/>
            </a:p>
          </p:txBody>
        </p:sp>
        <p:sp>
          <p:nvSpPr>
            <p:cNvPr id="329996" name="Rectangle 268"/>
            <p:cNvSpPr>
              <a:spLocks noChangeArrowheads="1"/>
            </p:cNvSpPr>
            <p:nvPr/>
          </p:nvSpPr>
          <p:spPr bwMode="auto">
            <a:xfrm>
              <a:off x="4836" y="2903"/>
              <a:ext cx="70" cy="132"/>
            </a:xfrm>
            <a:prstGeom prst="rect">
              <a:avLst/>
            </a:prstGeom>
            <a:solidFill>
              <a:srgbClr val="B01C2E"/>
            </a:solidFill>
            <a:ln w="9525">
              <a:noFill/>
              <a:miter lim="800000"/>
              <a:headEnd/>
              <a:tailEnd/>
            </a:ln>
          </p:spPr>
          <p:txBody>
            <a:bodyPr/>
            <a:lstStyle/>
            <a:p>
              <a:endParaRPr lang="en-US"/>
            </a:p>
          </p:txBody>
        </p:sp>
        <p:sp>
          <p:nvSpPr>
            <p:cNvPr id="329997" name="Freeform 269"/>
            <p:cNvSpPr>
              <a:spLocks noEditPoints="1"/>
            </p:cNvSpPr>
            <p:nvPr/>
          </p:nvSpPr>
          <p:spPr bwMode="auto">
            <a:xfrm>
              <a:off x="4720" y="2863"/>
              <a:ext cx="213" cy="212"/>
            </a:xfrm>
            <a:custGeom>
              <a:avLst/>
              <a:gdLst/>
              <a:ahLst/>
              <a:cxnLst>
                <a:cxn ang="0">
                  <a:pos x="305" y="304"/>
                </a:cxn>
                <a:cxn ang="0">
                  <a:pos x="305" y="0"/>
                </a:cxn>
                <a:cxn ang="0">
                  <a:pos x="0" y="0"/>
                </a:cxn>
                <a:cxn ang="0">
                  <a:pos x="0" y="304"/>
                </a:cxn>
                <a:cxn ang="0">
                  <a:pos x="305" y="304"/>
                </a:cxn>
                <a:cxn ang="0">
                  <a:pos x="267" y="247"/>
                </a:cxn>
                <a:cxn ang="0">
                  <a:pos x="267" y="57"/>
                </a:cxn>
                <a:cxn ang="0">
                  <a:pos x="166" y="57"/>
                </a:cxn>
                <a:cxn ang="0">
                  <a:pos x="166" y="247"/>
                </a:cxn>
                <a:cxn ang="0">
                  <a:pos x="267" y="247"/>
                </a:cxn>
              </a:cxnLst>
              <a:rect l="0" t="0" r="r" b="b"/>
              <a:pathLst>
                <a:path w="305" h="304">
                  <a:moveTo>
                    <a:pt x="305" y="304"/>
                  </a:moveTo>
                  <a:lnTo>
                    <a:pt x="305" y="0"/>
                  </a:lnTo>
                  <a:lnTo>
                    <a:pt x="0" y="0"/>
                  </a:lnTo>
                  <a:lnTo>
                    <a:pt x="0" y="304"/>
                  </a:lnTo>
                  <a:lnTo>
                    <a:pt x="305" y="304"/>
                  </a:lnTo>
                  <a:moveTo>
                    <a:pt x="267" y="247"/>
                  </a:moveTo>
                  <a:lnTo>
                    <a:pt x="267" y="57"/>
                  </a:lnTo>
                  <a:lnTo>
                    <a:pt x="166" y="57"/>
                  </a:lnTo>
                  <a:lnTo>
                    <a:pt x="166" y="247"/>
                  </a:lnTo>
                  <a:lnTo>
                    <a:pt x="267" y="247"/>
                  </a:lnTo>
                </a:path>
              </a:pathLst>
            </a:custGeom>
            <a:noFill/>
            <a:ln w="3175" cap="rnd">
              <a:solidFill>
                <a:srgbClr val="B01C2E"/>
              </a:solidFill>
              <a:prstDash val="solid"/>
              <a:round/>
              <a:headEnd/>
              <a:tailEnd/>
            </a:ln>
          </p:spPr>
          <p:txBody>
            <a:bodyPr/>
            <a:lstStyle/>
            <a:p>
              <a:endParaRPr lang="en-US"/>
            </a:p>
          </p:txBody>
        </p:sp>
        <p:sp>
          <p:nvSpPr>
            <p:cNvPr id="329998" name="Rectangle 270"/>
            <p:cNvSpPr>
              <a:spLocks noChangeArrowheads="1"/>
            </p:cNvSpPr>
            <p:nvPr/>
          </p:nvSpPr>
          <p:spPr bwMode="auto">
            <a:xfrm>
              <a:off x="4836" y="3115"/>
              <a:ext cx="70" cy="133"/>
            </a:xfrm>
            <a:prstGeom prst="rect">
              <a:avLst/>
            </a:prstGeom>
            <a:solidFill>
              <a:srgbClr val="B01C2E"/>
            </a:solidFill>
            <a:ln w="9525">
              <a:noFill/>
              <a:miter lim="800000"/>
              <a:headEnd/>
              <a:tailEnd/>
            </a:ln>
          </p:spPr>
          <p:txBody>
            <a:bodyPr/>
            <a:lstStyle/>
            <a:p>
              <a:endParaRPr lang="en-US"/>
            </a:p>
          </p:txBody>
        </p:sp>
        <p:sp>
          <p:nvSpPr>
            <p:cNvPr id="329999" name="Freeform 271"/>
            <p:cNvSpPr>
              <a:spLocks noEditPoints="1"/>
            </p:cNvSpPr>
            <p:nvPr/>
          </p:nvSpPr>
          <p:spPr bwMode="auto">
            <a:xfrm>
              <a:off x="4720" y="3075"/>
              <a:ext cx="213" cy="213"/>
            </a:xfrm>
            <a:custGeom>
              <a:avLst/>
              <a:gdLst/>
              <a:ahLst/>
              <a:cxnLst>
                <a:cxn ang="0">
                  <a:pos x="305" y="305"/>
                </a:cxn>
                <a:cxn ang="0">
                  <a:pos x="305" y="0"/>
                </a:cxn>
                <a:cxn ang="0">
                  <a:pos x="0" y="0"/>
                </a:cxn>
                <a:cxn ang="0">
                  <a:pos x="0" y="305"/>
                </a:cxn>
                <a:cxn ang="0">
                  <a:pos x="305" y="305"/>
                </a:cxn>
                <a:cxn ang="0">
                  <a:pos x="267" y="248"/>
                </a:cxn>
                <a:cxn ang="0">
                  <a:pos x="267" y="57"/>
                </a:cxn>
                <a:cxn ang="0">
                  <a:pos x="166" y="57"/>
                </a:cxn>
                <a:cxn ang="0">
                  <a:pos x="166" y="248"/>
                </a:cxn>
                <a:cxn ang="0">
                  <a:pos x="267" y="248"/>
                </a:cxn>
              </a:cxnLst>
              <a:rect l="0" t="0" r="r" b="b"/>
              <a:pathLst>
                <a:path w="305" h="305">
                  <a:moveTo>
                    <a:pt x="305" y="305"/>
                  </a:moveTo>
                  <a:lnTo>
                    <a:pt x="305" y="0"/>
                  </a:lnTo>
                  <a:lnTo>
                    <a:pt x="0" y="0"/>
                  </a:lnTo>
                  <a:lnTo>
                    <a:pt x="0" y="305"/>
                  </a:lnTo>
                  <a:lnTo>
                    <a:pt x="305" y="305"/>
                  </a:lnTo>
                  <a:moveTo>
                    <a:pt x="267" y="248"/>
                  </a:moveTo>
                  <a:lnTo>
                    <a:pt x="267" y="57"/>
                  </a:lnTo>
                  <a:lnTo>
                    <a:pt x="166" y="57"/>
                  </a:lnTo>
                  <a:lnTo>
                    <a:pt x="166" y="248"/>
                  </a:lnTo>
                  <a:lnTo>
                    <a:pt x="267" y="248"/>
                  </a:lnTo>
                </a:path>
              </a:pathLst>
            </a:custGeom>
            <a:noFill/>
            <a:ln w="3175" cap="rnd">
              <a:solidFill>
                <a:srgbClr val="B01C2E"/>
              </a:solidFill>
              <a:prstDash val="solid"/>
              <a:round/>
              <a:headEnd/>
              <a:tailEnd/>
            </a:ln>
          </p:spPr>
          <p:txBody>
            <a:bodyPr/>
            <a:lstStyle/>
            <a:p>
              <a:endParaRPr lang="en-US"/>
            </a:p>
          </p:txBody>
        </p:sp>
        <p:sp>
          <p:nvSpPr>
            <p:cNvPr id="330000" name="Rectangle 272"/>
            <p:cNvSpPr>
              <a:spLocks noChangeArrowheads="1"/>
            </p:cNvSpPr>
            <p:nvPr/>
          </p:nvSpPr>
          <p:spPr bwMode="auto">
            <a:xfrm>
              <a:off x="3686" y="1622"/>
              <a:ext cx="370" cy="106"/>
            </a:xfrm>
            <a:prstGeom prst="rect">
              <a:avLst/>
            </a:prstGeom>
            <a:noFill/>
            <a:ln w="9525">
              <a:noFill/>
              <a:miter lim="800000"/>
              <a:headEnd/>
              <a:tailEnd/>
            </a:ln>
          </p:spPr>
          <p:txBody>
            <a:bodyPr wrap="none" lIns="0" tIns="0" rIns="0" bIns="0">
              <a:spAutoFit/>
            </a:bodyPr>
            <a:lstStyle/>
            <a:p>
              <a:pPr algn="ctr">
                <a:spcBef>
                  <a:spcPct val="50000"/>
                </a:spcBef>
              </a:pPr>
              <a:r>
                <a:rPr lang="en-US" sz="1100">
                  <a:solidFill>
                    <a:srgbClr val="000000"/>
                  </a:solidFill>
                  <a:latin typeface="Futura Hv" pitchFamily="34" charset="0"/>
                </a:rPr>
                <a:t>Cold aisle</a:t>
              </a:r>
              <a:endParaRPr lang="en-US" sz="1100">
                <a:latin typeface="Futura Hv" pitchFamily="34" charset="0"/>
              </a:endParaRPr>
            </a:p>
          </p:txBody>
        </p:sp>
        <p:sp>
          <p:nvSpPr>
            <p:cNvPr id="330001" name="Rectangle 273"/>
            <p:cNvSpPr>
              <a:spLocks noChangeArrowheads="1"/>
            </p:cNvSpPr>
            <p:nvPr/>
          </p:nvSpPr>
          <p:spPr bwMode="auto">
            <a:xfrm>
              <a:off x="4451" y="1622"/>
              <a:ext cx="329" cy="106"/>
            </a:xfrm>
            <a:prstGeom prst="rect">
              <a:avLst/>
            </a:prstGeom>
            <a:noFill/>
            <a:ln w="9525">
              <a:noFill/>
              <a:miter lim="800000"/>
              <a:headEnd/>
              <a:tailEnd/>
            </a:ln>
          </p:spPr>
          <p:txBody>
            <a:bodyPr wrap="none" lIns="0" tIns="0" rIns="0" bIns="0">
              <a:spAutoFit/>
            </a:bodyPr>
            <a:lstStyle/>
            <a:p>
              <a:pPr algn="ctr">
                <a:spcBef>
                  <a:spcPct val="50000"/>
                </a:spcBef>
              </a:pPr>
              <a:r>
                <a:rPr lang="en-US" sz="1100">
                  <a:solidFill>
                    <a:srgbClr val="000000"/>
                  </a:solidFill>
                  <a:latin typeface="Futura Hv" pitchFamily="34" charset="0"/>
                </a:rPr>
                <a:t>Hot aisle</a:t>
              </a:r>
              <a:endParaRPr lang="en-US" sz="1100">
                <a:latin typeface="Futura Hv" pitchFamily="34" charset="0"/>
              </a:endParaRPr>
            </a:p>
          </p:txBody>
        </p:sp>
        <p:sp>
          <p:nvSpPr>
            <p:cNvPr id="330002" name="Rectangle 274"/>
            <p:cNvSpPr>
              <a:spLocks noChangeArrowheads="1"/>
            </p:cNvSpPr>
            <p:nvPr/>
          </p:nvSpPr>
          <p:spPr bwMode="auto">
            <a:xfrm>
              <a:off x="5180" y="1704"/>
              <a:ext cx="370" cy="86"/>
            </a:xfrm>
            <a:prstGeom prst="rect">
              <a:avLst/>
            </a:prstGeom>
            <a:noFill/>
            <a:ln w="9525">
              <a:noFill/>
              <a:miter lim="800000"/>
              <a:headEnd/>
              <a:tailEnd/>
            </a:ln>
          </p:spPr>
          <p:txBody>
            <a:bodyPr wrap="none" lIns="0" tIns="0" rIns="0" bIns="0">
              <a:spAutoFit/>
            </a:bodyPr>
            <a:lstStyle/>
            <a:p>
              <a:pPr algn="ctr">
                <a:spcBef>
                  <a:spcPct val="50000"/>
                </a:spcBef>
              </a:pPr>
              <a:r>
                <a:rPr lang="en-US" sz="900">
                  <a:solidFill>
                    <a:srgbClr val="000000"/>
                  </a:solidFill>
                  <a:latin typeface="Futura Hv" pitchFamily="34" charset="0"/>
                </a:rPr>
                <a:t>Raised floor</a:t>
              </a:r>
              <a:endParaRPr lang="en-US" sz="900">
                <a:latin typeface="Futura Hv" pitchFamily="34" charset="0"/>
              </a:endParaRPr>
            </a:p>
          </p:txBody>
        </p:sp>
        <p:sp>
          <p:nvSpPr>
            <p:cNvPr id="330003" name="Text Box 275"/>
            <p:cNvSpPr txBox="1">
              <a:spLocks noChangeArrowheads="1"/>
            </p:cNvSpPr>
            <p:nvPr/>
          </p:nvSpPr>
          <p:spPr bwMode="auto">
            <a:xfrm>
              <a:off x="3921" y="3587"/>
              <a:ext cx="547"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Vented tile</a:t>
              </a:r>
            </a:p>
          </p:txBody>
        </p:sp>
        <p:sp>
          <p:nvSpPr>
            <p:cNvPr id="330004" name="Text Box 276"/>
            <p:cNvSpPr txBox="1">
              <a:spLocks noChangeArrowheads="1"/>
            </p:cNvSpPr>
            <p:nvPr/>
          </p:nvSpPr>
          <p:spPr bwMode="auto">
            <a:xfrm>
              <a:off x="3258" y="3587"/>
              <a:ext cx="654"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Equipment rack</a:t>
              </a:r>
            </a:p>
          </p:txBody>
        </p:sp>
        <p:sp>
          <p:nvSpPr>
            <p:cNvPr id="330005" name="Text Box 277"/>
            <p:cNvSpPr txBox="1">
              <a:spLocks noChangeArrowheads="1"/>
            </p:cNvSpPr>
            <p:nvPr/>
          </p:nvSpPr>
          <p:spPr bwMode="auto">
            <a:xfrm>
              <a:off x="4450" y="3588"/>
              <a:ext cx="690"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Non-vented tile</a:t>
              </a:r>
            </a:p>
          </p:txBody>
        </p:sp>
        <p:sp>
          <p:nvSpPr>
            <p:cNvPr id="330006" name="Line 278"/>
            <p:cNvSpPr>
              <a:spLocks noChangeShapeType="1"/>
            </p:cNvSpPr>
            <p:nvPr/>
          </p:nvSpPr>
          <p:spPr bwMode="auto">
            <a:xfrm>
              <a:off x="3384" y="3179"/>
              <a:ext cx="219" cy="417"/>
            </a:xfrm>
            <a:prstGeom prst="line">
              <a:avLst/>
            </a:prstGeom>
            <a:noFill/>
            <a:ln w="19050">
              <a:solidFill>
                <a:schemeClr val="tx1"/>
              </a:solidFill>
              <a:round/>
              <a:headEnd type="oval" w="med" len="med"/>
              <a:tailEnd/>
            </a:ln>
            <a:effectLst/>
          </p:spPr>
          <p:txBody>
            <a:bodyPr/>
            <a:lstStyle/>
            <a:p>
              <a:endParaRPr lang="en-US"/>
            </a:p>
          </p:txBody>
        </p:sp>
        <p:sp>
          <p:nvSpPr>
            <p:cNvPr id="330007" name="Text Box 279"/>
            <p:cNvSpPr txBox="1">
              <a:spLocks noChangeArrowheads="1"/>
            </p:cNvSpPr>
            <p:nvPr/>
          </p:nvSpPr>
          <p:spPr bwMode="auto">
            <a:xfrm rot="5400000">
              <a:off x="4012" y="2039"/>
              <a:ext cx="299"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Front</a:t>
              </a:r>
            </a:p>
          </p:txBody>
        </p:sp>
        <p:sp>
          <p:nvSpPr>
            <p:cNvPr id="330008" name="Text Box 280"/>
            <p:cNvSpPr txBox="1">
              <a:spLocks noChangeArrowheads="1"/>
            </p:cNvSpPr>
            <p:nvPr/>
          </p:nvSpPr>
          <p:spPr bwMode="auto">
            <a:xfrm rot="16200000">
              <a:off x="3427" y="2051"/>
              <a:ext cx="299"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Front</a:t>
              </a:r>
            </a:p>
          </p:txBody>
        </p:sp>
        <p:sp>
          <p:nvSpPr>
            <p:cNvPr id="330009" name="Text Box 281"/>
            <p:cNvSpPr txBox="1">
              <a:spLocks noChangeArrowheads="1"/>
            </p:cNvSpPr>
            <p:nvPr/>
          </p:nvSpPr>
          <p:spPr bwMode="auto">
            <a:xfrm rot="16200000">
              <a:off x="4922" y="2051"/>
              <a:ext cx="299" cy="154"/>
            </a:xfrm>
            <a:prstGeom prst="rect">
              <a:avLst/>
            </a:prstGeom>
            <a:noFill/>
            <a:ln w="9525" algn="ctr">
              <a:noFill/>
              <a:miter lim="800000"/>
              <a:headEnd/>
              <a:tailEnd/>
            </a:ln>
            <a:effectLst/>
          </p:spPr>
          <p:txBody>
            <a:bodyPr>
              <a:spAutoFit/>
            </a:bodyPr>
            <a:lstStyle/>
            <a:p>
              <a:pPr algn="ctr">
                <a:spcBef>
                  <a:spcPct val="50000"/>
                </a:spcBef>
              </a:pPr>
              <a:r>
                <a:rPr lang="en-US" sz="1000">
                  <a:latin typeface="Futura Hv" pitchFamily="34" charset="0"/>
                </a:rPr>
                <a:t>Front</a:t>
              </a:r>
            </a:p>
          </p:txBody>
        </p:sp>
        <p:sp>
          <p:nvSpPr>
            <p:cNvPr id="330010" name="Line 282"/>
            <p:cNvSpPr>
              <a:spLocks noChangeShapeType="1"/>
            </p:cNvSpPr>
            <p:nvPr/>
          </p:nvSpPr>
          <p:spPr bwMode="auto">
            <a:xfrm flipV="1">
              <a:off x="3657" y="1716"/>
              <a:ext cx="0" cy="84"/>
            </a:xfrm>
            <a:prstGeom prst="line">
              <a:avLst/>
            </a:prstGeom>
            <a:noFill/>
            <a:ln w="12700">
              <a:solidFill>
                <a:schemeClr val="tx1"/>
              </a:solidFill>
              <a:round/>
              <a:headEnd/>
              <a:tailEnd/>
            </a:ln>
            <a:effectLst/>
          </p:spPr>
          <p:txBody>
            <a:bodyPr/>
            <a:lstStyle/>
            <a:p>
              <a:endParaRPr lang="en-US"/>
            </a:p>
          </p:txBody>
        </p:sp>
        <p:sp>
          <p:nvSpPr>
            <p:cNvPr id="330011" name="Line 283"/>
            <p:cNvSpPr>
              <a:spLocks noChangeShapeType="1"/>
            </p:cNvSpPr>
            <p:nvPr/>
          </p:nvSpPr>
          <p:spPr bwMode="auto">
            <a:xfrm flipV="1">
              <a:off x="4082" y="1716"/>
              <a:ext cx="0" cy="84"/>
            </a:xfrm>
            <a:prstGeom prst="line">
              <a:avLst/>
            </a:prstGeom>
            <a:noFill/>
            <a:ln w="12700">
              <a:solidFill>
                <a:schemeClr val="tx1"/>
              </a:solidFill>
              <a:round/>
              <a:headEnd/>
              <a:tailEnd/>
            </a:ln>
            <a:effectLst/>
          </p:spPr>
          <p:txBody>
            <a:bodyPr/>
            <a:lstStyle/>
            <a:p>
              <a:endParaRPr lang="en-US"/>
            </a:p>
          </p:txBody>
        </p:sp>
        <p:sp>
          <p:nvSpPr>
            <p:cNvPr id="330012" name="Line 284"/>
            <p:cNvSpPr>
              <a:spLocks noChangeShapeType="1"/>
            </p:cNvSpPr>
            <p:nvPr/>
          </p:nvSpPr>
          <p:spPr bwMode="auto">
            <a:xfrm flipV="1">
              <a:off x="4403" y="1716"/>
              <a:ext cx="0" cy="84"/>
            </a:xfrm>
            <a:prstGeom prst="line">
              <a:avLst/>
            </a:prstGeom>
            <a:noFill/>
            <a:ln w="12700">
              <a:solidFill>
                <a:schemeClr val="tx1"/>
              </a:solidFill>
              <a:round/>
              <a:headEnd/>
              <a:tailEnd/>
            </a:ln>
            <a:effectLst/>
          </p:spPr>
          <p:txBody>
            <a:bodyPr/>
            <a:lstStyle/>
            <a:p>
              <a:endParaRPr lang="en-US"/>
            </a:p>
          </p:txBody>
        </p:sp>
        <p:sp>
          <p:nvSpPr>
            <p:cNvPr id="330013" name="Line 285"/>
            <p:cNvSpPr>
              <a:spLocks noChangeShapeType="1"/>
            </p:cNvSpPr>
            <p:nvPr/>
          </p:nvSpPr>
          <p:spPr bwMode="auto">
            <a:xfrm flipV="1">
              <a:off x="4828" y="1716"/>
              <a:ext cx="0" cy="84"/>
            </a:xfrm>
            <a:prstGeom prst="line">
              <a:avLst/>
            </a:prstGeom>
            <a:noFill/>
            <a:ln w="12700">
              <a:solidFill>
                <a:schemeClr val="tx1"/>
              </a:solidFill>
              <a:round/>
              <a:headEnd/>
              <a:tailEnd/>
            </a:ln>
            <a:effectLst/>
          </p:spPr>
          <p:txBody>
            <a:bodyPr/>
            <a:lstStyle/>
            <a:p>
              <a:endParaRPr lang="en-US"/>
            </a:p>
          </p:txBody>
        </p:sp>
        <p:sp>
          <p:nvSpPr>
            <p:cNvPr id="330014" name="Line 286"/>
            <p:cNvSpPr>
              <a:spLocks noChangeShapeType="1"/>
            </p:cNvSpPr>
            <p:nvPr/>
          </p:nvSpPr>
          <p:spPr bwMode="auto">
            <a:xfrm>
              <a:off x="3657" y="1757"/>
              <a:ext cx="425" cy="0"/>
            </a:xfrm>
            <a:prstGeom prst="line">
              <a:avLst/>
            </a:prstGeom>
            <a:noFill/>
            <a:ln w="19050">
              <a:solidFill>
                <a:schemeClr val="tx1"/>
              </a:solidFill>
              <a:round/>
              <a:headEnd type="triangle" w="med" len="med"/>
              <a:tailEnd type="triangle" w="med" len="med"/>
            </a:ln>
            <a:effectLst/>
          </p:spPr>
          <p:txBody>
            <a:bodyPr/>
            <a:lstStyle/>
            <a:p>
              <a:endParaRPr lang="en-US"/>
            </a:p>
          </p:txBody>
        </p:sp>
        <p:sp>
          <p:nvSpPr>
            <p:cNvPr id="330015" name="Line 287"/>
            <p:cNvSpPr>
              <a:spLocks noChangeShapeType="1"/>
            </p:cNvSpPr>
            <p:nvPr/>
          </p:nvSpPr>
          <p:spPr bwMode="auto">
            <a:xfrm>
              <a:off x="4403" y="1756"/>
              <a:ext cx="425" cy="0"/>
            </a:xfrm>
            <a:prstGeom prst="line">
              <a:avLst/>
            </a:prstGeom>
            <a:noFill/>
            <a:ln w="19050">
              <a:solidFill>
                <a:schemeClr val="tx1"/>
              </a:solidFill>
              <a:round/>
              <a:headEnd type="triangle" w="med" len="med"/>
              <a:tailEnd type="triangle" w="med" len="med"/>
            </a:ln>
            <a:effectLst/>
          </p:spPr>
          <p:txBody>
            <a:bodyPr/>
            <a:lstStyle/>
            <a:p>
              <a:endParaRPr lang="en-US"/>
            </a:p>
          </p:txBody>
        </p:sp>
        <p:sp>
          <p:nvSpPr>
            <p:cNvPr id="330016" name="Line 288"/>
            <p:cNvSpPr>
              <a:spLocks noChangeShapeType="1"/>
            </p:cNvSpPr>
            <p:nvPr/>
          </p:nvSpPr>
          <p:spPr bwMode="auto">
            <a:xfrm>
              <a:off x="3970" y="3179"/>
              <a:ext cx="219" cy="417"/>
            </a:xfrm>
            <a:prstGeom prst="line">
              <a:avLst/>
            </a:prstGeom>
            <a:noFill/>
            <a:ln w="19050">
              <a:solidFill>
                <a:schemeClr val="tx1"/>
              </a:solidFill>
              <a:round/>
              <a:headEnd type="oval" w="med" len="med"/>
              <a:tailEnd/>
            </a:ln>
            <a:effectLst/>
          </p:spPr>
          <p:txBody>
            <a:bodyPr/>
            <a:lstStyle/>
            <a:p>
              <a:endParaRPr lang="en-US"/>
            </a:p>
          </p:txBody>
        </p:sp>
        <p:sp>
          <p:nvSpPr>
            <p:cNvPr id="330017" name="Line 289"/>
            <p:cNvSpPr>
              <a:spLocks noChangeShapeType="1"/>
            </p:cNvSpPr>
            <p:nvPr/>
          </p:nvSpPr>
          <p:spPr bwMode="auto">
            <a:xfrm>
              <a:off x="4577" y="3179"/>
              <a:ext cx="219" cy="417"/>
            </a:xfrm>
            <a:prstGeom prst="line">
              <a:avLst/>
            </a:prstGeom>
            <a:noFill/>
            <a:ln w="19050">
              <a:solidFill>
                <a:schemeClr val="tx1"/>
              </a:solidFill>
              <a:round/>
              <a:headEnd type="oval" w="med" len="med"/>
              <a:tailEnd/>
            </a:ln>
            <a:effectLst/>
          </p:spPr>
          <p:txBody>
            <a:bodyPr/>
            <a:lstStyle/>
            <a:p>
              <a:endParaRPr lang="en-US"/>
            </a:p>
          </p:txBody>
        </p:sp>
      </p:gr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9733"/>
                                        </p:tgtEl>
                                        <p:attrNameLst>
                                          <p:attrName>style.visibility</p:attrName>
                                        </p:attrNameLst>
                                      </p:cBhvr>
                                      <p:to>
                                        <p:strVal val="visible"/>
                                      </p:to>
                                    </p:set>
                                    <p:animEffect transition="in" filter="fade">
                                      <p:cBhvr>
                                        <p:cTn id="7" dur="2000"/>
                                        <p:tgtEl>
                                          <p:spTgt spid="32973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9734"/>
                                        </p:tgtEl>
                                        <p:attrNameLst>
                                          <p:attrName>style.visibility</p:attrName>
                                        </p:attrNameLst>
                                      </p:cBhvr>
                                      <p:to>
                                        <p:strVal val="visible"/>
                                      </p:to>
                                    </p:set>
                                    <p:animEffect transition="in" filter="fade">
                                      <p:cBhvr>
                                        <p:cTn id="10" dur="2000"/>
                                        <p:tgtEl>
                                          <p:spTgt spid="329734"/>
                                        </p:tgtEl>
                                      </p:cBhvr>
                                    </p:animEffec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29730"/>
                                        </p:tgtEl>
                                        <p:attrNameLst>
                                          <p:attrName>style.visibility</p:attrName>
                                        </p:attrNameLst>
                                      </p:cBhvr>
                                      <p:to>
                                        <p:strVal val="visible"/>
                                      </p:to>
                                    </p:set>
                                    <p:animEffect transition="in" filter="fade">
                                      <p:cBhvr>
                                        <p:cTn id="14" dur="2000"/>
                                        <p:tgtEl>
                                          <p:spTgt spid="329730"/>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29732">
                                            <p:txEl>
                                              <p:pRg st="0" end="0"/>
                                            </p:txEl>
                                          </p:spTgt>
                                        </p:tgtEl>
                                        <p:attrNameLst>
                                          <p:attrName>style.visibility</p:attrName>
                                        </p:attrNameLst>
                                      </p:cBhvr>
                                      <p:to>
                                        <p:strVal val="visible"/>
                                      </p:to>
                                    </p:set>
                                    <p:animEffect transition="in" filter="wipe(left)">
                                      <p:cBhvr>
                                        <p:cTn id="17" dur="1000"/>
                                        <p:tgtEl>
                                          <p:spTgt spid="329732">
                                            <p:txEl>
                                              <p:pRg st="0" end="0"/>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29732">
                                            <p:txEl>
                                              <p:pRg st="1" end="1"/>
                                            </p:txEl>
                                          </p:spTgt>
                                        </p:tgtEl>
                                        <p:attrNameLst>
                                          <p:attrName>style.visibility</p:attrName>
                                        </p:attrNameLst>
                                      </p:cBhvr>
                                      <p:to>
                                        <p:strVal val="visible"/>
                                      </p:to>
                                    </p:set>
                                    <p:animEffect transition="in" filter="wipe(left)">
                                      <p:cBhvr>
                                        <p:cTn id="20" dur="1000"/>
                                        <p:tgtEl>
                                          <p:spTgt spid="329732">
                                            <p:txEl>
                                              <p:pRg st="1" end="1"/>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29732">
                                            <p:txEl>
                                              <p:pRg st="2" end="2"/>
                                            </p:txEl>
                                          </p:spTgt>
                                        </p:tgtEl>
                                        <p:attrNameLst>
                                          <p:attrName>style.visibility</p:attrName>
                                        </p:attrNameLst>
                                      </p:cBhvr>
                                      <p:to>
                                        <p:strVal val="visible"/>
                                      </p:to>
                                    </p:set>
                                    <p:animEffect transition="in" filter="wipe(left)">
                                      <p:cBhvr>
                                        <p:cTn id="23" dur="1000"/>
                                        <p:tgtEl>
                                          <p:spTgt spid="329732">
                                            <p:txEl>
                                              <p:pRg st="2" end="2"/>
                                            </p:txEl>
                                          </p:spTgt>
                                        </p:tgtEl>
                                      </p:cBhvr>
                                    </p:animEffect>
                                  </p:childTnLst>
                                </p:cTn>
                              </p:par>
                            </p:childTnLst>
                          </p:cTn>
                        </p:par>
                        <p:par>
                          <p:cTn id="24" fill="hold">
                            <p:stCondLst>
                              <p:cond delay="4000"/>
                            </p:stCondLst>
                            <p:childTnLst>
                              <p:par>
                                <p:cTn id="25" presetID="10" presetClass="entr" presetSubtype="0" fill="hold" nodeType="afterEffect">
                                  <p:stCondLst>
                                    <p:cond delay="0"/>
                                  </p:stCondLst>
                                  <p:childTnLst>
                                    <p:set>
                                      <p:cBhvr>
                                        <p:cTn id="26" dur="1" fill="hold">
                                          <p:stCondLst>
                                            <p:cond delay="0"/>
                                          </p:stCondLst>
                                        </p:cTn>
                                        <p:tgtEl>
                                          <p:spTgt spid="329735"/>
                                        </p:tgtEl>
                                        <p:attrNameLst>
                                          <p:attrName>style.visibility</p:attrName>
                                        </p:attrNameLst>
                                      </p:cBhvr>
                                      <p:to>
                                        <p:strVal val="visible"/>
                                      </p:to>
                                    </p:set>
                                    <p:animEffect transition="in" filter="fade">
                                      <p:cBhvr>
                                        <p:cTn id="27" dur="2000"/>
                                        <p:tgtEl>
                                          <p:spTgt spid="329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0" grpId="0" animBg="1"/>
      <p:bldP spid="329732" grpId="0" build="p"/>
      <p:bldP spid="329733" grpId="0" animBg="1"/>
      <p:bldP spid="32973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ChangeArrowheads="1"/>
          </p:cNvSpPr>
          <p:nvPr>
            <p:ph type="title"/>
          </p:nvPr>
        </p:nvSpPr>
        <p:spPr/>
        <p:txBody>
          <a:bodyPr/>
          <a:lstStyle/>
          <a:p>
            <a:r>
              <a:rPr lang="en-US" smtClean="0"/>
              <a:t>HP Intermediate and Comprehensive Thermal Assessments</a:t>
            </a:r>
          </a:p>
        </p:txBody>
      </p:sp>
      <p:sp>
        <p:nvSpPr>
          <p:cNvPr id="331779" name="AutoShape 3"/>
          <p:cNvSpPr>
            <a:spLocks noChangeAspect="1" noChangeArrowheads="1" noTextEdit="1"/>
          </p:cNvSpPr>
          <p:nvPr/>
        </p:nvSpPr>
        <p:spPr bwMode="auto">
          <a:xfrm>
            <a:off x="7272338" y="4857750"/>
            <a:ext cx="1249362" cy="942975"/>
          </a:xfrm>
          <a:prstGeom prst="rect">
            <a:avLst/>
          </a:prstGeom>
          <a:noFill/>
          <a:ln w="9525">
            <a:noFill/>
            <a:miter lim="800000"/>
            <a:headEnd/>
            <a:tailEnd/>
          </a:ln>
        </p:spPr>
        <p:txBody>
          <a:bodyPr/>
          <a:lstStyle/>
          <a:p>
            <a:endParaRPr lang="en-US"/>
          </a:p>
        </p:txBody>
      </p:sp>
      <p:sp>
        <p:nvSpPr>
          <p:cNvPr id="331780" name="Rectangle 4"/>
          <p:cNvSpPr>
            <a:spLocks noChangeArrowheads="1"/>
          </p:cNvSpPr>
          <p:nvPr/>
        </p:nvSpPr>
        <p:spPr bwMode="auto">
          <a:xfrm>
            <a:off x="522288" y="1506538"/>
            <a:ext cx="8359775" cy="774700"/>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31781" name="Text Box 5"/>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is</a:t>
            </a:r>
          </a:p>
        </p:txBody>
      </p:sp>
      <p:sp>
        <p:nvSpPr>
          <p:cNvPr id="331782" name="Rectangle 6"/>
          <p:cNvSpPr>
            <a:spLocks noChangeArrowheads="1"/>
          </p:cNvSpPr>
          <p:nvPr/>
        </p:nvSpPr>
        <p:spPr bwMode="auto">
          <a:xfrm>
            <a:off x="523875" y="4014788"/>
            <a:ext cx="4152900" cy="1965325"/>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1783" name="Rectangle 7"/>
          <p:cNvSpPr>
            <a:spLocks noChangeArrowheads="1"/>
          </p:cNvSpPr>
          <p:nvPr/>
        </p:nvSpPr>
        <p:spPr bwMode="auto">
          <a:xfrm>
            <a:off x="4745038" y="4011613"/>
            <a:ext cx="4130675" cy="1968500"/>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1784" name="Text Box 8"/>
          <p:cNvSpPr txBox="1">
            <a:spLocks noChangeArrowheads="1"/>
          </p:cNvSpPr>
          <p:nvPr/>
        </p:nvSpPr>
        <p:spPr bwMode="auto">
          <a:xfrm>
            <a:off x="501650" y="4137025"/>
            <a:ext cx="4294188" cy="1628775"/>
          </a:xfrm>
          <a:prstGeom prst="rect">
            <a:avLst/>
          </a:prstGeom>
          <a:noFill/>
          <a:ln w="19050" algn="ctr">
            <a:noFill/>
            <a:miter lim="800000"/>
            <a:headEnd/>
            <a:tailEnd/>
          </a:ln>
          <a:effectLst/>
        </p:spPr>
        <p:txBody>
          <a:bodyPr>
            <a:spAutoFit/>
          </a:bodyPr>
          <a:lstStyle/>
          <a:p>
            <a:pPr marL="174625" indent="-174625">
              <a:lnSpc>
                <a:spcPct val="105000"/>
              </a:lnSpc>
              <a:spcBef>
                <a:spcPct val="55000"/>
              </a:spcBef>
              <a:buClr>
                <a:srgbClr val="ABA69F"/>
              </a:buClr>
              <a:buSzPct val="80000"/>
              <a:buFontTx/>
              <a:buChar char="•"/>
            </a:pPr>
            <a:r>
              <a:rPr lang="en-US" sz="2400"/>
              <a:t>Visual inspection, extensive data gathering and analysis, recommendations for short and long-term improvements</a:t>
            </a:r>
          </a:p>
        </p:txBody>
      </p:sp>
      <p:sp>
        <p:nvSpPr>
          <p:cNvPr id="331785" name="Text Box 9"/>
          <p:cNvSpPr txBox="1">
            <a:spLocks noChangeArrowheads="1"/>
          </p:cNvSpPr>
          <p:nvPr/>
        </p:nvSpPr>
        <p:spPr bwMode="auto">
          <a:xfrm>
            <a:off x="4724400" y="4137025"/>
            <a:ext cx="4198938" cy="1628775"/>
          </a:xfrm>
          <a:prstGeom prst="rect">
            <a:avLst/>
          </a:prstGeom>
          <a:noFill/>
          <a:ln w="19050" algn="ctr">
            <a:noFill/>
            <a:miter lim="800000"/>
            <a:headEnd/>
            <a:tailEnd/>
          </a:ln>
          <a:effectLst/>
        </p:spPr>
        <p:txBody>
          <a:bodyPr>
            <a:spAutoFit/>
          </a:bodyPr>
          <a:lstStyle/>
          <a:p>
            <a:pPr marL="174625" indent="-174625">
              <a:lnSpc>
                <a:spcPct val="105000"/>
              </a:lnSpc>
              <a:spcBef>
                <a:spcPct val="55000"/>
              </a:spcBef>
              <a:buClr>
                <a:srgbClr val="ABA69F"/>
              </a:buClr>
              <a:buSzPct val="80000"/>
              <a:buFontTx/>
              <a:buChar char="•"/>
            </a:pPr>
            <a:r>
              <a:rPr lang="en-US" sz="2400"/>
              <a:t>HP thermal modeling technique using a scientific approach to airflow and temperature predictions</a:t>
            </a:r>
          </a:p>
        </p:txBody>
      </p:sp>
      <p:pic>
        <p:nvPicPr>
          <p:cNvPr id="331786" name="Picture 10" descr="CFD7"/>
          <p:cNvPicPr>
            <a:picLocks noChangeAspect="1" noChangeArrowheads="1"/>
          </p:cNvPicPr>
          <p:nvPr/>
        </p:nvPicPr>
        <p:blipFill>
          <a:blip r:embed="rId3"/>
          <a:srcRect/>
          <a:stretch>
            <a:fillRect/>
          </a:stretch>
        </p:blipFill>
        <p:spPr bwMode="auto">
          <a:xfrm>
            <a:off x="4745038" y="2328863"/>
            <a:ext cx="4138612" cy="1695450"/>
          </a:xfrm>
          <a:prstGeom prst="rect">
            <a:avLst/>
          </a:prstGeom>
          <a:noFill/>
        </p:spPr>
      </p:pic>
      <p:pic>
        <p:nvPicPr>
          <p:cNvPr id="331787" name="Picture 11" descr="Guys-w-monitors_pg16"/>
          <p:cNvPicPr>
            <a:picLocks noChangeAspect="1" noChangeArrowheads="1"/>
          </p:cNvPicPr>
          <p:nvPr/>
        </p:nvPicPr>
        <p:blipFill>
          <a:blip r:embed="rId4"/>
          <a:srcRect/>
          <a:stretch>
            <a:fillRect/>
          </a:stretch>
        </p:blipFill>
        <p:spPr bwMode="auto">
          <a:xfrm>
            <a:off x="517525" y="2328863"/>
            <a:ext cx="4159250" cy="16954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1780"/>
                                        </p:tgtEl>
                                        <p:attrNameLst>
                                          <p:attrName>style.visibility</p:attrName>
                                        </p:attrNameLst>
                                      </p:cBhvr>
                                      <p:to>
                                        <p:strVal val="visible"/>
                                      </p:to>
                                    </p:set>
                                    <p:animEffect transition="in" filter="fade">
                                      <p:cBhvr>
                                        <p:cTn id="7" dur="2000"/>
                                        <p:tgtEl>
                                          <p:spTgt spid="3317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1781"/>
                                        </p:tgtEl>
                                        <p:attrNameLst>
                                          <p:attrName>style.visibility</p:attrName>
                                        </p:attrNameLst>
                                      </p:cBhvr>
                                      <p:to>
                                        <p:strVal val="visible"/>
                                      </p:to>
                                    </p:set>
                                    <p:animEffect transition="in" filter="fade">
                                      <p:cBhvr>
                                        <p:cTn id="10" dur="2000"/>
                                        <p:tgtEl>
                                          <p:spTgt spid="331781"/>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331787"/>
                                        </p:tgtEl>
                                        <p:attrNameLst>
                                          <p:attrName>style.visibility</p:attrName>
                                        </p:attrNameLst>
                                      </p:cBhvr>
                                      <p:to>
                                        <p:strVal val="visible"/>
                                      </p:to>
                                    </p:set>
                                    <p:animEffect transition="in" filter="fade">
                                      <p:cBhvr>
                                        <p:cTn id="14" dur="2000"/>
                                        <p:tgtEl>
                                          <p:spTgt spid="331787"/>
                                        </p:tgtEl>
                                      </p:cBhvr>
                                    </p:animEffect>
                                  </p:childTnLst>
                                </p:cTn>
                              </p:par>
                            </p:childTnLst>
                          </p:cTn>
                        </p:par>
                        <p:par>
                          <p:cTn id="15" fill="hold">
                            <p:stCondLst>
                              <p:cond delay="4000"/>
                            </p:stCondLst>
                            <p:childTnLst>
                              <p:par>
                                <p:cTn id="16" presetID="10" presetClass="entr" presetSubtype="0" fill="hold" grpId="0" nodeType="afterEffect">
                                  <p:stCondLst>
                                    <p:cond delay="0"/>
                                  </p:stCondLst>
                                  <p:childTnLst>
                                    <p:set>
                                      <p:cBhvr>
                                        <p:cTn id="17" dur="1" fill="hold">
                                          <p:stCondLst>
                                            <p:cond delay="0"/>
                                          </p:stCondLst>
                                        </p:cTn>
                                        <p:tgtEl>
                                          <p:spTgt spid="331782"/>
                                        </p:tgtEl>
                                        <p:attrNameLst>
                                          <p:attrName>style.visibility</p:attrName>
                                        </p:attrNameLst>
                                      </p:cBhvr>
                                      <p:to>
                                        <p:strVal val="visible"/>
                                      </p:to>
                                    </p:set>
                                    <p:animEffect transition="in" filter="fade">
                                      <p:cBhvr>
                                        <p:cTn id="18" dur="2000"/>
                                        <p:tgtEl>
                                          <p:spTgt spid="331782"/>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31784"/>
                                        </p:tgtEl>
                                        <p:attrNameLst>
                                          <p:attrName>style.visibility</p:attrName>
                                        </p:attrNameLst>
                                      </p:cBhvr>
                                      <p:to>
                                        <p:strVal val="visible"/>
                                      </p:to>
                                    </p:set>
                                    <p:animEffect transition="in" filter="wipe(left)">
                                      <p:cBhvr>
                                        <p:cTn id="21" dur="2000"/>
                                        <p:tgtEl>
                                          <p:spTgt spid="331784"/>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331786"/>
                                        </p:tgtEl>
                                        <p:attrNameLst>
                                          <p:attrName>style.visibility</p:attrName>
                                        </p:attrNameLst>
                                      </p:cBhvr>
                                      <p:to>
                                        <p:strVal val="visible"/>
                                      </p:to>
                                    </p:set>
                                    <p:animEffect transition="in" filter="fade">
                                      <p:cBhvr>
                                        <p:cTn id="25" dur="2000"/>
                                        <p:tgtEl>
                                          <p:spTgt spid="331786"/>
                                        </p:tgtEl>
                                      </p:cBhvr>
                                    </p:animEffect>
                                  </p:childTnLst>
                                </p:cTn>
                              </p:par>
                            </p:childTnLst>
                          </p:cTn>
                        </p:par>
                        <p:par>
                          <p:cTn id="26" fill="hold">
                            <p:stCondLst>
                              <p:cond delay="8000"/>
                            </p:stCondLst>
                            <p:childTnLst>
                              <p:par>
                                <p:cTn id="27" presetID="10" presetClass="entr" presetSubtype="0" fill="hold" grpId="0" nodeType="afterEffect">
                                  <p:stCondLst>
                                    <p:cond delay="0"/>
                                  </p:stCondLst>
                                  <p:childTnLst>
                                    <p:set>
                                      <p:cBhvr>
                                        <p:cTn id="28" dur="1" fill="hold">
                                          <p:stCondLst>
                                            <p:cond delay="0"/>
                                          </p:stCondLst>
                                        </p:cTn>
                                        <p:tgtEl>
                                          <p:spTgt spid="331783"/>
                                        </p:tgtEl>
                                        <p:attrNameLst>
                                          <p:attrName>style.visibility</p:attrName>
                                        </p:attrNameLst>
                                      </p:cBhvr>
                                      <p:to>
                                        <p:strVal val="visible"/>
                                      </p:to>
                                    </p:set>
                                    <p:animEffect transition="in" filter="fade">
                                      <p:cBhvr>
                                        <p:cTn id="29" dur="2000"/>
                                        <p:tgtEl>
                                          <p:spTgt spid="33178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31785"/>
                                        </p:tgtEl>
                                        <p:attrNameLst>
                                          <p:attrName>style.visibility</p:attrName>
                                        </p:attrNameLst>
                                      </p:cBhvr>
                                      <p:to>
                                        <p:strVal val="visible"/>
                                      </p:to>
                                    </p:set>
                                    <p:animEffect transition="in" filter="wipe(left)">
                                      <p:cBhvr>
                                        <p:cTn id="32" dur="2000"/>
                                        <p:tgtEl>
                                          <p:spTgt spid="331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80" grpId="0" animBg="1"/>
      <p:bldP spid="331781" grpId="0"/>
      <p:bldP spid="331782" grpId="0" animBg="1"/>
      <p:bldP spid="331783" grpId="0" animBg="1"/>
      <p:bldP spid="331784" grpId="0"/>
      <p:bldP spid="33178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3826" name="Group 2"/>
          <p:cNvGrpSpPr>
            <a:grpSpLocks/>
          </p:cNvGrpSpPr>
          <p:nvPr/>
        </p:nvGrpSpPr>
        <p:grpSpPr bwMode="auto">
          <a:xfrm>
            <a:off x="4216400" y="2455863"/>
            <a:ext cx="4989513" cy="3632200"/>
            <a:chOff x="2656" y="1547"/>
            <a:chExt cx="3143" cy="2288"/>
          </a:xfrm>
        </p:grpSpPr>
        <p:pic>
          <p:nvPicPr>
            <p:cNvPr id="333827" name="Picture 3" descr="Y=5&amp;20ft"/>
            <p:cNvPicPr>
              <a:picLocks noChangeAspect="1" noChangeArrowheads="1"/>
            </p:cNvPicPr>
            <p:nvPr/>
          </p:nvPicPr>
          <p:blipFill>
            <a:blip r:embed="rId3"/>
            <a:srcRect l="9990" t="864" r="4625" b="2014"/>
            <a:stretch>
              <a:fillRect/>
            </a:stretch>
          </p:blipFill>
          <p:spPr bwMode="auto">
            <a:xfrm>
              <a:off x="3030" y="1722"/>
              <a:ext cx="2769" cy="1976"/>
            </a:xfrm>
            <a:prstGeom prst="rect">
              <a:avLst/>
            </a:prstGeom>
            <a:noFill/>
            <a:ln w="38100">
              <a:noFill/>
              <a:miter lim="800000"/>
              <a:headEnd/>
              <a:tailEnd/>
            </a:ln>
          </p:spPr>
        </p:pic>
        <p:sp>
          <p:nvSpPr>
            <p:cNvPr id="333828" name="Rectangle 4"/>
            <p:cNvSpPr>
              <a:spLocks noChangeArrowheads="1"/>
            </p:cNvSpPr>
            <p:nvPr/>
          </p:nvSpPr>
          <p:spPr bwMode="auto">
            <a:xfrm>
              <a:off x="3346" y="3649"/>
              <a:ext cx="307" cy="52"/>
            </a:xfrm>
            <a:prstGeom prst="rect">
              <a:avLst/>
            </a:prstGeom>
            <a:solidFill>
              <a:schemeClr val="bg1"/>
            </a:solidFill>
            <a:ln w="9525" algn="ctr">
              <a:noFill/>
              <a:miter lim="800000"/>
              <a:headEnd/>
              <a:tailEnd/>
            </a:ln>
            <a:effectLst/>
          </p:spPr>
          <p:txBody>
            <a:bodyPr wrap="none" anchor="ctr"/>
            <a:lstStyle/>
            <a:p>
              <a:endParaRPr lang="en-US"/>
            </a:p>
          </p:txBody>
        </p:sp>
        <p:sp>
          <p:nvSpPr>
            <p:cNvPr id="333829" name="Text Box 5"/>
            <p:cNvSpPr txBox="1">
              <a:spLocks noChangeArrowheads="1"/>
            </p:cNvSpPr>
            <p:nvPr/>
          </p:nvSpPr>
          <p:spPr bwMode="auto">
            <a:xfrm>
              <a:off x="4547" y="1976"/>
              <a:ext cx="302" cy="230"/>
            </a:xfrm>
            <a:prstGeom prst="rect">
              <a:avLst/>
            </a:prstGeom>
            <a:noFill/>
            <a:ln w="9525">
              <a:noFill/>
              <a:miter lim="800000"/>
              <a:headEnd/>
              <a:tailEnd/>
            </a:ln>
            <a:effectLst/>
          </p:spPr>
          <p:txBody>
            <a:bodyPr wrap="none">
              <a:spAutoFit/>
            </a:bodyPr>
            <a:lstStyle/>
            <a:p>
              <a:r>
                <a:rPr lang="en-US" sz="900">
                  <a:latin typeface="Futura Hv" pitchFamily="34" charset="0"/>
                </a:rPr>
                <a:t>CRAC</a:t>
              </a:r>
              <a:br>
                <a:rPr lang="en-US" sz="900">
                  <a:latin typeface="Futura Hv" pitchFamily="34" charset="0"/>
                </a:rPr>
              </a:br>
              <a:r>
                <a:rPr lang="en-US" sz="900">
                  <a:latin typeface="Futura Hv" pitchFamily="34" charset="0"/>
                </a:rPr>
                <a:t>unit A</a:t>
              </a:r>
            </a:p>
          </p:txBody>
        </p:sp>
        <p:sp>
          <p:nvSpPr>
            <p:cNvPr id="333830" name="Text Box 6"/>
            <p:cNvSpPr txBox="1">
              <a:spLocks noChangeArrowheads="1"/>
            </p:cNvSpPr>
            <p:nvPr/>
          </p:nvSpPr>
          <p:spPr bwMode="auto">
            <a:xfrm>
              <a:off x="5284" y="2566"/>
              <a:ext cx="293" cy="230"/>
            </a:xfrm>
            <a:prstGeom prst="rect">
              <a:avLst/>
            </a:prstGeom>
            <a:noFill/>
            <a:ln w="9525">
              <a:noFill/>
              <a:miter lim="800000"/>
              <a:headEnd/>
              <a:tailEnd/>
            </a:ln>
            <a:effectLst/>
          </p:spPr>
          <p:txBody>
            <a:bodyPr wrap="none">
              <a:spAutoFit/>
            </a:bodyPr>
            <a:lstStyle/>
            <a:p>
              <a:r>
                <a:rPr lang="en-US" sz="900">
                  <a:latin typeface="Futura Hv" pitchFamily="34" charset="0"/>
                </a:rPr>
                <a:t>CRAC</a:t>
              </a:r>
              <a:br>
                <a:rPr lang="en-US" sz="900">
                  <a:latin typeface="Futura Hv" pitchFamily="34" charset="0"/>
                </a:rPr>
              </a:br>
              <a:r>
                <a:rPr lang="en-US" sz="900">
                  <a:latin typeface="Futura Hv" pitchFamily="34" charset="0"/>
                </a:rPr>
                <a:t>unit B</a:t>
              </a:r>
            </a:p>
          </p:txBody>
        </p:sp>
        <p:sp>
          <p:nvSpPr>
            <p:cNvPr id="333831" name="Text Box 7"/>
            <p:cNvSpPr txBox="1">
              <a:spLocks noChangeArrowheads="1"/>
            </p:cNvSpPr>
            <p:nvPr/>
          </p:nvSpPr>
          <p:spPr bwMode="auto">
            <a:xfrm>
              <a:off x="2946" y="2828"/>
              <a:ext cx="312" cy="230"/>
            </a:xfrm>
            <a:prstGeom prst="rect">
              <a:avLst/>
            </a:prstGeom>
            <a:noFill/>
            <a:ln w="9525">
              <a:noFill/>
              <a:miter lim="800000"/>
              <a:headEnd/>
              <a:tailEnd/>
            </a:ln>
            <a:effectLst/>
          </p:spPr>
          <p:txBody>
            <a:bodyPr wrap="none">
              <a:spAutoFit/>
            </a:bodyPr>
            <a:lstStyle/>
            <a:p>
              <a:pPr algn="ctr"/>
              <a:r>
                <a:rPr lang="en-US" sz="900">
                  <a:latin typeface="Futura Hv" pitchFamily="34" charset="0"/>
                </a:rPr>
                <a:t>CRAC </a:t>
              </a:r>
              <a:br>
                <a:rPr lang="en-US" sz="900">
                  <a:latin typeface="Futura Hv" pitchFamily="34" charset="0"/>
                </a:rPr>
              </a:br>
              <a:r>
                <a:rPr lang="en-US" sz="900">
                  <a:latin typeface="Futura Hv" pitchFamily="34" charset="0"/>
                </a:rPr>
                <a:t>unit C</a:t>
              </a:r>
            </a:p>
          </p:txBody>
        </p:sp>
        <p:sp>
          <p:nvSpPr>
            <p:cNvPr id="333832" name="Text Box 8"/>
            <p:cNvSpPr txBox="1">
              <a:spLocks noChangeArrowheads="1"/>
            </p:cNvSpPr>
            <p:nvPr/>
          </p:nvSpPr>
          <p:spPr bwMode="auto">
            <a:xfrm>
              <a:off x="3492" y="3129"/>
              <a:ext cx="312" cy="230"/>
            </a:xfrm>
            <a:prstGeom prst="rect">
              <a:avLst/>
            </a:prstGeom>
            <a:noFill/>
            <a:ln w="9525">
              <a:noFill/>
              <a:miter lim="800000"/>
              <a:headEnd/>
              <a:tailEnd/>
            </a:ln>
            <a:effectLst/>
          </p:spPr>
          <p:txBody>
            <a:bodyPr wrap="none">
              <a:spAutoFit/>
            </a:bodyPr>
            <a:lstStyle/>
            <a:p>
              <a:r>
                <a:rPr lang="en-US" sz="900">
                  <a:latin typeface="Futura Hv" pitchFamily="34" charset="0"/>
                </a:rPr>
                <a:t>CRAC </a:t>
              </a:r>
              <a:br>
                <a:rPr lang="en-US" sz="900">
                  <a:latin typeface="Futura Hv" pitchFamily="34" charset="0"/>
                </a:rPr>
              </a:br>
              <a:r>
                <a:rPr lang="en-US" sz="900">
                  <a:latin typeface="Futura Hv" pitchFamily="34" charset="0"/>
                </a:rPr>
                <a:t>unit D</a:t>
              </a:r>
            </a:p>
          </p:txBody>
        </p:sp>
        <p:sp>
          <p:nvSpPr>
            <p:cNvPr id="333833" name="Text Box 9"/>
            <p:cNvSpPr txBox="1">
              <a:spLocks noChangeArrowheads="1"/>
            </p:cNvSpPr>
            <p:nvPr/>
          </p:nvSpPr>
          <p:spPr bwMode="auto">
            <a:xfrm>
              <a:off x="4014" y="1961"/>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.38</a:t>
              </a:r>
            </a:p>
          </p:txBody>
        </p:sp>
        <p:sp>
          <p:nvSpPr>
            <p:cNvPr id="333834" name="Text Box 10"/>
            <p:cNvSpPr txBox="1">
              <a:spLocks noChangeArrowheads="1"/>
            </p:cNvSpPr>
            <p:nvPr/>
          </p:nvSpPr>
          <p:spPr bwMode="auto">
            <a:xfrm>
              <a:off x="3530" y="2250"/>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.10</a:t>
              </a:r>
            </a:p>
          </p:txBody>
        </p:sp>
        <p:sp>
          <p:nvSpPr>
            <p:cNvPr id="333835" name="Text Box 11"/>
            <p:cNvSpPr txBox="1">
              <a:spLocks noChangeArrowheads="1"/>
            </p:cNvSpPr>
            <p:nvPr/>
          </p:nvSpPr>
          <p:spPr bwMode="auto">
            <a:xfrm>
              <a:off x="4242" y="1833"/>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.36</a:t>
              </a:r>
            </a:p>
          </p:txBody>
        </p:sp>
        <p:sp>
          <p:nvSpPr>
            <p:cNvPr id="333836" name="Text Box 12"/>
            <p:cNvSpPr txBox="1">
              <a:spLocks noChangeArrowheads="1"/>
            </p:cNvSpPr>
            <p:nvPr/>
          </p:nvSpPr>
          <p:spPr bwMode="auto">
            <a:xfrm>
              <a:off x="4332" y="2457"/>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.13</a:t>
              </a:r>
            </a:p>
          </p:txBody>
        </p:sp>
        <p:sp>
          <p:nvSpPr>
            <p:cNvPr id="333837" name="Text Box 13"/>
            <p:cNvSpPr txBox="1">
              <a:spLocks noChangeArrowheads="1"/>
            </p:cNvSpPr>
            <p:nvPr/>
          </p:nvSpPr>
          <p:spPr bwMode="auto">
            <a:xfrm>
              <a:off x="4610" y="2306"/>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.40</a:t>
              </a:r>
            </a:p>
          </p:txBody>
        </p:sp>
        <p:sp>
          <p:nvSpPr>
            <p:cNvPr id="333838" name="Text Box 14"/>
            <p:cNvSpPr txBox="1">
              <a:spLocks noChangeArrowheads="1"/>
            </p:cNvSpPr>
            <p:nvPr/>
          </p:nvSpPr>
          <p:spPr bwMode="auto">
            <a:xfrm>
              <a:off x="4839" y="2166"/>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.36</a:t>
              </a:r>
            </a:p>
          </p:txBody>
        </p:sp>
        <p:sp>
          <p:nvSpPr>
            <p:cNvPr id="333839" name="Text Box 15"/>
            <p:cNvSpPr txBox="1">
              <a:spLocks noChangeArrowheads="1"/>
            </p:cNvSpPr>
            <p:nvPr/>
          </p:nvSpPr>
          <p:spPr bwMode="auto">
            <a:xfrm>
              <a:off x="3755" y="2117"/>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.11</a:t>
              </a:r>
            </a:p>
          </p:txBody>
        </p:sp>
        <p:sp>
          <p:nvSpPr>
            <p:cNvPr id="333840" name="Text Box 16"/>
            <p:cNvSpPr txBox="1">
              <a:spLocks noChangeArrowheads="1"/>
            </p:cNvSpPr>
            <p:nvPr/>
          </p:nvSpPr>
          <p:spPr bwMode="auto">
            <a:xfrm>
              <a:off x="4122" y="2588"/>
              <a:ext cx="173" cy="154"/>
            </a:xfrm>
            <a:prstGeom prst="rect">
              <a:avLst/>
            </a:prstGeom>
            <a:solidFill>
              <a:srgbClr val="CBC9BD">
                <a:alpha val="70000"/>
              </a:srgbClr>
            </a:solidFill>
            <a:ln w="12700">
              <a:noFill/>
              <a:miter lim="800000"/>
              <a:headEnd type="none" w="sm" len="sm"/>
              <a:tailEnd type="none" w="sm" len="sm"/>
            </a:ln>
            <a:effectLst/>
          </p:spPr>
          <p:txBody>
            <a:bodyPr wrap="none" lIns="45720" rIns="45720">
              <a:spAutoFit/>
            </a:bodyPr>
            <a:lstStyle/>
            <a:p>
              <a:pPr algn="ctr" eaLnBrk="0" hangingPunct="0"/>
              <a:r>
                <a:rPr lang="en-US" sz="1000">
                  <a:effectLst>
                    <a:outerShdw blurRad="38100" dist="38100" dir="2700000" algn="tl">
                      <a:srgbClr val="FFFFFF"/>
                    </a:outerShdw>
                  </a:effectLst>
                  <a:latin typeface="Futura Hv" pitchFamily="34" charset="0"/>
                </a:rPr>
                <a:t>.19</a:t>
              </a:r>
            </a:p>
          </p:txBody>
        </p:sp>
        <p:sp>
          <p:nvSpPr>
            <p:cNvPr id="333841" name="Text Box 17"/>
            <p:cNvSpPr txBox="1">
              <a:spLocks noChangeArrowheads="1"/>
            </p:cNvSpPr>
            <p:nvPr/>
          </p:nvSpPr>
          <p:spPr bwMode="auto">
            <a:xfrm>
              <a:off x="4601" y="1548"/>
              <a:ext cx="553" cy="250"/>
            </a:xfrm>
            <a:prstGeom prst="rect">
              <a:avLst/>
            </a:prstGeom>
            <a:noFill/>
            <a:ln w="12700">
              <a:noFill/>
              <a:miter lim="800000"/>
              <a:headEnd type="none" w="sm" len="sm"/>
              <a:tailEnd type="none" w="sm" len="sm"/>
            </a:ln>
            <a:effectLst/>
          </p:spPr>
          <p:txBody>
            <a:bodyPr>
              <a:spAutoFit/>
            </a:bodyPr>
            <a:lstStyle/>
            <a:p>
              <a:pPr algn="ctr" eaLnBrk="0" hangingPunct="0"/>
              <a:r>
                <a:rPr lang="en-US" sz="1000">
                  <a:latin typeface="Futura Hv" pitchFamily="34" charset="0"/>
                </a:rPr>
                <a:t>Supply heat index</a:t>
              </a:r>
            </a:p>
          </p:txBody>
        </p:sp>
        <p:sp>
          <p:nvSpPr>
            <p:cNvPr id="333842" name="Line 18"/>
            <p:cNvSpPr>
              <a:spLocks noChangeShapeType="1"/>
            </p:cNvSpPr>
            <p:nvPr/>
          </p:nvSpPr>
          <p:spPr bwMode="auto">
            <a:xfrm>
              <a:off x="4325" y="1669"/>
              <a:ext cx="0" cy="157"/>
            </a:xfrm>
            <a:prstGeom prst="line">
              <a:avLst/>
            </a:prstGeom>
            <a:noFill/>
            <a:ln w="12700">
              <a:solidFill>
                <a:schemeClr val="bg2"/>
              </a:solidFill>
              <a:prstDash val="dash"/>
              <a:round/>
              <a:headEnd type="none" w="sm" len="sm"/>
              <a:tailEnd type="triangle" w="sm" len="sm"/>
            </a:ln>
            <a:effectLst/>
          </p:spPr>
          <p:txBody>
            <a:bodyPr wrap="none" anchor="ctr"/>
            <a:lstStyle/>
            <a:p>
              <a:endParaRPr lang="en-US"/>
            </a:p>
          </p:txBody>
        </p:sp>
        <p:sp>
          <p:nvSpPr>
            <p:cNvPr id="333843" name="Line 19"/>
            <p:cNvSpPr>
              <a:spLocks noChangeShapeType="1"/>
            </p:cNvSpPr>
            <p:nvPr/>
          </p:nvSpPr>
          <p:spPr bwMode="auto">
            <a:xfrm flipV="1">
              <a:off x="4415" y="1689"/>
              <a:ext cx="293" cy="132"/>
            </a:xfrm>
            <a:prstGeom prst="line">
              <a:avLst/>
            </a:prstGeom>
            <a:noFill/>
            <a:ln w="19050">
              <a:solidFill>
                <a:schemeClr val="tx1"/>
              </a:solidFill>
              <a:round/>
              <a:headEnd/>
              <a:tailEnd type="triangle" w="med" len="med"/>
            </a:ln>
            <a:effectLst/>
          </p:spPr>
          <p:txBody>
            <a:bodyPr>
              <a:spAutoFit/>
            </a:bodyPr>
            <a:lstStyle/>
            <a:p>
              <a:endParaRPr lang="en-US"/>
            </a:p>
          </p:txBody>
        </p:sp>
        <p:sp>
          <p:nvSpPr>
            <p:cNvPr id="333844" name="Oval 20"/>
            <p:cNvSpPr>
              <a:spLocks noChangeArrowheads="1"/>
            </p:cNvSpPr>
            <p:nvPr/>
          </p:nvSpPr>
          <p:spPr bwMode="auto">
            <a:xfrm>
              <a:off x="2656" y="1669"/>
              <a:ext cx="412" cy="267"/>
            </a:xfrm>
            <a:prstGeom prst="ellipse">
              <a:avLst/>
            </a:prstGeom>
            <a:solidFill>
              <a:schemeClr val="bg1"/>
            </a:solidFill>
            <a:ln w="19050" algn="ctr">
              <a:noFill/>
              <a:round/>
              <a:headEnd/>
              <a:tailEnd/>
            </a:ln>
            <a:effectLst/>
          </p:spPr>
          <p:txBody>
            <a:bodyPr wrap="none" anchor="ctr">
              <a:spAutoFit/>
            </a:bodyPr>
            <a:lstStyle/>
            <a:p>
              <a:endParaRPr lang="en-US"/>
            </a:p>
          </p:txBody>
        </p:sp>
        <p:pic>
          <p:nvPicPr>
            <p:cNvPr id="333845" name="Picture 21" descr="Y=5&amp;20ft"/>
            <p:cNvPicPr>
              <a:picLocks noChangeAspect="1" noChangeArrowheads="1"/>
            </p:cNvPicPr>
            <p:nvPr/>
          </p:nvPicPr>
          <p:blipFill>
            <a:blip r:embed="rId3"/>
            <a:srcRect t="67714" r="90550" b="2649"/>
            <a:stretch>
              <a:fillRect/>
            </a:stretch>
          </p:blipFill>
          <p:spPr bwMode="auto">
            <a:xfrm>
              <a:off x="5319" y="1547"/>
              <a:ext cx="307" cy="603"/>
            </a:xfrm>
            <a:prstGeom prst="rect">
              <a:avLst/>
            </a:prstGeom>
            <a:noFill/>
            <a:ln w="38100">
              <a:noFill/>
              <a:miter lim="800000"/>
              <a:headEnd/>
              <a:tailEnd/>
            </a:ln>
          </p:spPr>
        </p:pic>
        <p:sp>
          <p:nvSpPr>
            <p:cNvPr id="333846" name="Freeform 22"/>
            <p:cNvSpPr>
              <a:spLocks/>
            </p:cNvSpPr>
            <p:nvPr/>
          </p:nvSpPr>
          <p:spPr bwMode="auto">
            <a:xfrm>
              <a:off x="4990" y="2997"/>
              <a:ext cx="770" cy="712"/>
            </a:xfrm>
            <a:custGeom>
              <a:avLst/>
              <a:gdLst/>
              <a:ahLst/>
              <a:cxnLst>
                <a:cxn ang="0">
                  <a:pos x="0" y="428"/>
                </a:cxn>
                <a:cxn ang="0">
                  <a:pos x="712" y="0"/>
                </a:cxn>
                <a:cxn ang="0">
                  <a:pos x="770" y="712"/>
                </a:cxn>
                <a:cxn ang="0">
                  <a:pos x="136" y="654"/>
                </a:cxn>
                <a:cxn ang="0">
                  <a:pos x="0" y="428"/>
                </a:cxn>
              </a:cxnLst>
              <a:rect l="0" t="0" r="r" b="b"/>
              <a:pathLst>
                <a:path w="770" h="712">
                  <a:moveTo>
                    <a:pt x="0" y="428"/>
                  </a:moveTo>
                  <a:lnTo>
                    <a:pt x="712" y="0"/>
                  </a:lnTo>
                  <a:lnTo>
                    <a:pt x="770" y="712"/>
                  </a:lnTo>
                  <a:lnTo>
                    <a:pt x="136" y="654"/>
                  </a:lnTo>
                  <a:lnTo>
                    <a:pt x="0" y="428"/>
                  </a:lnTo>
                  <a:close/>
                </a:path>
              </a:pathLst>
            </a:custGeom>
            <a:solidFill>
              <a:schemeClr val="bg1"/>
            </a:solidFill>
            <a:ln w="9525" cap="flat" cmpd="sng">
              <a:noFill/>
              <a:prstDash val="solid"/>
              <a:round/>
              <a:headEnd/>
              <a:tailEnd/>
            </a:ln>
            <a:effectLst/>
          </p:spPr>
          <p:txBody>
            <a:bodyPr/>
            <a:lstStyle/>
            <a:p>
              <a:endParaRPr lang="en-US"/>
            </a:p>
          </p:txBody>
        </p:sp>
        <p:grpSp>
          <p:nvGrpSpPr>
            <p:cNvPr id="333847" name="Group 23"/>
            <p:cNvGrpSpPr>
              <a:grpSpLocks/>
            </p:cNvGrpSpPr>
            <p:nvPr/>
          </p:nvGrpSpPr>
          <p:grpSpPr bwMode="auto">
            <a:xfrm>
              <a:off x="5027" y="3255"/>
              <a:ext cx="633" cy="580"/>
              <a:chOff x="4022" y="3741"/>
              <a:chExt cx="633" cy="580"/>
            </a:xfrm>
          </p:grpSpPr>
          <p:grpSp>
            <p:nvGrpSpPr>
              <p:cNvPr id="333848" name="Group 24"/>
              <p:cNvGrpSpPr>
                <a:grpSpLocks/>
              </p:cNvGrpSpPr>
              <p:nvPr/>
            </p:nvGrpSpPr>
            <p:grpSpPr bwMode="auto">
              <a:xfrm>
                <a:off x="4158" y="3866"/>
                <a:ext cx="378" cy="330"/>
                <a:chOff x="4227" y="3836"/>
                <a:chExt cx="378" cy="330"/>
              </a:xfrm>
            </p:grpSpPr>
            <p:sp>
              <p:nvSpPr>
                <p:cNvPr id="333849" name="Line 25"/>
                <p:cNvSpPr>
                  <a:spLocks noChangeShapeType="1"/>
                </p:cNvSpPr>
                <p:nvPr/>
              </p:nvSpPr>
              <p:spPr bwMode="auto">
                <a:xfrm flipV="1">
                  <a:off x="4417" y="3836"/>
                  <a:ext cx="0" cy="215"/>
                </a:xfrm>
                <a:prstGeom prst="line">
                  <a:avLst/>
                </a:prstGeom>
                <a:noFill/>
                <a:ln w="15875">
                  <a:solidFill>
                    <a:schemeClr val="tx1"/>
                  </a:solidFill>
                  <a:round/>
                  <a:headEnd/>
                  <a:tailEnd type="triangle" w="sm" len="med"/>
                </a:ln>
                <a:effectLst/>
              </p:spPr>
              <p:txBody>
                <a:bodyPr/>
                <a:lstStyle/>
                <a:p>
                  <a:endParaRPr lang="en-US"/>
                </a:p>
              </p:txBody>
            </p:sp>
            <p:sp>
              <p:nvSpPr>
                <p:cNvPr id="333850" name="Line 26"/>
                <p:cNvSpPr>
                  <a:spLocks noChangeShapeType="1"/>
                </p:cNvSpPr>
                <p:nvPr/>
              </p:nvSpPr>
              <p:spPr bwMode="auto">
                <a:xfrm flipH="1">
                  <a:off x="4227" y="4051"/>
                  <a:ext cx="190" cy="110"/>
                </a:xfrm>
                <a:prstGeom prst="line">
                  <a:avLst/>
                </a:prstGeom>
                <a:noFill/>
                <a:ln w="15875">
                  <a:solidFill>
                    <a:schemeClr val="tx1"/>
                  </a:solidFill>
                  <a:round/>
                  <a:headEnd/>
                  <a:tailEnd type="triangle" w="sm" len="med"/>
                </a:ln>
                <a:effectLst/>
              </p:spPr>
              <p:txBody>
                <a:bodyPr/>
                <a:lstStyle/>
                <a:p>
                  <a:endParaRPr lang="en-US"/>
                </a:p>
              </p:txBody>
            </p:sp>
            <p:sp>
              <p:nvSpPr>
                <p:cNvPr id="333851" name="Line 27"/>
                <p:cNvSpPr>
                  <a:spLocks noChangeShapeType="1"/>
                </p:cNvSpPr>
                <p:nvPr/>
              </p:nvSpPr>
              <p:spPr bwMode="auto">
                <a:xfrm>
                  <a:off x="4417" y="4051"/>
                  <a:ext cx="188" cy="115"/>
                </a:xfrm>
                <a:prstGeom prst="line">
                  <a:avLst/>
                </a:prstGeom>
                <a:noFill/>
                <a:ln w="15875">
                  <a:solidFill>
                    <a:schemeClr val="tx1"/>
                  </a:solidFill>
                  <a:round/>
                  <a:headEnd/>
                  <a:tailEnd type="triangle" w="sm" len="med"/>
                </a:ln>
                <a:effectLst/>
              </p:spPr>
              <p:txBody>
                <a:bodyPr/>
                <a:lstStyle/>
                <a:p>
                  <a:endParaRPr lang="en-US"/>
                </a:p>
              </p:txBody>
            </p:sp>
          </p:grpSp>
          <p:sp>
            <p:nvSpPr>
              <p:cNvPr id="333852" name="Text Box 28"/>
              <p:cNvSpPr txBox="1">
                <a:spLocks noChangeArrowheads="1"/>
              </p:cNvSpPr>
              <p:nvPr/>
            </p:nvSpPr>
            <p:spPr bwMode="auto">
              <a:xfrm>
                <a:off x="4264" y="3741"/>
                <a:ext cx="163" cy="154"/>
              </a:xfrm>
              <a:prstGeom prst="rect">
                <a:avLst/>
              </a:prstGeom>
              <a:noFill/>
              <a:ln w="9525">
                <a:noFill/>
                <a:miter lim="800000"/>
                <a:headEnd/>
                <a:tailEnd/>
              </a:ln>
              <a:effectLst/>
            </p:spPr>
            <p:txBody>
              <a:bodyPr wrap="none">
                <a:spAutoFit/>
              </a:bodyPr>
              <a:lstStyle/>
              <a:p>
                <a:r>
                  <a:rPr lang="en-US" sz="1000">
                    <a:latin typeface="Futura Hv" pitchFamily="34" charset="0"/>
                  </a:rPr>
                  <a:t>Y</a:t>
                </a:r>
              </a:p>
            </p:txBody>
          </p:sp>
          <p:sp>
            <p:nvSpPr>
              <p:cNvPr id="333853" name="Text Box 29"/>
              <p:cNvSpPr txBox="1">
                <a:spLocks noChangeArrowheads="1"/>
              </p:cNvSpPr>
              <p:nvPr/>
            </p:nvSpPr>
            <p:spPr bwMode="auto">
              <a:xfrm>
                <a:off x="4022" y="4152"/>
                <a:ext cx="141" cy="154"/>
              </a:xfrm>
              <a:prstGeom prst="rect">
                <a:avLst/>
              </a:prstGeom>
              <a:noFill/>
              <a:ln w="9525">
                <a:noFill/>
                <a:miter lim="800000"/>
                <a:headEnd/>
                <a:tailEnd/>
              </a:ln>
              <a:effectLst/>
            </p:spPr>
            <p:txBody>
              <a:bodyPr>
                <a:spAutoFit/>
              </a:bodyPr>
              <a:lstStyle/>
              <a:p>
                <a:r>
                  <a:rPr lang="en-US" sz="1000">
                    <a:latin typeface="Futura Hv" pitchFamily="34" charset="0"/>
                  </a:rPr>
                  <a:t>Z</a:t>
                </a:r>
              </a:p>
            </p:txBody>
          </p:sp>
          <p:sp>
            <p:nvSpPr>
              <p:cNvPr id="333854" name="Text Box 30"/>
              <p:cNvSpPr txBox="1">
                <a:spLocks noChangeArrowheads="1"/>
              </p:cNvSpPr>
              <p:nvPr/>
            </p:nvSpPr>
            <p:spPr bwMode="auto">
              <a:xfrm>
                <a:off x="4489" y="4167"/>
                <a:ext cx="166" cy="154"/>
              </a:xfrm>
              <a:prstGeom prst="rect">
                <a:avLst/>
              </a:prstGeom>
              <a:noFill/>
              <a:ln w="9525">
                <a:noFill/>
                <a:miter lim="800000"/>
                <a:headEnd/>
                <a:tailEnd/>
              </a:ln>
              <a:effectLst/>
            </p:spPr>
            <p:txBody>
              <a:bodyPr wrap="none">
                <a:spAutoFit/>
              </a:bodyPr>
              <a:lstStyle/>
              <a:p>
                <a:r>
                  <a:rPr lang="en-US" sz="1000">
                    <a:latin typeface="Futura Hv" pitchFamily="34" charset="0"/>
                  </a:rPr>
                  <a:t>X</a:t>
                </a:r>
              </a:p>
            </p:txBody>
          </p:sp>
        </p:grpSp>
      </p:grpSp>
      <p:sp>
        <p:nvSpPr>
          <p:cNvPr id="333855" name="Rectangle 31"/>
          <p:cNvSpPr>
            <a:spLocks noChangeArrowheads="1"/>
          </p:cNvSpPr>
          <p:nvPr/>
        </p:nvSpPr>
        <p:spPr bwMode="auto">
          <a:xfrm>
            <a:off x="523875" y="2341563"/>
            <a:ext cx="4152900" cy="3906837"/>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3856" name="Rectangle 32"/>
          <p:cNvSpPr>
            <a:spLocks noChangeArrowheads="1"/>
          </p:cNvSpPr>
          <p:nvPr/>
        </p:nvSpPr>
        <p:spPr bwMode="auto">
          <a:xfrm>
            <a:off x="492125" y="2427288"/>
            <a:ext cx="4260850" cy="3633787"/>
          </a:xfrm>
          <a:prstGeom prst="rect">
            <a:avLst/>
          </a:prstGeom>
          <a:noFill/>
          <a:ln w="9525">
            <a:noFill/>
            <a:miter lim="800000"/>
            <a:headEnd/>
            <a:tailEnd/>
          </a:ln>
          <a:effectLst/>
        </p:spPr>
        <p:txBody>
          <a:bodyPr/>
          <a:lstStyle/>
          <a:p>
            <a:pPr marL="177800" indent="-177800" eaLnBrk="0" hangingPunct="0">
              <a:spcBef>
                <a:spcPct val="40000"/>
              </a:spcBef>
              <a:spcAft>
                <a:spcPct val="25000"/>
              </a:spcAft>
              <a:buClr>
                <a:srgbClr val="B2B3B5"/>
              </a:buClr>
              <a:buSzPct val="75000"/>
              <a:buFontTx/>
              <a:buChar char="•"/>
            </a:pPr>
            <a:r>
              <a:rPr lang="en-US" sz="2200">
                <a:solidFill>
                  <a:schemeClr val="accent1"/>
                </a:solidFill>
              </a:rPr>
              <a:t>Sophisticated modeling tools provide data on the unique thermal conditions in a </a:t>
            </a:r>
            <a:br>
              <a:rPr lang="en-US" sz="2200">
                <a:solidFill>
                  <a:schemeClr val="accent1"/>
                </a:solidFill>
              </a:rPr>
            </a:br>
            <a:r>
              <a:rPr lang="en-US" sz="2200">
                <a:solidFill>
                  <a:schemeClr val="accent1"/>
                </a:solidFill>
              </a:rPr>
              <a:t>data center</a:t>
            </a:r>
          </a:p>
          <a:p>
            <a:pPr marL="177800" indent="-177800" eaLnBrk="0" hangingPunct="0">
              <a:spcBef>
                <a:spcPct val="40000"/>
              </a:spcBef>
              <a:spcAft>
                <a:spcPct val="25000"/>
              </a:spcAft>
              <a:buClr>
                <a:srgbClr val="B2B3B5"/>
              </a:buClr>
              <a:buSzPct val="75000"/>
              <a:buFontTx/>
              <a:buChar char="•"/>
            </a:pPr>
            <a:r>
              <a:rPr lang="en-US" sz="2200">
                <a:solidFill>
                  <a:schemeClr val="accent1"/>
                </a:solidFill>
              </a:rPr>
              <a:t>Shows the impact of </a:t>
            </a:r>
            <a:br>
              <a:rPr lang="en-US" sz="2200">
                <a:solidFill>
                  <a:schemeClr val="accent1"/>
                </a:solidFill>
              </a:rPr>
            </a:br>
            <a:r>
              <a:rPr lang="en-US" sz="2200">
                <a:solidFill>
                  <a:schemeClr val="accent1"/>
                </a:solidFill>
              </a:rPr>
              <a:t>different rack configurations, infrastructure management practices, and recommended cooling efficiency measures</a:t>
            </a:r>
          </a:p>
        </p:txBody>
      </p:sp>
      <p:sp>
        <p:nvSpPr>
          <p:cNvPr id="333857" name="Rectangle 33"/>
          <p:cNvSpPr>
            <a:spLocks noChangeArrowheads="1"/>
          </p:cNvSpPr>
          <p:nvPr/>
        </p:nvSpPr>
        <p:spPr bwMode="auto">
          <a:xfrm>
            <a:off x="522288" y="1506538"/>
            <a:ext cx="8359775" cy="774700"/>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33858" name="Text Box 34"/>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does</a:t>
            </a:r>
          </a:p>
        </p:txBody>
      </p:sp>
      <p:sp>
        <p:nvSpPr>
          <p:cNvPr id="333859" name="Rectangle 35"/>
          <p:cNvSpPr>
            <a:spLocks noGrp="1" noChangeArrowheads="1"/>
          </p:cNvSpPr>
          <p:nvPr>
            <p:ph type="title"/>
          </p:nvPr>
        </p:nvSpPr>
        <p:spPr/>
        <p:txBody>
          <a:bodyPr/>
          <a:lstStyle/>
          <a:p>
            <a:r>
              <a:rPr lang="en-US" smtClean="0"/>
              <a:t>HP Intermediate and Comprehensive Thermal Assessments (cont.)</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3857"/>
                                        </p:tgtEl>
                                        <p:attrNameLst>
                                          <p:attrName>style.visibility</p:attrName>
                                        </p:attrNameLst>
                                      </p:cBhvr>
                                      <p:to>
                                        <p:strVal val="visible"/>
                                      </p:to>
                                    </p:set>
                                    <p:animEffect transition="in" filter="fade">
                                      <p:cBhvr>
                                        <p:cTn id="7" dur="2000"/>
                                        <p:tgtEl>
                                          <p:spTgt spid="3338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3858"/>
                                        </p:tgtEl>
                                        <p:attrNameLst>
                                          <p:attrName>style.visibility</p:attrName>
                                        </p:attrNameLst>
                                      </p:cBhvr>
                                      <p:to>
                                        <p:strVal val="visible"/>
                                      </p:to>
                                    </p:set>
                                    <p:animEffect transition="in" filter="fade">
                                      <p:cBhvr>
                                        <p:cTn id="10" dur="2000"/>
                                        <p:tgtEl>
                                          <p:spTgt spid="333858"/>
                                        </p:tgtEl>
                                      </p:cBhvr>
                                    </p:animEffec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33855"/>
                                        </p:tgtEl>
                                        <p:attrNameLst>
                                          <p:attrName>style.visibility</p:attrName>
                                        </p:attrNameLst>
                                      </p:cBhvr>
                                      <p:to>
                                        <p:strVal val="visible"/>
                                      </p:to>
                                    </p:set>
                                    <p:animEffect transition="in" filter="fade">
                                      <p:cBhvr>
                                        <p:cTn id="14" dur="2000"/>
                                        <p:tgtEl>
                                          <p:spTgt spid="33385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33856">
                                            <p:txEl>
                                              <p:pRg st="0" end="0"/>
                                            </p:txEl>
                                          </p:spTgt>
                                        </p:tgtEl>
                                        <p:attrNameLst>
                                          <p:attrName>style.visibility</p:attrName>
                                        </p:attrNameLst>
                                      </p:cBhvr>
                                      <p:to>
                                        <p:strVal val="visible"/>
                                      </p:to>
                                    </p:set>
                                    <p:animEffect transition="in" filter="wipe(left)">
                                      <p:cBhvr>
                                        <p:cTn id="17" dur="1000"/>
                                        <p:tgtEl>
                                          <p:spTgt spid="333856">
                                            <p:txEl>
                                              <p:pRg st="0" end="0"/>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33856">
                                            <p:txEl>
                                              <p:pRg st="1" end="1"/>
                                            </p:txEl>
                                          </p:spTgt>
                                        </p:tgtEl>
                                        <p:attrNameLst>
                                          <p:attrName>style.visibility</p:attrName>
                                        </p:attrNameLst>
                                      </p:cBhvr>
                                      <p:to>
                                        <p:strVal val="visible"/>
                                      </p:to>
                                    </p:set>
                                    <p:animEffect transition="in" filter="wipe(left)">
                                      <p:cBhvr>
                                        <p:cTn id="20" dur="1000"/>
                                        <p:tgtEl>
                                          <p:spTgt spid="333856">
                                            <p:txEl>
                                              <p:pRg st="1" end="1"/>
                                            </p:txEl>
                                          </p:spTgt>
                                        </p:tgtEl>
                                      </p:cBhvr>
                                    </p:animEffect>
                                  </p:childTnLst>
                                </p:cTn>
                              </p:par>
                            </p:childTnLst>
                          </p:cTn>
                        </p:par>
                        <p:par>
                          <p:cTn id="21" fill="hold">
                            <p:stCondLst>
                              <p:cond delay="4000"/>
                            </p:stCondLst>
                            <p:childTnLst>
                              <p:par>
                                <p:cTn id="22" presetID="10" presetClass="entr" presetSubtype="0" fill="hold" nodeType="afterEffect">
                                  <p:stCondLst>
                                    <p:cond delay="0"/>
                                  </p:stCondLst>
                                  <p:childTnLst>
                                    <p:set>
                                      <p:cBhvr>
                                        <p:cTn id="23" dur="1" fill="hold">
                                          <p:stCondLst>
                                            <p:cond delay="0"/>
                                          </p:stCondLst>
                                        </p:cTn>
                                        <p:tgtEl>
                                          <p:spTgt spid="333826"/>
                                        </p:tgtEl>
                                        <p:attrNameLst>
                                          <p:attrName>style.visibility</p:attrName>
                                        </p:attrNameLst>
                                      </p:cBhvr>
                                      <p:to>
                                        <p:strVal val="visible"/>
                                      </p:to>
                                    </p:set>
                                    <p:animEffect transition="in" filter="fade">
                                      <p:cBhvr>
                                        <p:cTn id="24" dur="2000"/>
                                        <p:tgtEl>
                                          <p:spTgt spid="3338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55" grpId="0" animBg="1"/>
      <p:bldP spid="333856" grpId="0" build="p"/>
      <p:bldP spid="333857" grpId="0" animBg="1"/>
      <p:bldP spid="33385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smtClean="0"/>
              <a:t>Assessment, planning and relocation</a:t>
            </a:r>
          </a:p>
        </p:txBody>
      </p:sp>
      <p:grpSp>
        <p:nvGrpSpPr>
          <p:cNvPr id="335875" name="Group 3"/>
          <p:cNvGrpSpPr>
            <a:grpSpLocks/>
          </p:cNvGrpSpPr>
          <p:nvPr/>
        </p:nvGrpSpPr>
        <p:grpSpPr bwMode="auto">
          <a:xfrm>
            <a:off x="3275013" y="1498600"/>
            <a:ext cx="2809875" cy="773113"/>
            <a:chOff x="2063" y="944"/>
            <a:chExt cx="1770" cy="487"/>
          </a:xfrm>
        </p:grpSpPr>
        <p:sp>
          <p:nvSpPr>
            <p:cNvPr id="335876" name="Rectangle 4"/>
            <p:cNvSpPr>
              <a:spLocks noChangeArrowheads="1"/>
            </p:cNvSpPr>
            <p:nvPr/>
          </p:nvSpPr>
          <p:spPr bwMode="auto">
            <a:xfrm>
              <a:off x="2063" y="944"/>
              <a:ext cx="1770" cy="487"/>
            </a:xfrm>
            <a:prstGeom prst="rect">
              <a:avLst/>
            </a:prstGeom>
            <a:solidFill>
              <a:srgbClr val="AC7B00"/>
            </a:solidFill>
            <a:ln w="25400" algn="ctr">
              <a:noFill/>
              <a:miter lim="800000"/>
              <a:headEnd/>
              <a:tailEnd/>
            </a:ln>
            <a:effectLst/>
          </p:spPr>
          <p:txBody>
            <a:bodyPr tIns="91440" bIns="91440" anchor="ctr">
              <a:spAutoFit/>
            </a:bodyPr>
            <a:lstStyle/>
            <a:p>
              <a:endParaRPr lang="en-US"/>
            </a:p>
          </p:txBody>
        </p:sp>
        <p:sp>
          <p:nvSpPr>
            <p:cNvPr id="335877" name="Text Box 5"/>
            <p:cNvSpPr txBox="1">
              <a:spLocks noChangeArrowheads="1"/>
            </p:cNvSpPr>
            <p:nvPr/>
          </p:nvSpPr>
          <p:spPr bwMode="auto">
            <a:xfrm>
              <a:off x="2107" y="959"/>
              <a:ext cx="1689" cy="462"/>
            </a:xfrm>
            <a:prstGeom prst="rect">
              <a:avLst/>
            </a:prstGeom>
            <a:noFill/>
            <a:ln w="19050" algn="ctr">
              <a:noFill/>
              <a:miter lim="800000"/>
              <a:headEnd/>
              <a:tailEnd/>
            </a:ln>
            <a:effectLst/>
          </p:spPr>
          <p:txBody>
            <a:bodyPr>
              <a:spAutoFit/>
            </a:bodyPr>
            <a:lstStyle/>
            <a:p>
              <a:pPr algn="ctr">
                <a:spcBef>
                  <a:spcPct val="50000"/>
                </a:spcBef>
                <a:buClr>
                  <a:srgbClr val="ABA69F"/>
                </a:buClr>
              </a:pPr>
              <a:r>
                <a:rPr lang="en-US" sz="2100">
                  <a:solidFill>
                    <a:schemeClr val="bg1"/>
                  </a:solidFill>
                  <a:latin typeface="Futura Hv" pitchFamily="34" charset="0"/>
                </a:rPr>
                <a:t>Data Center</a:t>
              </a:r>
              <a:br>
                <a:rPr lang="en-US" sz="2100">
                  <a:solidFill>
                    <a:schemeClr val="bg1"/>
                  </a:solidFill>
                  <a:latin typeface="Futura Hv" pitchFamily="34" charset="0"/>
                </a:rPr>
              </a:br>
              <a:r>
                <a:rPr lang="en-US" sz="2100">
                  <a:solidFill>
                    <a:schemeClr val="bg1"/>
                  </a:solidFill>
                  <a:latin typeface="Futura Hv" pitchFamily="34" charset="0"/>
                </a:rPr>
                <a:t>Planning</a:t>
              </a:r>
            </a:p>
          </p:txBody>
        </p:sp>
      </p:grpSp>
      <p:grpSp>
        <p:nvGrpSpPr>
          <p:cNvPr id="335878" name="Group 6"/>
          <p:cNvGrpSpPr>
            <a:grpSpLocks/>
          </p:cNvGrpSpPr>
          <p:nvPr/>
        </p:nvGrpSpPr>
        <p:grpSpPr bwMode="auto">
          <a:xfrm>
            <a:off x="6143625" y="1498600"/>
            <a:ext cx="2733675" cy="773113"/>
            <a:chOff x="3870" y="944"/>
            <a:chExt cx="1722" cy="487"/>
          </a:xfrm>
        </p:grpSpPr>
        <p:sp>
          <p:nvSpPr>
            <p:cNvPr id="335879" name="Rectangle 7"/>
            <p:cNvSpPr>
              <a:spLocks noChangeArrowheads="1"/>
            </p:cNvSpPr>
            <p:nvPr/>
          </p:nvSpPr>
          <p:spPr bwMode="auto">
            <a:xfrm>
              <a:off x="3870" y="944"/>
              <a:ext cx="1722" cy="487"/>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35880" name="Text Box 8"/>
            <p:cNvSpPr txBox="1">
              <a:spLocks noChangeArrowheads="1"/>
            </p:cNvSpPr>
            <p:nvPr/>
          </p:nvSpPr>
          <p:spPr bwMode="auto">
            <a:xfrm>
              <a:off x="3904" y="969"/>
              <a:ext cx="1650" cy="442"/>
            </a:xfrm>
            <a:prstGeom prst="rect">
              <a:avLst/>
            </a:prstGeom>
            <a:noFill/>
            <a:ln w="19050" algn="ctr">
              <a:noFill/>
              <a:miter lim="800000"/>
              <a:headEnd/>
              <a:tailEnd/>
            </a:ln>
            <a:effectLst/>
          </p:spPr>
          <p:txBody>
            <a:bodyPr>
              <a:spAutoFit/>
            </a:bodyPr>
            <a:lstStyle/>
            <a:p>
              <a:pPr algn="ctr">
                <a:spcBef>
                  <a:spcPct val="50000"/>
                </a:spcBef>
                <a:buClr>
                  <a:srgbClr val="ABA69F"/>
                </a:buClr>
              </a:pPr>
              <a:r>
                <a:rPr lang="en-US" sz="2000">
                  <a:solidFill>
                    <a:schemeClr val="bg1"/>
                  </a:solidFill>
                  <a:latin typeface="Futura Hv" pitchFamily="34" charset="0"/>
                </a:rPr>
                <a:t>Data Center</a:t>
              </a:r>
              <a:br>
                <a:rPr lang="en-US" sz="2000">
                  <a:solidFill>
                    <a:schemeClr val="bg1"/>
                  </a:solidFill>
                  <a:latin typeface="Futura Hv" pitchFamily="34" charset="0"/>
                </a:rPr>
              </a:br>
              <a:r>
                <a:rPr lang="en-US" sz="2000">
                  <a:solidFill>
                    <a:schemeClr val="bg1"/>
                  </a:solidFill>
                  <a:latin typeface="Futura Hv" pitchFamily="34" charset="0"/>
                </a:rPr>
                <a:t>Relocation</a:t>
              </a:r>
            </a:p>
          </p:txBody>
        </p:sp>
      </p:grpSp>
      <p:grpSp>
        <p:nvGrpSpPr>
          <p:cNvPr id="335881" name="Group 9"/>
          <p:cNvGrpSpPr>
            <a:grpSpLocks/>
          </p:cNvGrpSpPr>
          <p:nvPr/>
        </p:nvGrpSpPr>
        <p:grpSpPr bwMode="auto">
          <a:xfrm>
            <a:off x="534988" y="1498600"/>
            <a:ext cx="2681287" cy="773113"/>
            <a:chOff x="337" y="944"/>
            <a:chExt cx="1689" cy="487"/>
          </a:xfrm>
        </p:grpSpPr>
        <p:sp>
          <p:nvSpPr>
            <p:cNvPr id="335882" name="Rectangle 10"/>
            <p:cNvSpPr>
              <a:spLocks noChangeArrowheads="1"/>
            </p:cNvSpPr>
            <p:nvPr/>
          </p:nvSpPr>
          <p:spPr bwMode="auto">
            <a:xfrm>
              <a:off x="337" y="944"/>
              <a:ext cx="1689" cy="487"/>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35883" name="Text Box 11"/>
            <p:cNvSpPr txBox="1">
              <a:spLocks noChangeArrowheads="1"/>
            </p:cNvSpPr>
            <p:nvPr/>
          </p:nvSpPr>
          <p:spPr bwMode="auto">
            <a:xfrm>
              <a:off x="387" y="959"/>
              <a:ext cx="1610" cy="462"/>
            </a:xfrm>
            <a:prstGeom prst="rect">
              <a:avLst/>
            </a:prstGeom>
            <a:noFill/>
            <a:ln w="19050" algn="ctr">
              <a:noFill/>
              <a:miter lim="800000"/>
              <a:headEnd/>
              <a:tailEnd/>
            </a:ln>
            <a:effectLst/>
          </p:spPr>
          <p:txBody>
            <a:bodyPr>
              <a:spAutoFit/>
            </a:bodyPr>
            <a:lstStyle/>
            <a:p>
              <a:pPr algn="ctr">
                <a:spcBef>
                  <a:spcPct val="50000"/>
                </a:spcBef>
                <a:buClr>
                  <a:srgbClr val="ABA69F"/>
                </a:buClr>
              </a:pPr>
              <a:r>
                <a:rPr lang="en-US" sz="2100">
                  <a:solidFill>
                    <a:schemeClr val="bg1"/>
                  </a:solidFill>
                  <a:latin typeface="Futura Hv" pitchFamily="34" charset="0"/>
                </a:rPr>
                <a:t>Data Center </a:t>
              </a:r>
              <a:br>
                <a:rPr lang="en-US" sz="2100">
                  <a:solidFill>
                    <a:schemeClr val="bg1"/>
                  </a:solidFill>
                  <a:latin typeface="Futura Hv" pitchFamily="34" charset="0"/>
                </a:rPr>
              </a:br>
              <a:r>
                <a:rPr lang="en-US" sz="2100">
                  <a:solidFill>
                    <a:schemeClr val="bg1"/>
                  </a:solidFill>
                  <a:latin typeface="Futura Hv" pitchFamily="34" charset="0"/>
                </a:rPr>
                <a:t>Assessment</a:t>
              </a:r>
            </a:p>
          </p:txBody>
        </p:sp>
      </p:grpSp>
      <p:grpSp>
        <p:nvGrpSpPr>
          <p:cNvPr id="335884" name="Group 12"/>
          <p:cNvGrpSpPr>
            <a:grpSpLocks/>
          </p:cNvGrpSpPr>
          <p:nvPr/>
        </p:nvGrpSpPr>
        <p:grpSpPr bwMode="auto">
          <a:xfrm>
            <a:off x="3275013" y="2341563"/>
            <a:ext cx="2860675" cy="3608387"/>
            <a:chOff x="2063" y="1475"/>
            <a:chExt cx="1802" cy="2273"/>
          </a:xfrm>
        </p:grpSpPr>
        <p:sp>
          <p:nvSpPr>
            <p:cNvPr id="335885" name="Rectangle 13"/>
            <p:cNvSpPr>
              <a:spLocks noChangeArrowheads="1"/>
            </p:cNvSpPr>
            <p:nvPr/>
          </p:nvSpPr>
          <p:spPr bwMode="auto">
            <a:xfrm>
              <a:off x="2063" y="1475"/>
              <a:ext cx="1775" cy="2273"/>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5886" name="Text Box 14"/>
            <p:cNvSpPr txBox="1">
              <a:spLocks noChangeArrowheads="1"/>
            </p:cNvSpPr>
            <p:nvPr/>
          </p:nvSpPr>
          <p:spPr bwMode="auto">
            <a:xfrm>
              <a:off x="2064" y="1527"/>
              <a:ext cx="1801" cy="2151"/>
            </a:xfrm>
            <a:prstGeom prst="rect">
              <a:avLst/>
            </a:prstGeom>
            <a:noFill/>
            <a:ln w="19050" algn="ctr">
              <a:noFill/>
              <a:miter lim="800000"/>
              <a:headEnd/>
              <a:tailEnd/>
            </a:ln>
            <a:effectLst/>
          </p:spPr>
          <p:txBody>
            <a:bodyPr>
              <a:spAutoFit/>
            </a:bodyPr>
            <a:lstStyle/>
            <a:p>
              <a:pPr marL="174625" indent="-174625">
                <a:spcBef>
                  <a:spcPct val="90000"/>
                </a:spcBef>
                <a:buClr>
                  <a:srgbClr val="ABA69F"/>
                </a:buClr>
                <a:buFontTx/>
                <a:buChar char="•"/>
              </a:pPr>
              <a:r>
                <a:rPr lang="en-US" sz="1900"/>
                <a:t>Comprehensive site-preparation audit to successfully integrate new equipment </a:t>
              </a:r>
            </a:p>
            <a:p>
              <a:pPr marL="174625" indent="-174625">
                <a:spcBef>
                  <a:spcPct val="50000"/>
                </a:spcBef>
                <a:buClr>
                  <a:srgbClr val="ABA69F"/>
                </a:buClr>
                <a:buFontTx/>
                <a:buChar char="•"/>
              </a:pPr>
              <a:r>
                <a:rPr lang="en-US" sz="1900"/>
                <a:t>In-depth reporting of any deficiencies, including floor-plan drawings locating equipment, receptacles, airflow panels, cable cut-outs, etc.</a:t>
              </a:r>
            </a:p>
          </p:txBody>
        </p:sp>
      </p:grpSp>
      <p:grpSp>
        <p:nvGrpSpPr>
          <p:cNvPr id="335887" name="Group 15"/>
          <p:cNvGrpSpPr>
            <a:grpSpLocks/>
          </p:cNvGrpSpPr>
          <p:nvPr/>
        </p:nvGrpSpPr>
        <p:grpSpPr bwMode="auto">
          <a:xfrm>
            <a:off x="6129338" y="2341563"/>
            <a:ext cx="2747962" cy="3608387"/>
            <a:chOff x="3861" y="1475"/>
            <a:chExt cx="1731" cy="2273"/>
          </a:xfrm>
        </p:grpSpPr>
        <p:sp>
          <p:nvSpPr>
            <p:cNvPr id="335888" name="Rectangle 16"/>
            <p:cNvSpPr>
              <a:spLocks noChangeArrowheads="1"/>
            </p:cNvSpPr>
            <p:nvPr/>
          </p:nvSpPr>
          <p:spPr bwMode="auto">
            <a:xfrm>
              <a:off x="3869" y="1475"/>
              <a:ext cx="1723" cy="2273"/>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5889" name="Text Box 17"/>
            <p:cNvSpPr txBox="1">
              <a:spLocks noChangeArrowheads="1"/>
            </p:cNvSpPr>
            <p:nvPr/>
          </p:nvSpPr>
          <p:spPr bwMode="auto">
            <a:xfrm>
              <a:off x="3861" y="1527"/>
              <a:ext cx="1714" cy="1605"/>
            </a:xfrm>
            <a:prstGeom prst="rect">
              <a:avLst/>
            </a:prstGeom>
            <a:noFill/>
            <a:ln w="19050" algn="ctr">
              <a:noFill/>
              <a:miter lim="800000"/>
              <a:headEnd/>
              <a:tailEnd/>
            </a:ln>
            <a:effectLst/>
          </p:spPr>
          <p:txBody>
            <a:bodyPr>
              <a:spAutoFit/>
            </a:bodyPr>
            <a:lstStyle/>
            <a:p>
              <a:pPr marL="174625" indent="-174625">
                <a:spcBef>
                  <a:spcPct val="90000"/>
                </a:spcBef>
                <a:buClr>
                  <a:srgbClr val="ABA69F"/>
                </a:buClr>
                <a:buFontTx/>
                <a:buChar char="•"/>
              </a:pPr>
              <a:r>
                <a:rPr lang="en-US" sz="1900"/>
                <a:t>Available for single </a:t>
              </a:r>
              <a:br>
                <a:rPr lang="en-US" sz="1900"/>
              </a:br>
              <a:r>
                <a:rPr lang="en-US" sz="1900"/>
                <a:t>or multiple systems, entire data centers, </a:t>
              </a:r>
              <a:br>
                <a:rPr lang="en-US" sz="1900"/>
              </a:br>
              <a:r>
                <a:rPr lang="en-US" sz="1900"/>
                <a:t>or multiple data center consolidation</a:t>
              </a:r>
            </a:p>
            <a:p>
              <a:pPr marL="174625" indent="-174625">
                <a:spcBef>
                  <a:spcPct val="50000"/>
                </a:spcBef>
                <a:buClr>
                  <a:srgbClr val="ABA69F"/>
                </a:buClr>
                <a:buFontTx/>
                <a:buChar char="•"/>
              </a:pPr>
              <a:r>
                <a:rPr lang="en-US" sz="1900"/>
                <a:t>Project management and move coordination</a:t>
              </a:r>
            </a:p>
          </p:txBody>
        </p:sp>
      </p:grpSp>
      <p:grpSp>
        <p:nvGrpSpPr>
          <p:cNvPr id="335890" name="Group 18"/>
          <p:cNvGrpSpPr>
            <a:grpSpLocks/>
          </p:cNvGrpSpPr>
          <p:nvPr/>
        </p:nvGrpSpPr>
        <p:grpSpPr bwMode="auto">
          <a:xfrm>
            <a:off x="534988" y="2341563"/>
            <a:ext cx="2678112" cy="3608387"/>
            <a:chOff x="337" y="1475"/>
            <a:chExt cx="1687" cy="2273"/>
          </a:xfrm>
        </p:grpSpPr>
        <p:sp>
          <p:nvSpPr>
            <p:cNvPr id="335891" name="Rectangle 19"/>
            <p:cNvSpPr>
              <a:spLocks noChangeArrowheads="1"/>
            </p:cNvSpPr>
            <p:nvPr/>
          </p:nvSpPr>
          <p:spPr bwMode="auto">
            <a:xfrm>
              <a:off x="337" y="1475"/>
              <a:ext cx="1687" cy="2273"/>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5892" name="Text Box 20"/>
            <p:cNvSpPr txBox="1">
              <a:spLocks noChangeArrowheads="1"/>
            </p:cNvSpPr>
            <p:nvPr/>
          </p:nvSpPr>
          <p:spPr bwMode="auto">
            <a:xfrm>
              <a:off x="344" y="1527"/>
              <a:ext cx="1586" cy="1241"/>
            </a:xfrm>
            <a:prstGeom prst="rect">
              <a:avLst/>
            </a:prstGeom>
            <a:noFill/>
            <a:ln w="19050" algn="ctr">
              <a:noFill/>
              <a:miter lim="800000"/>
              <a:headEnd/>
              <a:tailEnd/>
            </a:ln>
            <a:effectLst/>
          </p:spPr>
          <p:txBody>
            <a:bodyPr>
              <a:spAutoFit/>
            </a:bodyPr>
            <a:lstStyle/>
            <a:p>
              <a:pPr marL="174625" indent="-174625">
                <a:spcBef>
                  <a:spcPct val="90000"/>
                </a:spcBef>
                <a:buClr>
                  <a:srgbClr val="ABA69F"/>
                </a:buClr>
                <a:buFontTx/>
                <a:buChar char="•"/>
              </a:pPr>
              <a:r>
                <a:rPr lang="en-US" sz="1900"/>
                <a:t>Analysis of infrastructure with detailed report</a:t>
              </a:r>
            </a:p>
            <a:p>
              <a:pPr marL="174625" indent="-174625">
                <a:spcBef>
                  <a:spcPct val="50000"/>
                </a:spcBef>
                <a:buClr>
                  <a:srgbClr val="ABA69F"/>
                </a:buClr>
                <a:buFontTx/>
                <a:buChar char="•"/>
              </a:pPr>
              <a:r>
                <a:rPr lang="en-US" sz="1900"/>
                <a:t>Explanation of risks, deficiencies and recommendations</a:t>
              </a:r>
            </a:p>
          </p:txBody>
        </p:sp>
      </p:gr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5881"/>
                                        </p:tgtEl>
                                        <p:attrNameLst>
                                          <p:attrName>style.visibility</p:attrName>
                                        </p:attrNameLst>
                                      </p:cBhvr>
                                      <p:to>
                                        <p:strVal val="visible"/>
                                      </p:to>
                                    </p:set>
                                    <p:animEffect transition="in" filter="fade">
                                      <p:cBhvr>
                                        <p:cTn id="7" dur="2000"/>
                                        <p:tgtEl>
                                          <p:spTgt spid="335881"/>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335890"/>
                                        </p:tgtEl>
                                        <p:attrNameLst>
                                          <p:attrName>style.visibility</p:attrName>
                                        </p:attrNameLst>
                                      </p:cBhvr>
                                      <p:to>
                                        <p:strVal val="visible"/>
                                      </p:to>
                                    </p:set>
                                    <p:animEffect transition="in" filter="wipe(up)">
                                      <p:cBhvr>
                                        <p:cTn id="11" dur="1000"/>
                                        <p:tgtEl>
                                          <p:spTgt spid="33589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35875"/>
                                        </p:tgtEl>
                                        <p:attrNameLst>
                                          <p:attrName>style.visibility</p:attrName>
                                        </p:attrNameLst>
                                      </p:cBhvr>
                                      <p:to>
                                        <p:strVal val="visible"/>
                                      </p:to>
                                    </p:set>
                                    <p:animEffect transition="in" filter="fade">
                                      <p:cBhvr>
                                        <p:cTn id="16" dur="2000"/>
                                        <p:tgtEl>
                                          <p:spTgt spid="335875"/>
                                        </p:tgtEl>
                                      </p:cBhvr>
                                    </p:animEffect>
                                  </p:childTnLst>
                                </p:cTn>
                              </p:par>
                            </p:childTnLst>
                          </p:cTn>
                        </p:par>
                        <p:par>
                          <p:cTn id="17" fill="hold">
                            <p:stCondLst>
                              <p:cond delay="2000"/>
                            </p:stCondLst>
                            <p:childTnLst>
                              <p:par>
                                <p:cTn id="18" presetID="22" presetClass="entr" presetSubtype="1" fill="hold" nodeType="afterEffect">
                                  <p:stCondLst>
                                    <p:cond delay="0"/>
                                  </p:stCondLst>
                                  <p:childTnLst>
                                    <p:set>
                                      <p:cBhvr>
                                        <p:cTn id="19" dur="1" fill="hold">
                                          <p:stCondLst>
                                            <p:cond delay="0"/>
                                          </p:stCondLst>
                                        </p:cTn>
                                        <p:tgtEl>
                                          <p:spTgt spid="335884"/>
                                        </p:tgtEl>
                                        <p:attrNameLst>
                                          <p:attrName>style.visibility</p:attrName>
                                        </p:attrNameLst>
                                      </p:cBhvr>
                                      <p:to>
                                        <p:strVal val="visible"/>
                                      </p:to>
                                    </p:set>
                                    <p:animEffect transition="in" filter="wipe(up)">
                                      <p:cBhvr>
                                        <p:cTn id="20" dur="1000"/>
                                        <p:tgtEl>
                                          <p:spTgt spid="33588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35878"/>
                                        </p:tgtEl>
                                        <p:attrNameLst>
                                          <p:attrName>style.visibility</p:attrName>
                                        </p:attrNameLst>
                                      </p:cBhvr>
                                      <p:to>
                                        <p:strVal val="visible"/>
                                      </p:to>
                                    </p:set>
                                    <p:animEffect transition="in" filter="fade">
                                      <p:cBhvr>
                                        <p:cTn id="25" dur="2000"/>
                                        <p:tgtEl>
                                          <p:spTgt spid="335878"/>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335887"/>
                                        </p:tgtEl>
                                        <p:attrNameLst>
                                          <p:attrName>style.visibility</p:attrName>
                                        </p:attrNameLst>
                                      </p:cBhvr>
                                      <p:to>
                                        <p:strVal val="visible"/>
                                      </p:to>
                                    </p:set>
                                    <p:animEffect transition="in" filter="wipe(up)">
                                      <p:cBhvr>
                                        <p:cTn id="29" dur="1000"/>
                                        <p:tgtEl>
                                          <p:spTgt spid="3358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Rectangle 2"/>
          <p:cNvSpPr>
            <a:spLocks noChangeArrowheads="1"/>
          </p:cNvSpPr>
          <p:nvPr/>
        </p:nvSpPr>
        <p:spPr bwMode="auto">
          <a:xfrm>
            <a:off x="536575" y="3938588"/>
            <a:ext cx="2435225" cy="404812"/>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37923" name="Text Box 3"/>
          <p:cNvSpPr txBox="1">
            <a:spLocks noChangeArrowheads="1"/>
          </p:cNvSpPr>
          <p:nvPr/>
        </p:nvSpPr>
        <p:spPr bwMode="auto">
          <a:xfrm>
            <a:off x="565150" y="3925888"/>
            <a:ext cx="2386013" cy="444500"/>
          </a:xfrm>
          <a:prstGeom prst="rect">
            <a:avLst/>
          </a:prstGeom>
          <a:noFill/>
          <a:ln w="25400" algn="ctr">
            <a:noFill/>
            <a:miter lim="800000"/>
            <a:headEnd/>
            <a:tailEnd/>
          </a:ln>
          <a:effectLst/>
        </p:spPr>
        <p:txBody>
          <a:bodyPr tIns="91440" bIns="91440" anchor="ctr">
            <a:spAutoFit/>
          </a:bodyPr>
          <a:lstStyle/>
          <a:p>
            <a:pPr algn="ctr">
              <a:lnSpc>
                <a:spcPct val="95000"/>
              </a:lnSpc>
              <a:spcBef>
                <a:spcPct val="50000"/>
              </a:spcBef>
              <a:buClr>
                <a:srgbClr val="ABA69F"/>
              </a:buClr>
            </a:pPr>
            <a:r>
              <a:rPr lang="en-US">
                <a:solidFill>
                  <a:schemeClr val="bg1"/>
                </a:solidFill>
                <a:latin typeface="Futura Hv" pitchFamily="34" charset="0"/>
              </a:rPr>
              <a:t>Standard</a:t>
            </a:r>
          </a:p>
        </p:txBody>
      </p:sp>
      <p:sp>
        <p:nvSpPr>
          <p:cNvPr id="337924" name="Rectangle 4"/>
          <p:cNvSpPr>
            <a:spLocks noChangeArrowheads="1"/>
          </p:cNvSpPr>
          <p:nvPr/>
        </p:nvSpPr>
        <p:spPr bwMode="auto">
          <a:xfrm>
            <a:off x="3032125" y="3937000"/>
            <a:ext cx="5641975" cy="406400"/>
          </a:xfrm>
          <a:prstGeom prst="rect">
            <a:avLst/>
          </a:prstGeom>
          <a:solidFill>
            <a:srgbClr val="A23C06"/>
          </a:solidFill>
          <a:ln w="25400" algn="ctr">
            <a:noFill/>
            <a:miter lim="800000"/>
            <a:headEnd/>
            <a:tailEnd/>
          </a:ln>
          <a:effectLst/>
        </p:spPr>
        <p:txBody>
          <a:bodyPr tIns="91440" bIns="91440" anchor="ctr">
            <a:spAutoFit/>
          </a:bodyPr>
          <a:lstStyle/>
          <a:p>
            <a:endParaRPr lang="en-US"/>
          </a:p>
        </p:txBody>
      </p:sp>
      <p:sp>
        <p:nvSpPr>
          <p:cNvPr id="337925" name="Text Box 5"/>
          <p:cNvSpPr txBox="1">
            <a:spLocks noChangeArrowheads="1"/>
          </p:cNvSpPr>
          <p:nvPr/>
        </p:nvSpPr>
        <p:spPr bwMode="auto">
          <a:xfrm>
            <a:off x="3081338" y="3925888"/>
            <a:ext cx="5592762" cy="444500"/>
          </a:xfrm>
          <a:prstGeom prst="rect">
            <a:avLst/>
          </a:prstGeom>
          <a:noFill/>
          <a:ln w="25400" algn="ctr">
            <a:noFill/>
            <a:miter lim="800000"/>
            <a:headEnd/>
            <a:tailEnd/>
          </a:ln>
          <a:effectLst/>
        </p:spPr>
        <p:txBody>
          <a:bodyPr tIns="91440" bIns="91440" anchor="ctr">
            <a:spAutoFit/>
          </a:bodyPr>
          <a:lstStyle/>
          <a:p>
            <a:pPr algn="ctr">
              <a:lnSpc>
                <a:spcPct val="95000"/>
              </a:lnSpc>
              <a:spcBef>
                <a:spcPct val="50000"/>
              </a:spcBef>
              <a:buClr>
                <a:srgbClr val="ABA69F"/>
              </a:buClr>
            </a:pPr>
            <a:r>
              <a:rPr lang="en-US">
                <a:solidFill>
                  <a:schemeClr val="bg1"/>
                </a:solidFill>
                <a:latin typeface="Futura Hv" pitchFamily="34" charset="0"/>
              </a:rPr>
              <a:t>Optional</a:t>
            </a:r>
          </a:p>
        </p:txBody>
      </p:sp>
      <p:sp>
        <p:nvSpPr>
          <p:cNvPr id="337926" name="Rectangle 6"/>
          <p:cNvSpPr>
            <a:spLocks noChangeArrowheads="1"/>
          </p:cNvSpPr>
          <p:nvPr/>
        </p:nvSpPr>
        <p:spPr bwMode="auto">
          <a:xfrm>
            <a:off x="3032125" y="4402138"/>
            <a:ext cx="5641975" cy="1770062"/>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7927" name="Text Box 7"/>
          <p:cNvSpPr txBox="1">
            <a:spLocks noChangeArrowheads="1"/>
          </p:cNvSpPr>
          <p:nvPr/>
        </p:nvSpPr>
        <p:spPr bwMode="auto">
          <a:xfrm>
            <a:off x="3079750" y="4425950"/>
            <a:ext cx="2940050" cy="1752600"/>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30000"/>
              </a:spcBef>
              <a:buClr>
                <a:srgbClr val="ABA69F"/>
              </a:buClr>
              <a:buFontTx/>
              <a:buChar char="•"/>
            </a:pPr>
            <a:r>
              <a:rPr lang="en-US"/>
              <a:t>Shutdown controls</a:t>
            </a:r>
          </a:p>
          <a:p>
            <a:pPr marL="174625" indent="-174625">
              <a:lnSpc>
                <a:spcPct val="90000"/>
              </a:lnSpc>
              <a:spcBef>
                <a:spcPct val="30000"/>
              </a:spcBef>
              <a:buClr>
                <a:srgbClr val="ABA69F"/>
              </a:buClr>
              <a:buFontTx/>
              <a:buChar char="•"/>
            </a:pPr>
            <a:r>
              <a:rPr lang="en-US"/>
              <a:t>Fire protection</a:t>
            </a:r>
          </a:p>
          <a:p>
            <a:pPr marL="174625" indent="-174625">
              <a:lnSpc>
                <a:spcPct val="90000"/>
              </a:lnSpc>
              <a:spcBef>
                <a:spcPct val="30000"/>
              </a:spcBef>
              <a:buClr>
                <a:srgbClr val="ABA69F"/>
              </a:buClr>
              <a:buFontTx/>
              <a:buChar char="•"/>
            </a:pPr>
            <a:r>
              <a:rPr lang="en-US"/>
              <a:t>Engine generator</a:t>
            </a:r>
          </a:p>
          <a:p>
            <a:pPr marL="174625" indent="-174625">
              <a:lnSpc>
                <a:spcPct val="90000"/>
              </a:lnSpc>
              <a:spcBef>
                <a:spcPct val="30000"/>
              </a:spcBef>
              <a:buClr>
                <a:srgbClr val="ABA69F"/>
              </a:buClr>
              <a:buFontTx/>
              <a:buChar char="•"/>
            </a:pPr>
            <a:r>
              <a:rPr lang="en-US"/>
              <a:t>EMI</a:t>
            </a:r>
          </a:p>
          <a:p>
            <a:pPr marL="174625" indent="-174625">
              <a:lnSpc>
                <a:spcPct val="90000"/>
              </a:lnSpc>
              <a:spcBef>
                <a:spcPct val="30000"/>
              </a:spcBef>
              <a:buClr>
                <a:srgbClr val="ABA69F"/>
              </a:buClr>
              <a:buFontTx/>
              <a:buChar char="•"/>
            </a:pPr>
            <a:r>
              <a:rPr lang="en-US"/>
              <a:t>Environmental monitoring</a:t>
            </a:r>
          </a:p>
        </p:txBody>
      </p:sp>
      <p:sp>
        <p:nvSpPr>
          <p:cNvPr id="337928" name="Rectangle 8"/>
          <p:cNvSpPr>
            <a:spLocks noChangeArrowheads="1"/>
          </p:cNvSpPr>
          <p:nvPr/>
        </p:nvSpPr>
        <p:spPr bwMode="auto">
          <a:xfrm>
            <a:off x="533400" y="4402138"/>
            <a:ext cx="2438400" cy="1770062"/>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7929" name="Text Box 9"/>
          <p:cNvSpPr txBox="1">
            <a:spLocks noChangeArrowheads="1"/>
          </p:cNvSpPr>
          <p:nvPr/>
        </p:nvSpPr>
        <p:spPr bwMode="auto">
          <a:xfrm>
            <a:off x="608013" y="4418013"/>
            <a:ext cx="2114550" cy="1422400"/>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30000"/>
              </a:spcBef>
              <a:buClr>
                <a:srgbClr val="ABA69F"/>
              </a:buClr>
              <a:buFontTx/>
              <a:buChar char="•"/>
            </a:pPr>
            <a:r>
              <a:rPr lang="en-US"/>
              <a:t>Space</a:t>
            </a:r>
          </a:p>
          <a:p>
            <a:pPr marL="174625" indent="-174625">
              <a:lnSpc>
                <a:spcPct val="90000"/>
              </a:lnSpc>
              <a:spcBef>
                <a:spcPct val="30000"/>
              </a:spcBef>
              <a:buClr>
                <a:srgbClr val="ABA69F"/>
              </a:buClr>
              <a:buFontTx/>
              <a:buChar char="•"/>
            </a:pPr>
            <a:r>
              <a:rPr lang="en-US"/>
              <a:t>Power</a:t>
            </a:r>
          </a:p>
          <a:p>
            <a:pPr marL="174625" indent="-174625">
              <a:lnSpc>
                <a:spcPct val="90000"/>
              </a:lnSpc>
              <a:spcBef>
                <a:spcPct val="30000"/>
              </a:spcBef>
              <a:buClr>
                <a:srgbClr val="ABA69F"/>
              </a:buClr>
              <a:buFontTx/>
              <a:buChar char="•"/>
            </a:pPr>
            <a:r>
              <a:rPr lang="en-US"/>
              <a:t>Cooling</a:t>
            </a:r>
          </a:p>
          <a:p>
            <a:pPr marL="174625" indent="-174625">
              <a:lnSpc>
                <a:spcPct val="90000"/>
              </a:lnSpc>
              <a:spcBef>
                <a:spcPct val="30000"/>
              </a:spcBef>
              <a:buClr>
                <a:srgbClr val="ABA69F"/>
              </a:buClr>
              <a:buFontTx/>
              <a:buChar char="•"/>
            </a:pPr>
            <a:r>
              <a:rPr lang="en-US"/>
              <a:t>Raised floor </a:t>
            </a:r>
          </a:p>
        </p:txBody>
      </p:sp>
      <p:sp>
        <p:nvSpPr>
          <p:cNvPr id="337930" name="Rectangle 10"/>
          <p:cNvSpPr>
            <a:spLocks noGrp="1" noChangeArrowheads="1"/>
          </p:cNvSpPr>
          <p:nvPr>
            <p:ph type="title"/>
          </p:nvPr>
        </p:nvSpPr>
        <p:spPr/>
        <p:txBody>
          <a:bodyPr/>
          <a:lstStyle/>
          <a:p>
            <a:r>
              <a:rPr lang="en-US" smtClean="0"/>
              <a:t>More on:</a:t>
            </a:r>
            <a:br>
              <a:rPr lang="en-US" smtClean="0"/>
            </a:br>
            <a:r>
              <a:rPr lang="en-US" smtClean="0"/>
              <a:t>Data Center Assessment Services</a:t>
            </a:r>
          </a:p>
        </p:txBody>
      </p:sp>
      <p:sp>
        <p:nvSpPr>
          <p:cNvPr id="337931" name="Rectangle 11"/>
          <p:cNvSpPr>
            <a:spLocks noGrp="1" noChangeArrowheads="1"/>
          </p:cNvSpPr>
          <p:nvPr>
            <p:ph type="body" idx="1"/>
          </p:nvPr>
        </p:nvSpPr>
        <p:spPr>
          <a:xfrm>
            <a:off x="400050" y="1447800"/>
            <a:ext cx="8591550" cy="2427288"/>
          </a:xfrm>
        </p:spPr>
        <p:txBody>
          <a:bodyPr/>
          <a:lstStyle/>
          <a:p>
            <a:pPr>
              <a:spcBef>
                <a:spcPct val="35000"/>
              </a:spcBef>
            </a:pPr>
            <a:r>
              <a:rPr lang="en-US" sz="2000" smtClean="0"/>
              <a:t>Provide a thorough review and analysis of the facility’s infrastructure </a:t>
            </a:r>
          </a:p>
          <a:p>
            <a:pPr>
              <a:spcBef>
                <a:spcPct val="35000"/>
              </a:spcBef>
            </a:pPr>
            <a:r>
              <a:rPr lang="en-US" sz="2000" smtClean="0"/>
              <a:t>Based on industry standards and best practices </a:t>
            </a:r>
          </a:p>
          <a:p>
            <a:pPr>
              <a:spcBef>
                <a:spcPct val="35000"/>
              </a:spcBef>
            </a:pPr>
            <a:r>
              <a:rPr lang="en-US" sz="2000" smtClean="0"/>
              <a:t>If risks or deficiencies are found, HP provides prioritized recommendations on how to remedy</a:t>
            </a:r>
          </a:p>
          <a:p>
            <a:pPr>
              <a:spcBef>
                <a:spcPct val="35000"/>
              </a:spcBef>
            </a:pPr>
            <a:r>
              <a:rPr lang="en-US" sz="2000" smtClean="0"/>
              <a:t>Findings are documented in a detailed report </a:t>
            </a:r>
          </a:p>
          <a:p>
            <a:pPr>
              <a:spcBef>
                <a:spcPct val="50000"/>
              </a:spcBef>
              <a:spcAft>
                <a:spcPct val="0"/>
              </a:spcAft>
              <a:buFontTx/>
              <a:buNone/>
            </a:pPr>
            <a:r>
              <a:rPr lang="en-US" sz="2000" smtClean="0">
                <a:latin typeface="Futura Hv" pitchFamily="34" charset="0"/>
              </a:rPr>
              <a:t>There are standard and optional components to this customizable service:</a:t>
            </a:r>
          </a:p>
        </p:txBody>
      </p:sp>
      <p:sp>
        <p:nvSpPr>
          <p:cNvPr id="337932" name="Text Box 12"/>
          <p:cNvSpPr txBox="1">
            <a:spLocks noChangeArrowheads="1"/>
          </p:cNvSpPr>
          <p:nvPr/>
        </p:nvSpPr>
        <p:spPr bwMode="auto">
          <a:xfrm>
            <a:off x="6045200" y="4425950"/>
            <a:ext cx="2684463" cy="1752600"/>
          </a:xfrm>
          <a:prstGeom prst="rect">
            <a:avLst/>
          </a:prstGeom>
          <a:noFill/>
          <a:ln w="25400" algn="ctr">
            <a:noFill/>
            <a:miter lim="800000"/>
            <a:headEnd/>
            <a:tailEnd/>
          </a:ln>
          <a:effectLst/>
        </p:spPr>
        <p:txBody>
          <a:bodyPr tIns="91440" bIns="91440" anchor="ctr">
            <a:spAutoFit/>
          </a:bodyPr>
          <a:lstStyle/>
          <a:p>
            <a:pPr marL="174625" indent="-174625">
              <a:lnSpc>
                <a:spcPct val="90000"/>
              </a:lnSpc>
              <a:spcBef>
                <a:spcPct val="30000"/>
              </a:spcBef>
              <a:buClr>
                <a:srgbClr val="ABA69F"/>
              </a:buClr>
              <a:buFontTx/>
              <a:buChar char="•"/>
            </a:pPr>
            <a:r>
              <a:rPr lang="en-US"/>
              <a:t>Earthquake threat</a:t>
            </a:r>
          </a:p>
          <a:p>
            <a:pPr marL="174625" indent="-174625">
              <a:lnSpc>
                <a:spcPct val="90000"/>
              </a:lnSpc>
              <a:spcBef>
                <a:spcPct val="30000"/>
              </a:spcBef>
              <a:buClr>
                <a:srgbClr val="ABA69F"/>
              </a:buClr>
              <a:buFontTx/>
              <a:buChar char="•"/>
            </a:pPr>
            <a:r>
              <a:rPr lang="en-US"/>
              <a:t>Power quality</a:t>
            </a:r>
          </a:p>
          <a:p>
            <a:pPr marL="174625" indent="-174625">
              <a:lnSpc>
                <a:spcPct val="90000"/>
              </a:lnSpc>
              <a:spcBef>
                <a:spcPct val="30000"/>
              </a:spcBef>
              <a:buClr>
                <a:srgbClr val="ABA69F"/>
              </a:buClr>
              <a:buFontTx/>
              <a:buChar char="•"/>
            </a:pPr>
            <a:r>
              <a:rPr lang="en-US"/>
              <a:t>Maintenance</a:t>
            </a:r>
          </a:p>
          <a:p>
            <a:pPr marL="174625" indent="-174625">
              <a:lnSpc>
                <a:spcPct val="90000"/>
              </a:lnSpc>
              <a:spcBef>
                <a:spcPct val="30000"/>
              </a:spcBef>
              <a:buClr>
                <a:srgbClr val="ABA69F"/>
              </a:buClr>
              <a:buFontTx/>
              <a:buChar char="•"/>
            </a:pPr>
            <a:r>
              <a:rPr lang="en-US"/>
              <a:t>High-frequency noise</a:t>
            </a:r>
          </a:p>
          <a:p>
            <a:pPr marL="174625" indent="-174625">
              <a:lnSpc>
                <a:spcPct val="90000"/>
              </a:lnSpc>
              <a:spcBef>
                <a:spcPct val="30000"/>
              </a:spcBef>
              <a:buClr>
                <a:srgbClr val="ABA69F"/>
              </a:buClr>
              <a:buFontTx/>
              <a:buChar char="•"/>
            </a:pPr>
            <a:r>
              <a:rPr lang="en-US"/>
              <a:t>Sound levels</a:t>
            </a:r>
          </a:p>
        </p:txBody>
      </p:sp>
    </p:spTree>
  </p:cSld>
  <p:clrMapOvr>
    <a:masterClrMapping/>
  </p:clrMapOvr>
  <p:transition spd="med">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Rectangle 2"/>
          <p:cNvSpPr>
            <a:spLocks noChangeArrowheads="1"/>
          </p:cNvSpPr>
          <p:nvPr/>
        </p:nvSpPr>
        <p:spPr bwMode="auto">
          <a:xfrm>
            <a:off x="2439988" y="2846388"/>
            <a:ext cx="6451600" cy="1571625"/>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39971" name="Rectangle 3"/>
          <p:cNvSpPr>
            <a:spLocks noGrp="1" noChangeArrowheads="1"/>
          </p:cNvSpPr>
          <p:nvPr>
            <p:ph type="title"/>
          </p:nvPr>
        </p:nvSpPr>
        <p:spPr/>
        <p:txBody>
          <a:bodyPr/>
          <a:lstStyle/>
          <a:p>
            <a:r>
              <a:rPr lang="en-US" smtClean="0"/>
              <a:t>More on: </a:t>
            </a:r>
            <a:br>
              <a:rPr lang="en-US" smtClean="0"/>
            </a:br>
            <a:r>
              <a:rPr lang="en-US" smtClean="0"/>
              <a:t>Data Center Planning Services</a:t>
            </a:r>
          </a:p>
        </p:txBody>
      </p:sp>
      <p:sp>
        <p:nvSpPr>
          <p:cNvPr id="339972" name="Rectangle 4"/>
          <p:cNvSpPr>
            <a:spLocks noGrp="1" noChangeArrowheads="1"/>
          </p:cNvSpPr>
          <p:nvPr>
            <p:ph type="body" idx="1"/>
          </p:nvPr>
        </p:nvSpPr>
        <p:spPr>
          <a:xfrm>
            <a:off x="400050" y="1447800"/>
            <a:ext cx="8447088" cy="1331913"/>
          </a:xfrm>
        </p:spPr>
        <p:txBody>
          <a:bodyPr/>
          <a:lstStyle/>
          <a:p>
            <a:r>
              <a:rPr lang="en-US" sz="2000" smtClean="0"/>
              <a:t>Comprehensive site-preparation audit that helps successfully integrate new equipment into a facility</a:t>
            </a:r>
          </a:p>
          <a:p>
            <a:r>
              <a:rPr lang="en-US" sz="2000" smtClean="0"/>
              <a:t>An in-depth report identifies any deficiencies and provides floor-plan drawings locating equipment, receptacles, airflow panels, cable cut-outs</a:t>
            </a:r>
          </a:p>
        </p:txBody>
      </p:sp>
      <p:pic>
        <p:nvPicPr>
          <p:cNvPr id="339973" name="Picture 5" descr="mixing"/>
          <p:cNvPicPr>
            <a:picLocks noChangeAspect="1" noChangeArrowheads="1"/>
          </p:cNvPicPr>
          <p:nvPr/>
        </p:nvPicPr>
        <p:blipFill>
          <a:blip r:embed="rId3"/>
          <a:srcRect l="13774" r="9245"/>
          <a:stretch>
            <a:fillRect/>
          </a:stretch>
        </p:blipFill>
        <p:spPr bwMode="auto">
          <a:xfrm>
            <a:off x="1304925" y="4611688"/>
            <a:ext cx="6772275" cy="1857375"/>
          </a:xfrm>
          <a:prstGeom prst="rect">
            <a:avLst/>
          </a:prstGeom>
          <a:noFill/>
          <a:ln w="9525">
            <a:noFill/>
            <a:miter lim="800000"/>
            <a:headEnd/>
            <a:tailEnd/>
          </a:ln>
        </p:spPr>
      </p:pic>
      <p:sp>
        <p:nvSpPr>
          <p:cNvPr id="339974" name="Text Box 6"/>
          <p:cNvSpPr txBox="1">
            <a:spLocks noChangeArrowheads="1"/>
          </p:cNvSpPr>
          <p:nvPr/>
        </p:nvSpPr>
        <p:spPr bwMode="auto">
          <a:xfrm>
            <a:off x="2438400" y="2911475"/>
            <a:ext cx="6421438" cy="1497013"/>
          </a:xfrm>
          <a:prstGeom prst="rect">
            <a:avLst/>
          </a:prstGeom>
          <a:noFill/>
          <a:ln w="9525" algn="ctr">
            <a:noFill/>
            <a:miter lim="800000"/>
            <a:headEnd/>
            <a:tailEnd/>
          </a:ln>
          <a:effectLst/>
        </p:spPr>
        <p:txBody>
          <a:bodyPr anchor="ctr">
            <a:spAutoFit/>
          </a:bodyPr>
          <a:lstStyle/>
          <a:p>
            <a:pPr marL="173038" indent="-173038">
              <a:lnSpc>
                <a:spcPct val="90000"/>
              </a:lnSpc>
              <a:spcBef>
                <a:spcPct val="20000"/>
              </a:spcBef>
              <a:buClr>
                <a:srgbClr val="ABA69F"/>
              </a:buClr>
              <a:buSzPct val="80000"/>
              <a:buFontTx/>
              <a:buChar char="•"/>
            </a:pPr>
            <a:r>
              <a:rPr lang="en-US"/>
              <a:t>Verification of installation and service space </a:t>
            </a:r>
          </a:p>
          <a:p>
            <a:pPr marL="173038" indent="-173038">
              <a:lnSpc>
                <a:spcPct val="90000"/>
              </a:lnSpc>
              <a:spcBef>
                <a:spcPct val="20000"/>
              </a:spcBef>
              <a:buClr>
                <a:srgbClr val="ABA69F"/>
              </a:buClr>
              <a:buSzPct val="80000"/>
              <a:buFontTx/>
              <a:buChar char="•"/>
            </a:pPr>
            <a:r>
              <a:rPr lang="en-US"/>
              <a:t>Examination of the capacity and availability of power distribution system</a:t>
            </a:r>
          </a:p>
          <a:p>
            <a:pPr marL="173038" indent="-173038">
              <a:lnSpc>
                <a:spcPct val="90000"/>
              </a:lnSpc>
              <a:spcBef>
                <a:spcPct val="20000"/>
              </a:spcBef>
              <a:buClr>
                <a:srgbClr val="ABA69F"/>
              </a:buClr>
              <a:buSzPct val="80000"/>
              <a:buFontTx/>
              <a:buChar char="•"/>
            </a:pPr>
            <a:r>
              <a:rPr lang="en-US"/>
              <a:t>Analysis of cooling system capacity and airflow distribution </a:t>
            </a:r>
          </a:p>
          <a:p>
            <a:pPr marL="173038" indent="-173038">
              <a:lnSpc>
                <a:spcPct val="90000"/>
              </a:lnSpc>
              <a:spcBef>
                <a:spcPct val="20000"/>
              </a:spcBef>
              <a:buClr>
                <a:srgbClr val="ABA69F"/>
              </a:buClr>
              <a:buSzPct val="80000"/>
              <a:buFontTx/>
              <a:buChar char="•"/>
            </a:pPr>
            <a:r>
              <a:rPr lang="en-US"/>
              <a:t>Review of installation readiness prerequisites</a:t>
            </a:r>
          </a:p>
        </p:txBody>
      </p:sp>
      <p:sp>
        <p:nvSpPr>
          <p:cNvPr id="339975" name="Rectangle 7"/>
          <p:cNvSpPr>
            <a:spLocks noChangeArrowheads="1"/>
          </p:cNvSpPr>
          <p:nvPr/>
        </p:nvSpPr>
        <p:spPr bwMode="auto">
          <a:xfrm>
            <a:off x="536575" y="2844800"/>
            <a:ext cx="1901825" cy="1571625"/>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39976" name="Text Box 8"/>
          <p:cNvSpPr txBox="1">
            <a:spLocks noChangeArrowheads="1"/>
          </p:cNvSpPr>
          <p:nvPr/>
        </p:nvSpPr>
        <p:spPr bwMode="auto">
          <a:xfrm>
            <a:off x="587375" y="2976563"/>
            <a:ext cx="1808163" cy="1241425"/>
          </a:xfrm>
          <a:prstGeom prst="rect">
            <a:avLst/>
          </a:prstGeom>
          <a:noFill/>
          <a:ln w="25400" algn="ctr">
            <a:noFill/>
            <a:miter lim="800000"/>
            <a:headEnd/>
            <a:tailEnd/>
          </a:ln>
          <a:effectLst/>
        </p:spPr>
        <p:txBody>
          <a:bodyPr tIns="91440" bIns="91440" anchor="ctr">
            <a:spAutoFit/>
          </a:bodyPr>
          <a:lstStyle/>
          <a:p>
            <a:pPr algn="ctr">
              <a:lnSpc>
                <a:spcPct val="105000"/>
              </a:lnSpc>
              <a:spcBef>
                <a:spcPct val="55000"/>
              </a:spcBef>
              <a:buClr>
                <a:srgbClr val="ABA69F"/>
              </a:buClr>
            </a:pPr>
            <a:r>
              <a:rPr lang="en-US" sz="2200">
                <a:solidFill>
                  <a:schemeClr val="bg1"/>
                </a:solidFill>
                <a:latin typeface="Futura Hv" pitchFamily="34" charset="0"/>
              </a:rPr>
              <a:t>Service deliverables include:</a:t>
            </a:r>
          </a:p>
        </p:txBody>
      </p:sp>
    </p:spTree>
  </p:cSld>
  <p:clrMapOvr>
    <a:masterClrMapping/>
  </p:clrMapOvr>
  <p:transition spd="med">
    <p:wipe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2018" name="Picture 2" descr="G5745002102006_sm"/>
          <p:cNvPicPr>
            <a:picLocks noChangeAspect="1" noChangeArrowheads="1"/>
          </p:cNvPicPr>
          <p:nvPr/>
        </p:nvPicPr>
        <p:blipFill>
          <a:blip r:embed="rId3"/>
          <a:srcRect/>
          <a:stretch>
            <a:fillRect/>
          </a:stretch>
        </p:blipFill>
        <p:spPr bwMode="auto">
          <a:xfrm>
            <a:off x="6775450" y="2103438"/>
            <a:ext cx="1920875" cy="1631950"/>
          </a:xfrm>
          <a:prstGeom prst="rect">
            <a:avLst/>
          </a:prstGeom>
          <a:noFill/>
        </p:spPr>
      </p:pic>
      <p:sp>
        <p:nvSpPr>
          <p:cNvPr id="342019" name="Rectangle 3"/>
          <p:cNvSpPr>
            <a:spLocks noGrp="1" noChangeArrowheads="1"/>
          </p:cNvSpPr>
          <p:nvPr>
            <p:ph type="title"/>
          </p:nvPr>
        </p:nvSpPr>
        <p:spPr/>
        <p:txBody>
          <a:bodyPr/>
          <a:lstStyle/>
          <a:p>
            <a:r>
              <a:rPr lang="en-US" smtClean="0"/>
              <a:t>More on:</a:t>
            </a:r>
            <a:br>
              <a:rPr lang="en-US" smtClean="0"/>
            </a:br>
            <a:r>
              <a:rPr lang="en-US" smtClean="0"/>
              <a:t>Data Center Relocation Services</a:t>
            </a:r>
          </a:p>
        </p:txBody>
      </p:sp>
      <p:sp>
        <p:nvSpPr>
          <p:cNvPr id="342020" name="Rectangle 4"/>
          <p:cNvSpPr>
            <a:spLocks noGrp="1" noChangeArrowheads="1"/>
          </p:cNvSpPr>
          <p:nvPr>
            <p:ph type="body" idx="1"/>
          </p:nvPr>
        </p:nvSpPr>
        <p:spPr>
          <a:xfrm>
            <a:off x="530225" y="5673725"/>
            <a:ext cx="7272338" cy="793750"/>
          </a:xfrm>
        </p:spPr>
        <p:txBody>
          <a:bodyPr/>
          <a:lstStyle/>
          <a:p>
            <a:r>
              <a:rPr lang="en-US" sz="2000" smtClean="0"/>
              <a:t>Move heterogeneous systems, data centers or entire facilities </a:t>
            </a:r>
          </a:p>
          <a:p>
            <a:r>
              <a:rPr lang="en-US" sz="2000" smtClean="0"/>
              <a:t>Consolidate data centers; open/close facilities</a:t>
            </a:r>
          </a:p>
        </p:txBody>
      </p:sp>
      <p:sp>
        <p:nvSpPr>
          <p:cNvPr id="342021" name="Rectangle 5"/>
          <p:cNvSpPr>
            <a:spLocks noChangeArrowheads="1"/>
          </p:cNvSpPr>
          <p:nvPr/>
        </p:nvSpPr>
        <p:spPr bwMode="auto">
          <a:xfrm>
            <a:off x="522288" y="1506538"/>
            <a:ext cx="4122737" cy="530225"/>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42022" name="Text Box 6"/>
          <p:cNvSpPr txBox="1">
            <a:spLocks noChangeArrowheads="1"/>
          </p:cNvSpPr>
          <p:nvPr/>
        </p:nvSpPr>
        <p:spPr bwMode="auto">
          <a:xfrm>
            <a:off x="558800" y="1600200"/>
            <a:ext cx="4090988" cy="393700"/>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2200">
                <a:solidFill>
                  <a:schemeClr val="bg1"/>
                </a:solidFill>
                <a:latin typeface="Futura Hv" pitchFamily="34" charset="0"/>
              </a:rPr>
              <a:t>What is it?</a:t>
            </a:r>
          </a:p>
        </p:txBody>
      </p:sp>
      <p:sp>
        <p:nvSpPr>
          <p:cNvPr id="342023" name="Rectangle 7"/>
          <p:cNvSpPr>
            <a:spLocks noChangeArrowheads="1"/>
          </p:cNvSpPr>
          <p:nvPr/>
        </p:nvSpPr>
        <p:spPr bwMode="auto">
          <a:xfrm>
            <a:off x="523875" y="3767138"/>
            <a:ext cx="4121150" cy="1779587"/>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42024" name="Rectangle 8"/>
          <p:cNvSpPr>
            <a:spLocks noChangeArrowheads="1"/>
          </p:cNvSpPr>
          <p:nvPr/>
        </p:nvSpPr>
        <p:spPr bwMode="auto">
          <a:xfrm>
            <a:off x="4699000" y="3767138"/>
            <a:ext cx="4176713" cy="1779587"/>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42025" name="Text Box 9"/>
          <p:cNvSpPr txBox="1">
            <a:spLocks noChangeArrowheads="1"/>
          </p:cNvSpPr>
          <p:nvPr/>
        </p:nvSpPr>
        <p:spPr bwMode="auto">
          <a:xfrm>
            <a:off x="520700" y="3825875"/>
            <a:ext cx="4051300" cy="1465263"/>
          </a:xfrm>
          <a:prstGeom prst="rect">
            <a:avLst/>
          </a:prstGeom>
          <a:noFill/>
          <a:ln w="19050" algn="ctr">
            <a:noFill/>
            <a:miter lim="800000"/>
            <a:headEnd/>
            <a:tailEnd/>
          </a:ln>
          <a:effectLst/>
        </p:spPr>
        <p:txBody>
          <a:bodyPr>
            <a:spAutoFit/>
          </a:bodyPr>
          <a:lstStyle/>
          <a:p>
            <a:pPr marL="166688" indent="-166688">
              <a:spcBef>
                <a:spcPct val="55000"/>
              </a:spcBef>
              <a:buClr>
                <a:srgbClr val="ABA69F"/>
              </a:buClr>
              <a:buSzPct val="80000"/>
              <a:buFontTx/>
              <a:buChar char="•"/>
            </a:pPr>
            <a:r>
              <a:rPr lang="en-US"/>
              <a:t>A comprehensive set of offerings customized to meet your unique requirements for moving technologies in your business with minimum business disruption</a:t>
            </a:r>
          </a:p>
        </p:txBody>
      </p:sp>
      <p:sp>
        <p:nvSpPr>
          <p:cNvPr id="342026" name="Text Box 10"/>
          <p:cNvSpPr txBox="1">
            <a:spLocks noChangeArrowheads="1"/>
          </p:cNvSpPr>
          <p:nvPr/>
        </p:nvSpPr>
        <p:spPr bwMode="auto">
          <a:xfrm>
            <a:off x="4733925" y="3825875"/>
            <a:ext cx="4146550" cy="1739900"/>
          </a:xfrm>
          <a:prstGeom prst="rect">
            <a:avLst/>
          </a:prstGeom>
          <a:noFill/>
          <a:ln w="19050" algn="ctr">
            <a:noFill/>
            <a:miter lim="800000"/>
            <a:headEnd/>
            <a:tailEnd/>
          </a:ln>
          <a:effectLst/>
        </p:spPr>
        <p:txBody>
          <a:bodyPr>
            <a:spAutoFit/>
          </a:bodyPr>
          <a:lstStyle/>
          <a:p>
            <a:pPr marL="166688" indent="-166688">
              <a:spcBef>
                <a:spcPct val="55000"/>
              </a:spcBef>
              <a:buClr>
                <a:srgbClr val="ABA69F"/>
              </a:buClr>
              <a:buSzPct val="80000"/>
              <a:buFontTx/>
              <a:buChar char="•"/>
            </a:pPr>
            <a:r>
              <a:rPr lang="en-US"/>
              <a:t>HP servers, workstations, desktop systems, notebook PCs, thin clients, storage devices, networking and software products, as well as </a:t>
            </a:r>
            <a:br>
              <a:rPr lang="en-US"/>
            </a:br>
            <a:r>
              <a:rPr lang="en-US"/>
              <a:t>HP-supported hardware and software from other vendors</a:t>
            </a:r>
          </a:p>
        </p:txBody>
      </p:sp>
      <p:sp>
        <p:nvSpPr>
          <p:cNvPr id="342027" name="Rectangle 11"/>
          <p:cNvSpPr>
            <a:spLocks noChangeArrowheads="1"/>
          </p:cNvSpPr>
          <p:nvPr/>
        </p:nvSpPr>
        <p:spPr bwMode="auto">
          <a:xfrm>
            <a:off x="4694238" y="1504950"/>
            <a:ext cx="4176712" cy="530225"/>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42028" name="Text Box 12"/>
          <p:cNvSpPr txBox="1">
            <a:spLocks noChangeArrowheads="1"/>
          </p:cNvSpPr>
          <p:nvPr/>
        </p:nvSpPr>
        <p:spPr bwMode="auto">
          <a:xfrm>
            <a:off x="4767263" y="1598613"/>
            <a:ext cx="4090987" cy="393700"/>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2200">
                <a:solidFill>
                  <a:schemeClr val="bg1"/>
                </a:solidFill>
                <a:latin typeface="Futura Hv" pitchFamily="34" charset="0"/>
              </a:rPr>
              <a:t>What products are supported?</a:t>
            </a:r>
          </a:p>
        </p:txBody>
      </p:sp>
      <p:pic>
        <p:nvPicPr>
          <p:cNvPr id="342029" name="Picture 13" descr="G5706001102006_sm"/>
          <p:cNvPicPr>
            <a:picLocks noChangeAspect="1" noChangeArrowheads="1"/>
          </p:cNvPicPr>
          <p:nvPr/>
        </p:nvPicPr>
        <p:blipFill>
          <a:blip r:embed="rId4"/>
          <a:srcRect/>
          <a:stretch>
            <a:fillRect/>
          </a:stretch>
        </p:blipFill>
        <p:spPr bwMode="auto">
          <a:xfrm>
            <a:off x="4933950" y="2343150"/>
            <a:ext cx="1792288" cy="1101725"/>
          </a:xfrm>
          <a:prstGeom prst="rect">
            <a:avLst/>
          </a:prstGeom>
          <a:noFill/>
        </p:spPr>
      </p:pic>
      <p:pic>
        <p:nvPicPr>
          <p:cNvPr id="342030" name="Picture 14" descr="G5184094052006_crop"/>
          <p:cNvPicPr>
            <a:picLocks noChangeAspect="1" noChangeArrowheads="1"/>
          </p:cNvPicPr>
          <p:nvPr/>
        </p:nvPicPr>
        <p:blipFill>
          <a:blip r:embed="rId5"/>
          <a:srcRect/>
          <a:stretch>
            <a:fillRect/>
          </a:stretch>
        </p:blipFill>
        <p:spPr bwMode="auto">
          <a:xfrm>
            <a:off x="519113" y="2079625"/>
            <a:ext cx="4125912" cy="1684338"/>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4066" name="Picture 2" descr="G4681174012006"/>
          <p:cNvPicPr>
            <a:picLocks noChangeAspect="1" noChangeArrowheads="1"/>
          </p:cNvPicPr>
          <p:nvPr/>
        </p:nvPicPr>
        <p:blipFill>
          <a:blip r:embed="rId2"/>
          <a:srcRect r="13292"/>
          <a:stretch>
            <a:fillRect/>
          </a:stretch>
        </p:blipFill>
        <p:spPr bwMode="auto">
          <a:xfrm>
            <a:off x="244475" y="0"/>
            <a:ext cx="8899525" cy="6838950"/>
          </a:xfrm>
          <a:prstGeom prst="rect">
            <a:avLst/>
          </a:prstGeom>
          <a:noFill/>
        </p:spPr>
      </p:pic>
      <p:sp>
        <p:nvSpPr>
          <p:cNvPr id="344067" name="Rectangle 3"/>
          <p:cNvSpPr>
            <a:spLocks noGrp="1" noChangeArrowheads="1"/>
          </p:cNvSpPr>
          <p:nvPr>
            <p:ph type="title"/>
          </p:nvPr>
        </p:nvSpPr>
        <p:spPr/>
        <p:txBody>
          <a:bodyPr/>
          <a:lstStyle/>
          <a:p>
            <a:r>
              <a:rPr lang="en-US" smtClean="0">
                <a:solidFill>
                  <a:schemeClr val="tx1"/>
                </a:solidFill>
                <a:latin typeface="Futura Hv" pitchFamily="34" charset="0"/>
              </a:rPr>
              <a:t>Smart Cooling – how does it work?</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Grp="1" noChangeArrowheads="1"/>
          </p:cNvSpPr>
          <p:nvPr>
            <p:ph type="title"/>
          </p:nvPr>
        </p:nvSpPr>
        <p:spPr>
          <a:xfrm>
            <a:off x="412750" y="395288"/>
            <a:ext cx="8245475" cy="1143000"/>
          </a:xfrm>
        </p:spPr>
        <p:txBody>
          <a:bodyPr/>
          <a:lstStyle/>
          <a:p>
            <a:r>
              <a:rPr lang="en-US" smtClean="0">
                <a:solidFill>
                  <a:schemeClr val="tx1"/>
                </a:solidFill>
              </a:rPr>
              <a:t>Old thinking…</a:t>
            </a:r>
            <a:br>
              <a:rPr lang="en-US" smtClean="0">
                <a:solidFill>
                  <a:schemeClr val="tx1"/>
                </a:solidFill>
              </a:rPr>
            </a:br>
            <a:endParaRPr lang="en-US" smtClean="0">
              <a:solidFill>
                <a:schemeClr val="tx1"/>
              </a:solidFill>
            </a:endParaRPr>
          </a:p>
        </p:txBody>
      </p:sp>
      <p:sp>
        <p:nvSpPr>
          <p:cNvPr id="345091" name="Rectangle 3"/>
          <p:cNvSpPr>
            <a:spLocks noGrp="1" noChangeArrowheads="1"/>
          </p:cNvSpPr>
          <p:nvPr>
            <p:ph type="body" idx="1"/>
          </p:nvPr>
        </p:nvSpPr>
        <p:spPr>
          <a:xfrm>
            <a:off x="415925" y="1530350"/>
            <a:ext cx="8272463" cy="4632325"/>
          </a:xfrm>
        </p:spPr>
        <p:txBody>
          <a:bodyPr/>
          <a:lstStyle/>
          <a:p>
            <a:pPr>
              <a:lnSpc>
                <a:spcPct val="80000"/>
              </a:lnSpc>
              <a:spcAft>
                <a:spcPct val="50000"/>
              </a:spcAft>
            </a:pPr>
            <a:r>
              <a:rPr lang="en-US" sz="2200" smtClean="0"/>
              <a:t>The average data centered is </a:t>
            </a:r>
            <a:br>
              <a:rPr lang="en-US" sz="2200" smtClean="0"/>
            </a:br>
            <a:r>
              <a:rPr lang="en-US" sz="2200" smtClean="0"/>
              <a:t>designed for 75 – 100 watts per </a:t>
            </a:r>
            <a:br>
              <a:rPr lang="en-US" sz="2200" smtClean="0"/>
            </a:br>
            <a:r>
              <a:rPr lang="en-US" sz="2200" smtClean="0"/>
              <a:t>square foot or 800 – 1100 watts </a:t>
            </a:r>
            <a:br>
              <a:rPr lang="en-US" sz="2200" smtClean="0"/>
            </a:br>
            <a:r>
              <a:rPr lang="en-US" sz="2200" smtClean="0"/>
              <a:t>per square meter</a:t>
            </a:r>
          </a:p>
          <a:p>
            <a:pPr>
              <a:lnSpc>
                <a:spcPct val="80000"/>
              </a:lnSpc>
              <a:spcAft>
                <a:spcPct val="50000"/>
              </a:spcAft>
            </a:pPr>
            <a:r>
              <a:rPr lang="en-US" sz="2200" smtClean="0"/>
              <a:t>A few data centers are designed for 150 watts per square foot or 1615 watts per square meter</a:t>
            </a:r>
          </a:p>
          <a:p>
            <a:pPr>
              <a:lnSpc>
                <a:spcPct val="80000"/>
              </a:lnSpc>
              <a:spcAft>
                <a:spcPct val="50000"/>
              </a:spcAft>
            </a:pPr>
            <a:r>
              <a:rPr lang="en-US" sz="2200" smtClean="0"/>
              <a:t>If every rack were equal in a data center operating at 100 W/sq.ft., each rack’s load would be 3.5 kW/rack, maximum</a:t>
            </a:r>
          </a:p>
          <a:p>
            <a:pPr>
              <a:lnSpc>
                <a:spcPct val="80000"/>
              </a:lnSpc>
              <a:spcAft>
                <a:spcPct val="50000"/>
              </a:spcAft>
            </a:pPr>
            <a:r>
              <a:rPr lang="en-US" sz="2200" smtClean="0"/>
              <a:t>A full rack of 1U servers or Blades ranges from 9 kW to 22 kW per rack</a:t>
            </a:r>
          </a:p>
          <a:p>
            <a:pPr>
              <a:lnSpc>
                <a:spcPct val="80000"/>
              </a:lnSpc>
              <a:spcAft>
                <a:spcPct val="50000"/>
              </a:spcAft>
            </a:pPr>
            <a:r>
              <a:rPr lang="en-US" sz="2200" smtClean="0"/>
              <a:t>Simple math says a data center can’t support rack loads in excess of 3.5 kW/rack</a:t>
            </a:r>
          </a:p>
        </p:txBody>
      </p:sp>
      <p:pic>
        <p:nvPicPr>
          <p:cNvPr id="345092" name="Picture 4"/>
          <p:cNvPicPr>
            <a:picLocks noChangeAspect="1" noChangeArrowheads="1"/>
          </p:cNvPicPr>
          <p:nvPr/>
        </p:nvPicPr>
        <p:blipFill>
          <a:blip r:embed="rId2"/>
          <a:srcRect/>
          <a:stretch>
            <a:fillRect/>
          </a:stretch>
        </p:blipFill>
        <p:spPr bwMode="auto">
          <a:xfrm>
            <a:off x="5514975" y="449263"/>
            <a:ext cx="2840038" cy="2130425"/>
          </a:xfrm>
          <a:prstGeom prst="rect">
            <a:avLst/>
          </a:prstGeom>
          <a:noFill/>
          <a:ln w="19050" algn="ctr">
            <a:noFill/>
            <a:miter lim="800000"/>
            <a:headEnd/>
            <a:tailEnd/>
          </a:ln>
          <a:effec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ChangeArrowheads="1"/>
          </p:cNvSpPr>
          <p:nvPr>
            <p:ph type="title"/>
          </p:nvPr>
        </p:nvSpPr>
        <p:spPr>
          <a:xfrm>
            <a:off x="458788" y="423863"/>
            <a:ext cx="8245475" cy="1143000"/>
          </a:xfrm>
        </p:spPr>
        <p:txBody>
          <a:bodyPr/>
          <a:lstStyle/>
          <a:p>
            <a:r>
              <a:rPr lang="en-US" smtClean="0">
                <a:solidFill>
                  <a:schemeClr val="tx1"/>
                </a:solidFill>
              </a:rPr>
              <a:t>New thinking…</a:t>
            </a:r>
            <a:br>
              <a:rPr lang="en-US" smtClean="0">
                <a:solidFill>
                  <a:schemeClr val="tx1"/>
                </a:solidFill>
              </a:rPr>
            </a:br>
            <a:endParaRPr lang="en-US" smtClean="0">
              <a:solidFill>
                <a:schemeClr val="tx1"/>
              </a:solidFill>
            </a:endParaRPr>
          </a:p>
        </p:txBody>
      </p:sp>
      <p:sp>
        <p:nvSpPr>
          <p:cNvPr id="346115" name="Rectangle 3"/>
          <p:cNvSpPr>
            <a:spLocks noGrp="1" noChangeArrowheads="1"/>
          </p:cNvSpPr>
          <p:nvPr>
            <p:ph type="body" idx="1"/>
          </p:nvPr>
        </p:nvSpPr>
        <p:spPr>
          <a:xfrm>
            <a:off x="400050" y="1258888"/>
            <a:ext cx="8586788" cy="5595937"/>
          </a:xfrm>
        </p:spPr>
        <p:txBody>
          <a:bodyPr/>
          <a:lstStyle/>
          <a:p>
            <a:pPr>
              <a:spcAft>
                <a:spcPct val="50000"/>
              </a:spcAft>
            </a:pPr>
            <a:r>
              <a:rPr lang="en-US" sz="2200" smtClean="0"/>
              <a:t>Data center design metric used to </a:t>
            </a:r>
            <a:br>
              <a:rPr lang="en-US" sz="2200" smtClean="0"/>
            </a:br>
            <a:r>
              <a:rPr lang="en-US" sz="2200" smtClean="0"/>
              <a:t>determine overall capacity </a:t>
            </a:r>
            <a:r>
              <a:rPr lang="en-US" sz="2200" smtClean="0">
                <a:solidFill>
                  <a:schemeClr val="hlink"/>
                </a:solidFill>
              </a:rPr>
              <a:t>NOT </a:t>
            </a:r>
            <a:br>
              <a:rPr lang="en-US" sz="2200" smtClean="0">
                <a:solidFill>
                  <a:schemeClr val="hlink"/>
                </a:solidFill>
              </a:rPr>
            </a:br>
            <a:r>
              <a:rPr lang="en-US" sz="2200" smtClean="0"/>
              <a:t>how much power can be delivered </a:t>
            </a:r>
            <a:br>
              <a:rPr lang="en-US" sz="2200" smtClean="0"/>
            </a:br>
            <a:r>
              <a:rPr lang="en-US" sz="2200" smtClean="0"/>
              <a:t>to a single rack</a:t>
            </a:r>
          </a:p>
          <a:p>
            <a:pPr>
              <a:spcAft>
                <a:spcPct val="50000"/>
              </a:spcAft>
            </a:pPr>
            <a:r>
              <a:rPr lang="en-US" sz="2200" smtClean="0"/>
              <a:t>Loads are never balanced in a data center, some locations are low and others are high…W/sq.ft. merely describes the average</a:t>
            </a:r>
          </a:p>
          <a:p>
            <a:pPr>
              <a:spcAft>
                <a:spcPct val="50000"/>
              </a:spcAft>
            </a:pPr>
            <a:r>
              <a:rPr lang="en-US" sz="2200" smtClean="0"/>
              <a:t>A 100 W/sq.ft. data center can support a 12 kW rack…</a:t>
            </a:r>
            <a:r>
              <a:rPr lang="en-US" sz="2200" i="1" smtClean="0">
                <a:solidFill>
                  <a:schemeClr val="hlink"/>
                </a:solidFill>
              </a:rPr>
              <a:t>just</a:t>
            </a:r>
            <a:r>
              <a:rPr lang="en-US" sz="2200" smtClean="0"/>
              <a:t> </a:t>
            </a:r>
            <a:r>
              <a:rPr lang="en-US" sz="2200" smtClean="0">
                <a:solidFill>
                  <a:schemeClr val="hlink"/>
                </a:solidFill>
              </a:rPr>
              <a:t>not several of them in a row</a:t>
            </a:r>
            <a:endParaRPr lang="en-US" sz="2200" smtClean="0"/>
          </a:p>
          <a:p>
            <a:pPr>
              <a:spcAft>
                <a:spcPct val="50000"/>
              </a:spcAft>
            </a:pPr>
            <a:r>
              <a:rPr lang="en-US" sz="2200" smtClean="0"/>
              <a:t>The trick is effective delivery of cooling resources to the required rack location</a:t>
            </a:r>
          </a:p>
        </p:txBody>
      </p:sp>
      <p:pic>
        <p:nvPicPr>
          <p:cNvPr id="346116" name="Picture 4" descr="G5183054052006"/>
          <p:cNvPicPr>
            <a:picLocks noChangeAspect="1" noChangeArrowheads="1"/>
          </p:cNvPicPr>
          <p:nvPr/>
        </p:nvPicPr>
        <p:blipFill>
          <a:blip r:embed="rId2"/>
          <a:srcRect/>
          <a:stretch>
            <a:fillRect/>
          </a:stretch>
        </p:blipFill>
        <p:spPr bwMode="auto">
          <a:xfrm>
            <a:off x="5697538" y="742950"/>
            <a:ext cx="2655887" cy="1928813"/>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Grp="1" noChangeArrowheads="1"/>
          </p:cNvSpPr>
          <p:nvPr>
            <p:ph type="title"/>
          </p:nvPr>
        </p:nvSpPr>
        <p:spPr/>
        <p:txBody>
          <a:bodyPr/>
          <a:lstStyle/>
          <a:p>
            <a:r>
              <a:rPr lang="en-US" smtClean="0">
                <a:solidFill>
                  <a:schemeClr val="tx1"/>
                </a:solidFill>
              </a:rPr>
              <a:t>Static Smart Cooling: Thermal Modeling</a:t>
            </a:r>
          </a:p>
        </p:txBody>
      </p:sp>
      <p:grpSp>
        <p:nvGrpSpPr>
          <p:cNvPr id="347139" name="Group 3"/>
          <p:cNvGrpSpPr>
            <a:grpSpLocks/>
          </p:cNvGrpSpPr>
          <p:nvPr/>
        </p:nvGrpSpPr>
        <p:grpSpPr bwMode="auto">
          <a:xfrm>
            <a:off x="469900" y="1328738"/>
            <a:ext cx="4329113" cy="2719387"/>
            <a:chOff x="447" y="787"/>
            <a:chExt cx="2727" cy="1713"/>
          </a:xfrm>
        </p:grpSpPr>
        <p:pic>
          <p:nvPicPr>
            <p:cNvPr id="347140" name="Picture 4" descr="crac2fail"/>
            <p:cNvPicPr>
              <a:picLocks noChangeAspect="1" noChangeArrowheads="1"/>
            </p:cNvPicPr>
            <p:nvPr/>
          </p:nvPicPr>
          <p:blipFill>
            <a:blip r:embed="rId2"/>
            <a:srcRect/>
            <a:stretch>
              <a:fillRect/>
            </a:stretch>
          </p:blipFill>
          <p:spPr bwMode="auto">
            <a:xfrm>
              <a:off x="447" y="787"/>
              <a:ext cx="2727" cy="1713"/>
            </a:xfrm>
            <a:prstGeom prst="rect">
              <a:avLst/>
            </a:prstGeom>
            <a:noFill/>
            <a:ln w="9525">
              <a:solidFill>
                <a:srgbClr val="000000"/>
              </a:solidFill>
              <a:miter lim="800000"/>
              <a:headEnd/>
              <a:tailEnd/>
            </a:ln>
          </p:spPr>
        </p:pic>
        <p:sp>
          <p:nvSpPr>
            <p:cNvPr id="347141" name="Freeform 5"/>
            <p:cNvSpPr>
              <a:spLocks/>
            </p:cNvSpPr>
            <p:nvPr/>
          </p:nvSpPr>
          <p:spPr bwMode="auto">
            <a:xfrm>
              <a:off x="1515" y="1617"/>
              <a:ext cx="416" cy="218"/>
            </a:xfrm>
            <a:custGeom>
              <a:avLst/>
              <a:gdLst/>
              <a:ahLst/>
              <a:cxnLst>
                <a:cxn ang="0">
                  <a:pos x="0" y="435"/>
                </a:cxn>
                <a:cxn ang="0">
                  <a:pos x="580" y="754"/>
                </a:cxn>
                <a:cxn ang="0">
                  <a:pos x="1334" y="319"/>
                </a:cxn>
                <a:cxn ang="0">
                  <a:pos x="812" y="0"/>
                </a:cxn>
                <a:cxn ang="0">
                  <a:pos x="0" y="435"/>
                </a:cxn>
              </a:cxnLst>
              <a:rect l="0" t="0" r="r" b="b"/>
              <a:pathLst>
                <a:path w="1334" h="754">
                  <a:moveTo>
                    <a:pt x="0" y="435"/>
                  </a:moveTo>
                  <a:lnTo>
                    <a:pt x="580" y="754"/>
                  </a:lnTo>
                  <a:lnTo>
                    <a:pt x="1334" y="319"/>
                  </a:lnTo>
                  <a:lnTo>
                    <a:pt x="812" y="0"/>
                  </a:lnTo>
                  <a:lnTo>
                    <a:pt x="0" y="435"/>
                  </a:lnTo>
                  <a:close/>
                </a:path>
              </a:pathLst>
            </a:custGeom>
            <a:noFill/>
            <a:ln w="9525">
              <a:solidFill>
                <a:srgbClr val="000000"/>
              </a:solidFill>
              <a:round/>
              <a:headEnd/>
              <a:tailEnd/>
            </a:ln>
          </p:spPr>
          <p:txBody>
            <a:bodyPr/>
            <a:lstStyle/>
            <a:p>
              <a:endParaRPr lang="en-US"/>
            </a:p>
          </p:txBody>
        </p:sp>
        <p:sp>
          <p:nvSpPr>
            <p:cNvPr id="347142" name="Line 6"/>
            <p:cNvSpPr>
              <a:spLocks noChangeShapeType="1"/>
            </p:cNvSpPr>
            <p:nvPr/>
          </p:nvSpPr>
          <p:spPr bwMode="auto">
            <a:xfrm>
              <a:off x="1714" y="1768"/>
              <a:ext cx="217" cy="553"/>
            </a:xfrm>
            <a:prstGeom prst="line">
              <a:avLst/>
            </a:prstGeom>
            <a:noFill/>
            <a:ln w="9525">
              <a:solidFill>
                <a:srgbClr val="000000"/>
              </a:solidFill>
              <a:round/>
              <a:headEnd type="triangle" w="sm" len="sm"/>
              <a:tailEnd/>
            </a:ln>
          </p:spPr>
          <p:txBody>
            <a:bodyPr/>
            <a:lstStyle/>
            <a:p>
              <a:endParaRPr lang="en-US"/>
            </a:p>
          </p:txBody>
        </p:sp>
        <p:sp>
          <p:nvSpPr>
            <p:cNvPr id="347143" name="Rectangle 7"/>
            <p:cNvSpPr>
              <a:spLocks noChangeArrowheads="1"/>
            </p:cNvSpPr>
            <p:nvPr/>
          </p:nvSpPr>
          <p:spPr bwMode="auto">
            <a:xfrm>
              <a:off x="534" y="827"/>
              <a:ext cx="2572" cy="1569"/>
            </a:xfrm>
            <a:prstGeom prst="rect">
              <a:avLst/>
            </a:prstGeom>
            <a:noFill/>
            <a:ln w="381000" algn="ctr">
              <a:solidFill>
                <a:srgbClr val="FFFFFF"/>
              </a:solidFill>
              <a:miter lim="800000"/>
              <a:headEnd/>
              <a:tailEnd/>
            </a:ln>
            <a:effectLst/>
          </p:spPr>
          <p:txBody>
            <a:bodyPr anchor="ctr">
              <a:spAutoFit/>
            </a:bodyPr>
            <a:lstStyle/>
            <a:p>
              <a:endParaRPr lang="en-US"/>
            </a:p>
          </p:txBody>
        </p:sp>
      </p:grpSp>
      <p:grpSp>
        <p:nvGrpSpPr>
          <p:cNvPr id="347144" name="Group 8"/>
          <p:cNvGrpSpPr>
            <a:grpSpLocks/>
          </p:cNvGrpSpPr>
          <p:nvPr/>
        </p:nvGrpSpPr>
        <p:grpSpPr bwMode="auto">
          <a:xfrm>
            <a:off x="744538" y="3575050"/>
            <a:ext cx="4013200" cy="3044825"/>
            <a:chOff x="469" y="2252"/>
            <a:chExt cx="2528" cy="1918"/>
          </a:xfrm>
        </p:grpSpPr>
        <p:sp>
          <p:nvSpPr>
            <p:cNvPr id="347145" name="Text Box 9"/>
            <p:cNvSpPr txBox="1">
              <a:spLocks noChangeArrowheads="1"/>
            </p:cNvSpPr>
            <p:nvPr/>
          </p:nvSpPr>
          <p:spPr bwMode="auto">
            <a:xfrm>
              <a:off x="469" y="2505"/>
              <a:ext cx="2528" cy="231"/>
            </a:xfrm>
            <a:prstGeom prst="rect">
              <a:avLst/>
            </a:prstGeom>
            <a:noFill/>
            <a:ln w="9525">
              <a:noFill/>
              <a:miter lim="800000"/>
              <a:headEnd/>
              <a:tailEnd/>
            </a:ln>
          </p:spPr>
          <p:txBody>
            <a:bodyPr/>
            <a:lstStyle/>
            <a:p>
              <a:pPr eaLnBrk="0" hangingPunct="0"/>
              <a:endParaRPr lang="en-GB" sz="1200">
                <a:latin typeface="Times New Roman" pitchFamily="18" charset="0"/>
              </a:endParaRPr>
            </a:p>
          </p:txBody>
        </p:sp>
        <p:sp>
          <p:nvSpPr>
            <p:cNvPr id="347146" name="Text Box 10"/>
            <p:cNvSpPr txBox="1">
              <a:spLocks noChangeArrowheads="1"/>
            </p:cNvSpPr>
            <p:nvPr/>
          </p:nvSpPr>
          <p:spPr bwMode="auto">
            <a:xfrm>
              <a:off x="1752" y="2252"/>
              <a:ext cx="696" cy="148"/>
            </a:xfrm>
            <a:prstGeom prst="rect">
              <a:avLst/>
            </a:prstGeom>
            <a:noFill/>
            <a:ln w="9525">
              <a:noFill/>
              <a:miter lim="800000"/>
              <a:headEnd/>
              <a:tailEnd/>
            </a:ln>
          </p:spPr>
          <p:txBody>
            <a:bodyPr/>
            <a:lstStyle/>
            <a:p>
              <a:pPr eaLnBrk="0" hangingPunct="0"/>
              <a:r>
                <a:rPr lang="en-US" sz="1200" b="1">
                  <a:latin typeface="Times New Roman" pitchFamily="18" charset="0"/>
                </a:rPr>
                <a:t>Region Size</a:t>
              </a:r>
            </a:p>
          </p:txBody>
        </p:sp>
        <p:sp>
          <p:nvSpPr>
            <p:cNvPr id="347147" name="Freeform 11"/>
            <p:cNvSpPr>
              <a:spLocks/>
            </p:cNvSpPr>
            <p:nvPr/>
          </p:nvSpPr>
          <p:spPr bwMode="auto">
            <a:xfrm>
              <a:off x="1554" y="3156"/>
              <a:ext cx="434" cy="249"/>
            </a:xfrm>
            <a:custGeom>
              <a:avLst/>
              <a:gdLst/>
              <a:ahLst/>
              <a:cxnLst>
                <a:cxn ang="0">
                  <a:pos x="0" y="435"/>
                </a:cxn>
                <a:cxn ang="0">
                  <a:pos x="580" y="754"/>
                </a:cxn>
                <a:cxn ang="0">
                  <a:pos x="1334" y="319"/>
                </a:cxn>
                <a:cxn ang="0">
                  <a:pos x="812" y="0"/>
                </a:cxn>
                <a:cxn ang="0">
                  <a:pos x="0" y="435"/>
                </a:cxn>
              </a:cxnLst>
              <a:rect l="0" t="0" r="r" b="b"/>
              <a:pathLst>
                <a:path w="1334" h="754">
                  <a:moveTo>
                    <a:pt x="0" y="435"/>
                  </a:moveTo>
                  <a:lnTo>
                    <a:pt x="580" y="754"/>
                  </a:lnTo>
                  <a:lnTo>
                    <a:pt x="1334" y="319"/>
                  </a:lnTo>
                  <a:lnTo>
                    <a:pt x="812" y="0"/>
                  </a:lnTo>
                  <a:lnTo>
                    <a:pt x="0" y="435"/>
                  </a:lnTo>
                  <a:close/>
                </a:path>
              </a:pathLst>
            </a:custGeom>
            <a:noFill/>
            <a:ln w="9525">
              <a:solidFill>
                <a:srgbClr val="000000"/>
              </a:solidFill>
              <a:round/>
              <a:headEnd/>
              <a:tailEnd/>
            </a:ln>
          </p:spPr>
          <p:txBody>
            <a:bodyPr/>
            <a:lstStyle/>
            <a:p>
              <a:endParaRPr lang="en-US"/>
            </a:p>
          </p:txBody>
        </p:sp>
        <p:sp>
          <p:nvSpPr>
            <p:cNvPr id="347148" name="Freeform 12"/>
            <p:cNvSpPr>
              <a:spLocks/>
            </p:cNvSpPr>
            <p:nvPr/>
          </p:nvSpPr>
          <p:spPr bwMode="auto">
            <a:xfrm>
              <a:off x="1743" y="2784"/>
              <a:ext cx="434" cy="249"/>
            </a:xfrm>
            <a:custGeom>
              <a:avLst/>
              <a:gdLst/>
              <a:ahLst/>
              <a:cxnLst>
                <a:cxn ang="0">
                  <a:pos x="0" y="435"/>
                </a:cxn>
                <a:cxn ang="0">
                  <a:pos x="580" y="754"/>
                </a:cxn>
                <a:cxn ang="0">
                  <a:pos x="1334" y="319"/>
                </a:cxn>
                <a:cxn ang="0">
                  <a:pos x="812" y="0"/>
                </a:cxn>
                <a:cxn ang="0">
                  <a:pos x="0" y="435"/>
                </a:cxn>
              </a:cxnLst>
              <a:rect l="0" t="0" r="r" b="b"/>
              <a:pathLst>
                <a:path w="1334" h="754">
                  <a:moveTo>
                    <a:pt x="0" y="435"/>
                  </a:moveTo>
                  <a:lnTo>
                    <a:pt x="580" y="754"/>
                  </a:lnTo>
                  <a:lnTo>
                    <a:pt x="1334" y="319"/>
                  </a:lnTo>
                  <a:lnTo>
                    <a:pt x="812" y="0"/>
                  </a:lnTo>
                  <a:lnTo>
                    <a:pt x="0" y="435"/>
                  </a:lnTo>
                  <a:close/>
                </a:path>
              </a:pathLst>
            </a:custGeom>
            <a:noFill/>
            <a:ln w="9525">
              <a:solidFill>
                <a:srgbClr val="000000"/>
              </a:solidFill>
              <a:round/>
              <a:headEnd/>
              <a:tailEnd/>
            </a:ln>
          </p:spPr>
          <p:txBody>
            <a:bodyPr/>
            <a:lstStyle/>
            <a:p>
              <a:endParaRPr lang="en-US"/>
            </a:p>
          </p:txBody>
        </p:sp>
        <p:sp>
          <p:nvSpPr>
            <p:cNvPr id="347149" name="Freeform 13"/>
            <p:cNvSpPr>
              <a:spLocks/>
            </p:cNvSpPr>
            <p:nvPr/>
          </p:nvSpPr>
          <p:spPr bwMode="auto">
            <a:xfrm>
              <a:off x="1979" y="2909"/>
              <a:ext cx="434" cy="247"/>
            </a:xfrm>
            <a:custGeom>
              <a:avLst/>
              <a:gdLst/>
              <a:ahLst/>
              <a:cxnLst>
                <a:cxn ang="0">
                  <a:pos x="0" y="435"/>
                </a:cxn>
                <a:cxn ang="0">
                  <a:pos x="580" y="754"/>
                </a:cxn>
                <a:cxn ang="0">
                  <a:pos x="1334" y="319"/>
                </a:cxn>
                <a:cxn ang="0">
                  <a:pos x="812" y="0"/>
                </a:cxn>
                <a:cxn ang="0">
                  <a:pos x="0" y="435"/>
                </a:cxn>
              </a:cxnLst>
              <a:rect l="0" t="0" r="r" b="b"/>
              <a:pathLst>
                <a:path w="1334" h="754">
                  <a:moveTo>
                    <a:pt x="0" y="435"/>
                  </a:moveTo>
                  <a:lnTo>
                    <a:pt x="580" y="754"/>
                  </a:lnTo>
                  <a:lnTo>
                    <a:pt x="1334" y="319"/>
                  </a:lnTo>
                  <a:lnTo>
                    <a:pt x="812" y="0"/>
                  </a:lnTo>
                  <a:lnTo>
                    <a:pt x="0" y="435"/>
                  </a:lnTo>
                  <a:close/>
                </a:path>
              </a:pathLst>
            </a:custGeom>
            <a:noFill/>
            <a:ln w="9525">
              <a:solidFill>
                <a:srgbClr val="000000"/>
              </a:solidFill>
              <a:round/>
              <a:headEnd/>
              <a:tailEnd/>
            </a:ln>
          </p:spPr>
          <p:txBody>
            <a:bodyPr/>
            <a:lstStyle/>
            <a:p>
              <a:endParaRPr lang="en-US"/>
            </a:p>
          </p:txBody>
        </p:sp>
        <p:sp>
          <p:nvSpPr>
            <p:cNvPr id="347150" name="Freeform 14"/>
            <p:cNvSpPr>
              <a:spLocks/>
            </p:cNvSpPr>
            <p:nvPr/>
          </p:nvSpPr>
          <p:spPr bwMode="auto">
            <a:xfrm>
              <a:off x="1327" y="3023"/>
              <a:ext cx="434" cy="248"/>
            </a:xfrm>
            <a:custGeom>
              <a:avLst/>
              <a:gdLst/>
              <a:ahLst/>
              <a:cxnLst>
                <a:cxn ang="0">
                  <a:pos x="0" y="435"/>
                </a:cxn>
                <a:cxn ang="0">
                  <a:pos x="580" y="754"/>
                </a:cxn>
                <a:cxn ang="0">
                  <a:pos x="1334" y="319"/>
                </a:cxn>
                <a:cxn ang="0">
                  <a:pos x="812" y="0"/>
                </a:cxn>
                <a:cxn ang="0">
                  <a:pos x="0" y="435"/>
                </a:cxn>
              </a:cxnLst>
              <a:rect l="0" t="0" r="r" b="b"/>
              <a:pathLst>
                <a:path w="1334" h="754">
                  <a:moveTo>
                    <a:pt x="0" y="435"/>
                  </a:moveTo>
                  <a:lnTo>
                    <a:pt x="580" y="754"/>
                  </a:lnTo>
                  <a:lnTo>
                    <a:pt x="1334" y="319"/>
                  </a:lnTo>
                  <a:lnTo>
                    <a:pt x="812" y="0"/>
                  </a:lnTo>
                  <a:lnTo>
                    <a:pt x="0" y="435"/>
                  </a:lnTo>
                  <a:close/>
                </a:path>
              </a:pathLst>
            </a:custGeom>
            <a:noFill/>
            <a:ln w="9525">
              <a:solidFill>
                <a:srgbClr val="000000"/>
              </a:solidFill>
              <a:round/>
              <a:headEnd/>
              <a:tailEnd/>
            </a:ln>
          </p:spPr>
          <p:txBody>
            <a:bodyPr/>
            <a:lstStyle/>
            <a:p>
              <a:endParaRPr lang="en-US"/>
            </a:p>
          </p:txBody>
        </p:sp>
        <p:sp>
          <p:nvSpPr>
            <p:cNvPr id="347151" name="Line 15"/>
            <p:cNvSpPr>
              <a:spLocks noChangeShapeType="1"/>
            </p:cNvSpPr>
            <p:nvPr/>
          </p:nvSpPr>
          <p:spPr bwMode="auto">
            <a:xfrm>
              <a:off x="1752" y="3319"/>
              <a:ext cx="180" cy="641"/>
            </a:xfrm>
            <a:prstGeom prst="line">
              <a:avLst/>
            </a:prstGeom>
            <a:noFill/>
            <a:ln w="9525">
              <a:solidFill>
                <a:srgbClr val="000000"/>
              </a:solidFill>
              <a:round/>
              <a:headEnd/>
              <a:tailEnd type="triangle" w="sm" len="sm"/>
            </a:ln>
          </p:spPr>
          <p:txBody>
            <a:bodyPr/>
            <a:lstStyle/>
            <a:p>
              <a:endParaRPr lang="en-US"/>
            </a:p>
          </p:txBody>
        </p:sp>
        <p:sp>
          <p:nvSpPr>
            <p:cNvPr id="347152" name="Line 16"/>
            <p:cNvSpPr>
              <a:spLocks noChangeShapeType="1"/>
            </p:cNvSpPr>
            <p:nvPr/>
          </p:nvSpPr>
          <p:spPr bwMode="auto">
            <a:xfrm flipH="1">
              <a:off x="2045" y="3051"/>
              <a:ext cx="151" cy="918"/>
            </a:xfrm>
            <a:prstGeom prst="line">
              <a:avLst/>
            </a:prstGeom>
            <a:noFill/>
            <a:ln w="9525">
              <a:solidFill>
                <a:srgbClr val="000000"/>
              </a:solidFill>
              <a:round/>
              <a:headEnd/>
              <a:tailEnd type="triangle" w="sm" len="sm"/>
            </a:ln>
          </p:spPr>
          <p:txBody>
            <a:bodyPr/>
            <a:lstStyle/>
            <a:p>
              <a:endParaRPr lang="en-US"/>
            </a:p>
          </p:txBody>
        </p:sp>
        <p:sp>
          <p:nvSpPr>
            <p:cNvPr id="347153" name="Text Box 17"/>
            <p:cNvSpPr txBox="1">
              <a:spLocks noChangeArrowheads="1"/>
            </p:cNvSpPr>
            <p:nvPr/>
          </p:nvSpPr>
          <p:spPr bwMode="auto">
            <a:xfrm>
              <a:off x="1675" y="3966"/>
              <a:ext cx="889" cy="204"/>
            </a:xfrm>
            <a:prstGeom prst="rect">
              <a:avLst/>
            </a:prstGeom>
            <a:noFill/>
            <a:ln w="9525">
              <a:noFill/>
              <a:miter lim="800000"/>
              <a:headEnd/>
              <a:tailEnd/>
            </a:ln>
          </p:spPr>
          <p:txBody>
            <a:bodyPr/>
            <a:lstStyle/>
            <a:p>
              <a:pPr eaLnBrk="0" hangingPunct="0"/>
              <a:r>
                <a:rPr lang="en-US" sz="1400" b="1">
                  <a:solidFill>
                    <a:srgbClr val="FF3300"/>
                  </a:solidFill>
                </a:rPr>
                <a:t>50</a:t>
              </a:r>
              <a:r>
                <a:rPr lang="en-US" sz="1400" b="1">
                  <a:solidFill>
                    <a:srgbClr val="FF3300"/>
                  </a:solidFill>
                  <a:latin typeface="Futura Hv" pitchFamily="34" charset="0"/>
                </a:rPr>
                <a:t>% load</a:t>
              </a:r>
            </a:p>
          </p:txBody>
        </p:sp>
        <p:sp>
          <p:nvSpPr>
            <p:cNvPr id="347154" name="Text Box 18"/>
            <p:cNvSpPr txBox="1">
              <a:spLocks noChangeArrowheads="1"/>
            </p:cNvSpPr>
            <p:nvPr/>
          </p:nvSpPr>
          <p:spPr bwMode="auto">
            <a:xfrm>
              <a:off x="732" y="2870"/>
              <a:ext cx="520" cy="153"/>
            </a:xfrm>
            <a:prstGeom prst="rect">
              <a:avLst/>
            </a:prstGeom>
            <a:noFill/>
            <a:ln w="9525">
              <a:noFill/>
              <a:miter lim="800000"/>
              <a:headEnd/>
              <a:tailEnd/>
            </a:ln>
          </p:spPr>
          <p:txBody>
            <a:bodyPr/>
            <a:lstStyle/>
            <a:p>
              <a:pPr eaLnBrk="0" hangingPunct="0"/>
              <a:endParaRPr lang="en-GB" b="1">
                <a:solidFill>
                  <a:srgbClr val="FF3300"/>
                </a:solidFill>
                <a:latin typeface="Times New Roman" pitchFamily="18" charset="0"/>
              </a:endParaRPr>
            </a:p>
          </p:txBody>
        </p:sp>
        <p:sp>
          <p:nvSpPr>
            <p:cNvPr id="347155" name="Line 19"/>
            <p:cNvSpPr>
              <a:spLocks noChangeShapeType="1"/>
            </p:cNvSpPr>
            <p:nvPr/>
          </p:nvSpPr>
          <p:spPr bwMode="auto">
            <a:xfrm flipH="1" flipV="1">
              <a:off x="970" y="2868"/>
              <a:ext cx="971" cy="2"/>
            </a:xfrm>
            <a:prstGeom prst="line">
              <a:avLst/>
            </a:prstGeom>
            <a:noFill/>
            <a:ln w="9525">
              <a:solidFill>
                <a:srgbClr val="000000"/>
              </a:solidFill>
              <a:round/>
              <a:headEnd/>
              <a:tailEnd type="triangle" w="sm" len="sm"/>
            </a:ln>
          </p:spPr>
          <p:txBody>
            <a:bodyPr/>
            <a:lstStyle/>
            <a:p>
              <a:endParaRPr lang="en-US"/>
            </a:p>
          </p:txBody>
        </p:sp>
        <p:sp>
          <p:nvSpPr>
            <p:cNvPr id="347156" name="Line 20"/>
            <p:cNvSpPr>
              <a:spLocks noChangeShapeType="1"/>
            </p:cNvSpPr>
            <p:nvPr/>
          </p:nvSpPr>
          <p:spPr bwMode="auto">
            <a:xfrm flipH="1" flipV="1">
              <a:off x="916" y="2976"/>
              <a:ext cx="619" cy="143"/>
            </a:xfrm>
            <a:prstGeom prst="line">
              <a:avLst/>
            </a:prstGeom>
            <a:noFill/>
            <a:ln w="9525">
              <a:solidFill>
                <a:srgbClr val="000000"/>
              </a:solidFill>
              <a:round/>
              <a:headEnd/>
              <a:tailEnd type="triangle" w="sm" len="sm"/>
            </a:ln>
          </p:spPr>
          <p:txBody>
            <a:bodyPr/>
            <a:lstStyle/>
            <a:p>
              <a:endParaRPr lang="en-US"/>
            </a:p>
          </p:txBody>
        </p:sp>
        <p:sp>
          <p:nvSpPr>
            <p:cNvPr id="347157" name="Text Box 21"/>
            <p:cNvSpPr txBox="1">
              <a:spLocks noChangeArrowheads="1"/>
            </p:cNvSpPr>
            <p:nvPr/>
          </p:nvSpPr>
          <p:spPr bwMode="auto">
            <a:xfrm>
              <a:off x="482" y="2651"/>
              <a:ext cx="586" cy="520"/>
            </a:xfrm>
            <a:prstGeom prst="rect">
              <a:avLst/>
            </a:prstGeom>
            <a:noFill/>
            <a:ln w="12700">
              <a:noFill/>
              <a:miter lim="800000"/>
              <a:headEnd type="none" w="sm" len="sm"/>
              <a:tailEnd type="none" w="med" len="sm"/>
            </a:ln>
            <a:effectLst/>
          </p:spPr>
          <p:txBody>
            <a:bodyPr/>
            <a:lstStyle/>
            <a:p>
              <a:pPr>
                <a:spcBef>
                  <a:spcPct val="50000"/>
                </a:spcBef>
              </a:pPr>
              <a:r>
                <a:rPr lang="en-US" sz="1400" b="1"/>
                <a:t>100 % load</a:t>
              </a:r>
            </a:p>
          </p:txBody>
        </p:sp>
      </p:grpSp>
      <p:grpSp>
        <p:nvGrpSpPr>
          <p:cNvPr id="347158" name="Group 22"/>
          <p:cNvGrpSpPr>
            <a:grpSpLocks/>
          </p:cNvGrpSpPr>
          <p:nvPr/>
        </p:nvGrpSpPr>
        <p:grpSpPr bwMode="auto">
          <a:xfrm>
            <a:off x="361950" y="3703638"/>
            <a:ext cx="4497388" cy="2984500"/>
            <a:chOff x="461" y="2341"/>
            <a:chExt cx="2833" cy="1880"/>
          </a:xfrm>
        </p:grpSpPr>
        <p:pic>
          <p:nvPicPr>
            <p:cNvPr id="347159" name="Picture 23" descr="crac2fail_reprovision"/>
            <p:cNvPicPr>
              <a:picLocks noChangeAspect="1" noChangeArrowheads="1"/>
            </p:cNvPicPr>
            <p:nvPr/>
          </p:nvPicPr>
          <p:blipFill>
            <a:blip r:embed="rId3"/>
            <a:srcRect/>
            <a:stretch>
              <a:fillRect/>
            </a:stretch>
          </p:blipFill>
          <p:spPr bwMode="auto">
            <a:xfrm>
              <a:off x="461" y="2387"/>
              <a:ext cx="2833" cy="1834"/>
            </a:xfrm>
            <a:prstGeom prst="rect">
              <a:avLst/>
            </a:prstGeom>
            <a:noFill/>
            <a:ln w="9525">
              <a:solidFill>
                <a:srgbClr val="000000"/>
              </a:solidFill>
              <a:miter lim="800000"/>
              <a:headEnd/>
              <a:tailEnd/>
            </a:ln>
          </p:spPr>
        </p:pic>
        <p:sp>
          <p:nvSpPr>
            <p:cNvPr id="347160" name="Rectangle 24"/>
            <p:cNvSpPr>
              <a:spLocks noChangeArrowheads="1"/>
            </p:cNvSpPr>
            <p:nvPr/>
          </p:nvSpPr>
          <p:spPr bwMode="auto">
            <a:xfrm>
              <a:off x="593" y="2341"/>
              <a:ext cx="2623" cy="1718"/>
            </a:xfrm>
            <a:prstGeom prst="rect">
              <a:avLst/>
            </a:prstGeom>
            <a:noFill/>
            <a:ln w="635000" algn="ctr">
              <a:solidFill>
                <a:srgbClr val="FFFFFF"/>
              </a:solidFill>
              <a:miter lim="800000"/>
              <a:headEnd/>
              <a:tailEnd/>
            </a:ln>
            <a:effectLst/>
          </p:spPr>
          <p:txBody>
            <a:bodyPr anchor="ctr">
              <a:spAutoFit/>
            </a:bodyPr>
            <a:lstStyle/>
            <a:p>
              <a:endParaRPr lang="en-US"/>
            </a:p>
          </p:txBody>
        </p:sp>
      </p:grpSp>
      <p:sp>
        <p:nvSpPr>
          <p:cNvPr id="347161" name="Text Box 25"/>
          <p:cNvSpPr txBox="1">
            <a:spLocks noChangeArrowheads="1"/>
          </p:cNvSpPr>
          <p:nvPr/>
        </p:nvSpPr>
        <p:spPr bwMode="auto">
          <a:xfrm>
            <a:off x="4643438" y="4300538"/>
            <a:ext cx="4287837" cy="2152650"/>
          </a:xfrm>
          <a:prstGeom prst="rect">
            <a:avLst/>
          </a:prstGeom>
          <a:noFill/>
          <a:ln w="25400">
            <a:noFill/>
            <a:miter lim="800000"/>
            <a:headEnd/>
            <a:tailEnd type="none" w="lg" len="sm"/>
          </a:ln>
          <a:effectLst/>
        </p:spPr>
        <p:txBody>
          <a:bodyPr lIns="0" tIns="0" rIns="0" bIns="0">
            <a:spAutoFit/>
          </a:bodyPr>
          <a:lstStyle/>
          <a:p>
            <a:pPr>
              <a:lnSpc>
                <a:spcPct val="90000"/>
              </a:lnSpc>
              <a:spcBef>
                <a:spcPct val="30000"/>
              </a:spcBef>
              <a:spcAft>
                <a:spcPct val="10000"/>
              </a:spcAft>
            </a:pPr>
            <a:r>
              <a:rPr lang="en-US" sz="1600" b="1">
                <a:solidFill>
                  <a:schemeClr val="accent1"/>
                </a:solidFill>
              </a:rPr>
              <a:t>Modeling can show the impact of:</a:t>
            </a:r>
            <a:r>
              <a:rPr lang="en-US" sz="1600" b="1"/>
              <a:t> </a:t>
            </a:r>
          </a:p>
          <a:p>
            <a:pPr marL="346075" lvl="1" indent="-231775">
              <a:lnSpc>
                <a:spcPct val="90000"/>
              </a:lnSpc>
              <a:spcBef>
                <a:spcPct val="30000"/>
              </a:spcBef>
              <a:spcAft>
                <a:spcPct val="10000"/>
              </a:spcAft>
              <a:buClr>
                <a:schemeClr val="bg2"/>
              </a:buClr>
              <a:buFontTx/>
              <a:buChar char="•"/>
            </a:pPr>
            <a:r>
              <a:rPr lang="en-US" sz="1600"/>
              <a:t>High-density racks mixed with low density racks</a:t>
            </a:r>
          </a:p>
          <a:p>
            <a:pPr marL="346075" lvl="1" indent="-231775">
              <a:lnSpc>
                <a:spcPct val="90000"/>
              </a:lnSpc>
              <a:spcBef>
                <a:spcPct val="30000"/>
              </a:spcBef>
              <a:spcAft>
                <a:spcPct val="10000"/>
              </a:spcAft>
              <a:buClr>
                <a:schemeClr val="bg2"/>
              </a:buClr>
              <a:buFontTx/>
              <a:buChar char="•"/>
            </a:pPr>
            <a:r>
              <a:rPr lang="en-US" sz="1600"/>
              <a:t>High-density racks on cooling resources</a:t>
            </a:r>
          </a:p>
          <a:p>
            <a:pPr marL="346075" lvl="1" indent="-231775">
              <a:lnSpc>
                <a:spcPct val="90000"/>
              </a:lnSpc>
              <a:spcBef>
                <a:spcPct val="30000"/>
              </a:spcBef>
              <a:spcAft>
                <a:spcPct val="10000"/>
              </a:spcAft>
              <a:buClr>
                <a:schemeClr val="bg2"/>
              </a:buClr>
              <a:buFontTx/>
              <a:buChar char="•"/>
            </a:pPr>
            <a:r>
              <a:rPr lang="en-US" sz="1600"/>
              <a:t>Improvements to infrastructure management practices</a:t>
            </a:r>
          </a:p>
          <a:p>
            <a:pPr marL="346075" lvl="1" indent="-231775">
              <a:lnSpc>
                <a:spcPct val="90000"/>
              </a:lnSpc>
              <a:spcBef>
                <a:spcPct val="30000"/>
              </a:spcBef>
              <a:spcAft>
                <a:spcPct val="10000"/>
              </a:spcAft>
              <a:buClr>
                <a:schemeClr val="bg2"/>
              </a:buClr>
              <a:buFontTx/>
              <a:buChar char="•"/>
            </a:pPr>
            <a:r>
              <a:rPr lang="en-US" sz="1600"/>
              <a:t>Air conditioner failure or shutdown for </a:t>
            </a:r>
            <a:br>
              <a:rPr lang="en-US" sz="1600"/>
            </a:br>
            <a:r>
              <a:rPr lang="en-US" sz="1600"/>
              <a:t>scheduled maintenance</a:t>
            </a:r>
            <a:endParaRPr lang="en-US" sz="2000"/>
          </a:p>
        </p:txBody>
      </p:sp>
      <p:sp>
        <p:nvSpPr>
          <p:cNvPr id="347162" name="Rectangle 26"/>
          <p:cNvSpPr>
            <a:spLocks noChangeArrowheads="1"/>
          </p:cNvSpPr>
          <p:nvPr/>
        </p:nvSpPr>
        <p:spPr bwMode="auto">
          <a:xfrm>
            <a:off x="4643438" y="1620838"/>
            <a:ext cx="4127500" cy="2760662"/>
          </a:xfrm>
          <a:prstGeom prst="rect">
            <a:avLst/>
          </a:prstGeom>
          <a:noFill/>
          <a:ln w="9525">
            <a:noFill/>
            <a:miter lim="800000"/>
            <a:headEnd/>
            <a:tailEnd/>
          </a:ln>
          <a:effectLst/>
        </p:spPr>
        <p:txBody>
          <a:bodyPr/>
          <a:lstStyle/>
          <a:p>
            <a:pPr marL="228600" indent="-228600">
              <a:lnSpc>
                <a:spcPct val="90000"/>
              </a:lnSpc>
              <a:spcBef>
                <a:spcPct val="30000"/>
              </a:spcBef>
              <a:spcAft>
                <a:spcPct val="10000"/>
              </a:spcAft>
              <a:buClr>
                <a:srgbClr val="B2B3B5"/>
              </a:buClr>
              <a:buSzPct val="75000"/>
              <a:buFontTx/>
              <a:buChar char="•"/>
            </a:pPr>
            <a:r>
              <a:rPr lang="en-US" sz="1600"/>
              <a:t>An HP-developed approach to effective thermal management and energy efficiency</a:t>
            </a:r>
          </a:p>
          <a:p>
            <a:pPr marL="228600" indent="-228600">
              <a:lnSpc>
                <a:spcPct val="90000"/>
              </a:lnSpc>
              <a:spcBef>
                <a:spcPct val="30000"/>
              </a:spcBef>
              <a:spcAft>
                <a:spcPct val="10000"/>
              </a:spcAft>
              <a:buClr>
                <a:srgbClr val="B2B3B5"/>
              </a:buClr>
              <a:buSzPct val="75000"/>
              <a:buFontTx/>
              <a:buChar char="•"/>
            </a:pPr>
            <a:r>
              <a:rPr lang="en-US" sz="1600"/>
              <a:t>Uses sophisticated modeling tools and techniques to understand the unique thermal conditions in a data center.  </a:t>
            </a:r>
          </a:p>
          <a:p>
            <a:pPr marL="228600" indent="-228600">
              <a:lnSpc>
                <a:spcPct val="90000"/>
              </a:lnSpc>
              <a:spcBef>
                <a:spcPct val="30000"/>
              </a:spcBef>
              <a:spcAft>
                <a:spcPct val="10000"/>
              </a:spcAft>
              <a:buClr>
                <a:srgbClr val="B2B3B5"/>
              </a:buClr>
              <a:buSzPct val="75000"/>
              <a:buFontTx/>
              <a:buChar char="•"/>
            </a:pPr>
            <a:r>
              <a:rPr lang="en-US" sz="1600"/>
              <a:t>For example, modeling will show if there is any recirculation of the warm exhausted air from the servers back to the intake of the servers. </a:t>
            </a:r>
          </a:p>
          <a:p>
            <a:pPr marL="228600" indent="-228600">
              <a:lnSpc>
                <a:spcPct val="90000"/>
              </a:lnSpc>
              <a:spcBef>
                <a:spcPct val="30000"/>
              </a:spcBef>
              <a:spcAft>
                <a:spcPct val="10000"/>
              </a:spcAft>
              <a:buClr>
                <a:srgbClr val="B2B3B5"/>
              </a:buClr>
              <a:buSzPct val="75000"/>
              <a:buFontTx/>
              <a:buChar char="•"/>
            </a:pPr>
            <a:endParaRPr lang="en-US" sz="1600"/>
          </a:p>
        </p:txBody>
      </p:sp>
      <p:sp>
        <p:nvSpPr>
          <p:cNvPr id="347163" name="Text Box 27"/>
          <p:cNvSpPr txBox="1">
            <a:spLocks noChangeArrowheads="1"/>
          </p:cNvSpPr>
          <p:nvPr/>
        </p:nvSpPr>
        <p:spPr bwMode="auto">
          <a:xfrm>
            <a:off x="4643438" y="1320800"/>
            <a:ext cx="4081462" cy="336550"/>
          </a:xfrm>
          <a:prstGeom prst="rect">
            <a:avLst/>
          </a:prstGeom>
          <a:noFill/>
          <a:ln w="9525">
            <a:noFill/>
            <a:miter lim="800000"/>
            <a:headEnd/>
            <a:tailEnd/>
          </a:ln>
          <a:effectLst/>
        </p:spPr>
        <p:txBody>
          <a:bodyPr>
            <a:spAutoFit/>
          </a:bodyPr>
          <a:lstStyle/>
          <a:p>
            <a:pPr>
              <a:spcBef>
                <a:spcPct val="50000"/>
              </a:spcBef>
            </a:pPr>
            <a:r>
              <a:rPr lang="en-US" sz="1600" b="1">
                <a:solidFill>
                  <a:schemeClr val="accent1"/>
                </a:solidFill>
              </a:rPr>
              <a:t>What is it?</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ChangeArrowheads="1"/>
          </p:cNvSpPr>
          <p:nvPr/>
        </p:nvSpPr>
        <p:spPr bwMode="auto">
          <a:xfrm>
            <a:off x="8156575" y="6197600"/>
            <a:ext cx="987425" cy="660400"/>
          </a:xfrm>
          <a:prstGeom prst="rect">
            <a:avLst/>
          </a:prstGeom>
          <a:solidFill>
            <a:srgbClr val="FFFFFF"/>
          </a:solidFill>
          <a:ln w="9525" algn="ctr">
            <a:noFill/>
            <a:miter lim="800000"/>
            <a:headEnd/>
            <a:tailEnd/>
          </a:ln>
          <a:effectLst/>
        </p:spPr>
        <p:txBody>
          <a:bodyPr wrap="none" anchor="ctr"/>
          <a:lstStyle/>
          <a:p>
            <a:endParaRPr lang="en-US"/>
          </a:p>
        </p:txBody>
      </p:sp>
      <p:sp>
        <p:nvSpPr>
          <p:cNvPr id="348163" name="Rectangle 3"/>
          <p:cNvSpPr>
            <a:spLocks noGrp="1" noChangeArrowheads="1"/>
          </p:cNvSpPr>
          <p:nvPr>
            <p:ph type="title"/>
          </p:nvPr>
        </p:nvSpPr>
        <p:spPr>
          <a:xfrm>
            <a:off x="398463" y="0"/>
            <a:ext cx="8583612" cy="793750"/>
          </a:xfrm>
        </p:spPr>
        <p:txBody>
          <a:bodyPr/>
          <a:lstStyle/>
          <a:p>
            <a:r>
              <a:rPr lang="en-US" smtClean="0"/>
              <a:t>HP Smart Cooling: before and after</a:t>
            </a:r>
          </a:p>
        </p:txBody>
      </p:sp>
      <p:pic>
        <p:nvPicPr>
          <p:cNvPr id="348164" name="Picture 4"/>
          <p:cNvPicPr>
            <a:picLocks noChangeAspect="1" noChangeArrowheads="1"/>
          </p:cNvPicPr>
          <p:nvPr/>
        </p:nvPicPr>
        <p:blipFill>
          <a:blip r:embed="rId3"/>
          <a:srcRect/>
          <a:stretch>
            <a:fillRect/>
          </a:stretch>
        </p:blipFill>
        <p:spPr bwMode="auto">
          <a:xfrm>
            <a:off x="1085850" y="1993900"/>
            <a:ext cx="2549525" cy="4513263"/>
          </a:xfrm>
          <a:prstGeom prst="rect">
            <a:avLst/>
          </a:prstGeom>
          <a:noFill/>
          <a:ln w="9525">
            <a:noFill/>
            <a:miter lim="800000"/>
            <a:headEnd/>
            <a:tailEnd/>
          </a:ln>
          <a:effectLst/>
        </p:spPr>
      </p:pic>
      <p:sp>
        <p:nvSpPr>
          <p:cNvPr id="348165" name="Text Box 5"/>
          <p:cNvSpPr txBox="1">
            <a:spLocks noChangeArrowheads="1"/>
          </p:cNvSpPr>
          <p:nvPr/>
        </p:nvSpPr>
        <p:spPr bwMode="auto">
          <a:xfrm>
            <a:off x="3951288" y="2135188"/>
            <a:ext cx="914400" cy="244475"/>
          </a:xfrm>
          <a:prstGeom prst="rect">
            <a:avLst/>
          </a:prstGeom>
          <a:noFill/>
          <a:ln w="25400">
            <a:noFill/>
            <a:miter lim="800000"/>
            <a:headEnd/>
            <a:tailEnd type="none" w="lg" len="sm"/>
          </a:ln>
          <a:effectLst/>
        </p:spPr>
        <p:txBody>
          <a:bodyPr lIns="0" tIns="0" rIns="0" bIns="0">
            <a:spAutoFit/>
          </a:bodyPr>
          <a:lstStyle/>
          <a:p>
            <a:pPr>
              <a:spcBef>
                <a:spcPct val="50000"/>
              </a:spcBef>
            </a:pPr>
            <a:r>
              <a:rPr lang="en-US" sz="1600"/>
              <a:t>AC (5X)</a:t>
            </a:r>
          </a:p>
        </p:txBody>
      </p:sp>
      <p:sp>
        <p:nvSpPr>
          <p:cNvPr id="348166" name="Text Box 6"/>
          <p:cNvSpPr txBox="1">
            <a:spLocks noChangeArrowheads="1"/>
          </p:cNvSpPr>
          <p:nvPr/>
        </p:nvSpPr>
        <p:spPr bwMode="auto">
          <a:xfrm>
            <a:off x="781050" y="1200150"/>
            <a:ext cx="3181350" cy="549275"/>
          </a:xfrm>
          <a:prstGeom prst="rect">
            <a:avLst/>
          </a:prstGeom>
          <a:noFill/>
          <a:ln w="25400">
            <a:noFill/>
            <a:miter lim="800000"/>
            <a:headEnd/>
            <a:tailEnd type="none" w="lg" len="sm"/>
          </a:ln>
          <a:effectLst/>
        </p:spPr>
        <p:txBody>
          <a:bodyPr lIns="0" tIns="0" rIns="0" bIns="0">
            <a:spAutoFit/>
          </a:bodyPr>
          <a:lstStyle/>
          <a:p>
            <a:pPr marL="177800" indent="-177800" algn="ctr">
              <a:buClr>
                <a:srgbClr val="7B7B79"/>
              </a:buClr>
            </a:pPr>
            <a:r>
              <a:rPr lang="en-US" sz="2000">
                <a:latin typeface="Futura Hv" pitchFamily="34" charset="0"/>
              </a:rPr>
              <a:t>Before</a:t>
            </a:r>
          </a:p>
          <a:p>
            <a:pPr marL="177800" indent="-177800" algn="ctr">
              <a:buClr>
                <a:srgbClr val="7B7B79"/>
              </a:buClr>
              <a:buFontTx/>
              <a:buChar char="•"/>
            </a:pPr>
            <a:r>
              <a:rPr lang="en-US" sz="1600"/>
              <a:t>Uniform 150 W/ft</a:t>
            </a:r>
            <a:r>
              <a:rPr lang="en-US" sz="1600" baseline="30000"/>
              <a:t>2</a:t>
            </a:r>
            <a:r>
              <a:rPr lang="en-US" sz="1600"/>
              <a:t> cooling </a:t>
            </a:r>
            <a:endParaRPr lang="en-US" baseline="30000">
              <a:latin typeface="Arial" charset="0"/>
            </a:endParaRPr>
          </a:p>
        </p:txBody>
      </p:sp>
      <p:sp>
        <p:nvSpPr>
          <p:cNvPr id="348167" name="Text Box 7"/>
          <p:cNvSpPr txBox="1">
            <a:spLocks noChangeArrowheads="1"/>
          </p:cNvSpPr>
          <p:nvPr/>
        </p:nvSpPr>
        <p:spPr bwMode="auto">
          <a:xfrm>
            <a:off x="3951288" y="5634038"/>
            <a:ext cx="1371600" cy="244475"/>
          </a:xfrm>
          <a:prstGeom prst="rect">
            <a:avLst/>
          </a:prstGeom>
          <a:noFill/>
          <a:ln w="25400">
            <a:noFill/>
            <a:miter lim="800000"/>
            <a:headEnd/>
            <a:tailEnd type="none" w="lg" len="sm"/>
          </a:ln>
          <a:effectLst/>
        </p:spPr>
        <p:txBody>
          <a:bodyPr lIns="0" tIns="0" rIns="0" bIns="0">
            <a:spAutoFit/>
          </a:bodyPr>
          <a:lstStyle/>
          <a:p>
            <a:pPr>
              <a:spcBef>
                <a:spcPct val="50000"/>
              </a:spcBef>
            </a:pPr>
            <a:r>
              <a:rPr lang="en-US" sz="1600"/>
              <a:t>Window</a:t>
            </a:r>
          </a:p>
        </p:txBody>
      </p:sp>
      <p:sp>
        <p:nvSpPr>
          <p:cNvPr id="348168" name="Line 8"/>
          <p:cNvSpPr>
            <a:spLocks noChangeShapeType="1"/>
          </p:cNvSpPr>
          <p:nvPr/>
        </p:nvSpPr>
        <p:spPr bwMode="auto">
          <a:xfrm flipH="1" flipV="1">
            <a:off x="2852738" y="4713288"/>
            <a:ext cx="996950" cy="209550"/>
          </a:xfrm>
          <a:prstGeom prst="line">
            <a:avLst/>
          </a:prstGeom>
          <a:noFill/>
          <a:ln w="9525">
            <a:solidFill>
              <a:srgbClr val="000000"/>
            </a:solidFill>
            <a:round/>
            <a:headEnd/>
            <a:tailEnd type="stealth" w="med" len="lg"/>
          </a:ln>
          <a:effectLst/>
        </p:spPr>
        <p:txBody>
          <a:bodyPr lIns="0" tIns="0" rIns="0" bIns="0" anchor="ctr"/>
          <a:lstStyle/>
          <a:p>
            <a:endParaRPr lang="en-US"/>
          </a:p>
        </p:txBody>
      </p:sp>
      <p:sp>
        <p:nvSpPr>
          <p:cNvPr id="348169" name="Line 9"/>
          <p:cNvSpPr>
            <a:spLocks noChangeShapeType="1"/>
          </p:cNvSpPr>
          <p:nvPr/>
        </p:nvSpPr>
        <p:spPr bwMode="auto">
          <a:xfrm flipH="1">
            <a:off x="2316163" y="5019675"/>
            <a:ext cx="1535112" cy="882650"/>
          </a:xfrm>
          <a:prstGeom prst="line">
            <a:avLst/>
          </a:prstGeom>
          <a:noFill/>
          <a:ln w="9525">
            <a:solidFill>
              <a:srgbClr val="000000"/>
            </a:solidFill>
            <a:round/>
            <a:headEnd/>
            <a:tailEnd type="stealth" w="med" len="lg"/>
          </a:ln>
          <a:effectLst/>
        </p:spPr>
        <p:txBody>
          <a:bodyPr lIns="0" tIns="0" rIns="0" bIns="0" anchor="ctr"/>
          <a:lstStyle/>
          <a:p>
            <a:endParaRPr lang="en-US"/>
          </a:p>
        </p:txBody>
      </p:sp>
      <p:sp>
        <p:nvSpPr>
          <p:cNvPr id="348170" name="Line 10"/>
          <p:cNvSpPr>
            <a:spLocks noChangeShapeType="1"/>
          </p:cNvSpPr>
          <p:nvPr/>
        </p:nvSpPr>
        <p:spPr bwMode="auto">
          <a:xfrm flipH="1">
            <a:off x="2849563" y="5135563"/>
            <a:ext cx="1001712" cy="919162"/>
          </a:xfrm>
          <a:prstGeom prst="line">
            <a:avLst/>
          </a:prstGeom>
          <a:noFill/>
          <a:ln w="9525">
            <a:solidFill>
              <a:srgbClr val="000000"/>
            </a:solidFill>
            <a:round/>
            <a:headEnd/>
            <a:tailEnd type="stealth" w="med" len="lg"/>
          </a:ln>
          <a:effectLst/>
        </p:spPr>
        <p:txBody>
          <a:bodyPr lIns="0" tIns="0" rIns="0" bIns="0" anchor="ctr"/>
          <a:lstStyle/>
          <a:p>
            <a:endParaRPr lang="en-US"/>
          </a:p>
        </p:txBody>
      </p:sp>
      <p:sp>
        <p:nvSpPr>
          <p:cNvPr id="348171" name="Line 11"/>
          <p:cNvSpPr>
            <a:spLocks noChangeShapeType="1"/>
          </p:cNvSpPr>
          <p:nvPr/>
        </p:nvSpPr>
        <p:spPr bwMode="auto">
          <a:xfrm flipH="1" flipV="1">
            <a:off x="2360613" y="4251325"/>
            <a:ext cx="1490662" cy="533400"/>
          </a:xfrm>
          <a:prstGeom prst="line">
            <a:avLst/>
          </a:prstGeom>
          <a:noFill/>
          <a:ln w="9525">
            <a:solidFill>
              <a:srgbClr val="000000"/>
            </a:solidFill>
            <a:round/>
            <a:headEnd/>
            <a:tailEnd type="triangle" w="med" len="med"/>
          </a:ln>
          <a:effectLst/>
        </p:spPr>
        <p:txBody>
          <a:bodyPr lIns="0" tIns="0" rIns="0" bIns="0" anchor="ctr"/>
          <a:lstStyle/>
          <a:p>
            <a:endParaRPr lang="en-US"/>
          </a:p>
        </p:txBody>
      </p:sp>
      <p:sp>
        <p:nvSpPr>
          <p:cNvPr id="348172" name="Text Box 12"/>
          <p:cNvSpPr txBox="1">
            <a:spLocks noChangeArrowheads="1"/>
          </p:cNvSpPr>
          <p:nvPr/>
        </p:nvSpPr>
        <p:spPr bwMode="auto">
          <a:xfrm>
            <a:off x="3951288" y="4694238"/>
            <a:ext cx="1479550" cy="441325"/>
          </a:xfrm>
          <a:prstGeom prst="rect">
            <a:avLst/>
          </a:prstGeom>
          <a:noFill/>
          <a:ln w="25400">
            <a:noFill/>
            <a:miter lim="800000"/>
            <a:headEnd/>
            <a:tailEnd/>
          </a:ln>
          <a:effectLst/>
        </p:spPr>
        <p:txBody>
          <a:bodyPr lIns="0" tIns="0" rIns="0" bIns="0">
            <a:spAutoFit/>
          </a:bodyPr>
          <a:lstStyle/>
          <a:p>
            <a:pPr defTabSz="742950">
              <a:lnSpc>
                <a:spcPct val="90000"/>
              </a:lnSpc>
              <a:spcBef>
                <a:spcPct val="50000"/>
              </a:spcBef>
              <a:spcAft>
                <a:spcPct val="10000"/>
              </a:spcAft>
              <a:buSzPct val="80000"/>
            </a:pPr>
            <a:r>
              <a:rPr lang="en-US" sz="1600"/>
              <a:t>50% population 8-10 kW racks</a:t>
            </a:r>
          </a:p>
        </p:txBody>
      </p:sp>
      <p:sp>
        <p:nvSpPr>
          <p:cNvPr id="348173" name="Oval 13"/>
          <p:cNvSpPr>
            <a:spLocks noChangeArrowheads="1"/>
          </p:cNvSpPr>
          <p:nvPr/>
        </p:nvSpPr>
        <p:spPr bwMode="auto">
          <a:xfrm>
            <a:off x="933450" y="4694238"/>
            <a:ext cx="1536700" cy="1766887"/>
          </a:xfrm>
          <a:prstGeom prst="ellipse">
            <a:avLst/>
          </a:prstGeom>
          <a:noFill/>
          <a:ln w="19050">
            <a:solidFill>
              <a:srgbClr val="FF0000"/>
            </a:solidFill>
            <a:prstDash val="sysDot"/>
            <a:round/>
            <a:headEnd/>
            <a:tailEnd type="none" w="lg" len="sm"/>
          </a:ln>
          <a:effectLst/>
        </p:spPr>
        <p:txBody>
          <a:bodyPr wrap="none" lIns="0" tIns="0" rIns="0" bIns="0" anchor="ctr"/>
          <a:lstStyle/>
          <a:p>
            <a:endParaRPr lang="en-US"/>
          </a:p>
        </p:txBody>
      </p:sp>
      <p:sp>
        <p:nvSpPr>
          <p:cNvPr id="348174" name="Text Box 14"/>
          <p:cNvSpPr txBox="1">
            <a:spLocks noChangeArrowheads="1"/>
          </p:cNvSpPr>
          <p:nvPr/>
        </p:nvSpPr>
        <p:spPr bwMode="auto">
          <a:xfrm>
            <a:off x="3381375" y="6488113"/>
            <a:ext cx="2343150" cy="244475"/>
          </a:xfrm>
          <a:prstGeom prst="rect">
            <a:avLst/>
          </a:prstGeom>
          <a:noFill/>
          <a:ln w="9525">
            <a:noFill/>
            <a:miter lim="800000"/>
            <a:headEnd/>
            <a:tailEnd/>
          </a:ln>
          <a:effectLst/>
        </p:spPr>
        <p:txBody>
          <a:bodyPr>
            <a:spAutoFit/>
          </a:bodyPr>
          <a:lstStyle/>
          <a:p>
            <a:pPr algn="ctr">
              <a:spcBef>
                <a:spcPct val="50000"/>
              </a:spcBef>
            </a:pPr>
            <a:r>
              <a:rPr lang="en-US" sz="1000">
                <a:cs typeface="Arial" charset="0"/>
              </a:rPr>
              <a:t>Source: Chandrakant Patel, HP</a:t>
            </a:r>
          </a:p>
        </p:txBody>
      </p:sp>
      <p:sp>
        <p:nvSpPr>
          <p:cNvPr id="348175" name="Line 15"/>
          <p:cNvSpPr>
            <a:spLocks noChangeShapeType="1"/>
          </p:cNvSpPr>
          <p:nvPr/>
        </p:nvSpPr>
        <p:spPr bwMode="auto">
          <a:xfrm flipH="1">
            <a:off x="3468688" y="2286000"/>
            <a:ext cx="417512" cy="352425"/>
          </a:xfrm>
          <a:prstGeom prst="line">
            <a:avLst/>
          </a:prstGeom>
          <a:noFill/>
          <a:ln w="9525">
            <a:solidFill>
              <a:srgbClr val="000000"/>
            </a:solidFill>
            <a:round/>
            <a:headEnd/>
            <a:tailEnd type="stealth" w="med" len="lg"/>
          </a:ln>
          <a:effectLst/>
        </p:spPr>
        <p:txBody>
          <a:bodyPr lIns="0" tIns="0" rIns="0" bIns="0" anchor="ctr"/>
          <a:lstStyle/>
          <a:p>
            <a:endParaRPr lang="en-US"/>
          </a:p>
        </p:txBody>
      </p:sp>
      <p:sp>
        <p:nvSpPr>
          <p:cNvPr id="348176" name="Line 16"/>
          <p:cNvSpPr>
            <a:spLocks noChangeShapeType="1"/>
          </p:cNvSpPr>
          <p:nvPr/>
        </p:nvSpPr>
        <p:spPr bwMode="auto">
          <a:xfrm flipH="1">
            <a:off x="3611563" y="5788025"/>
            <a:ext cx="320675" cy="266700"/>
          </a:xfrm>
          <a:prstGeom prst="line">
            <a:avLst/>
          </a:prstGeom>
          <a:noFill/>
          <a:ln w="9525">
            <a:solidFill>
              <a:srgbClr val="000000"/>
            </a:solidFill>
            <a:round/>
            <a:headEnd/>
            <a:tailEnd type="stealth" w="med" len="lg"/>
          </a:ln>
          <a:effectLst/>
        </p:spPr>
        <p:txBody>
          <a:bodyPr lIns="0" tIns="0" rIns="0" bIns="0" anchor="ctr"/>
          <a:lstStyle/>
          <a:p>
            <a:endParaRPr lang="en-US"/>
          </a:p>
        </p:txBody>
      </p:sp>
      <p:grpSp>
        <p:nvGrpSpPr>
          <p:cNvPr id="348177" name="Group 17"/>
          <p:cNvGrpSpPr>
            <a:grpSpLocks/>
          </p:cNvGrpSpPr>
          <p:nvPr/>
        </p:nvGrpSpPr>
        <p:grpSpPr bwMode="auto">
          <a:xfrm>
            <a:off x="1970088" y="2420938"/>
            <a:ext cx="1281112" cy="3622675"/>
            <a:chOff x="872" y="1594"/>
            <a:chExt cx="807" cy="2282"/>
          </a:xfrm>
        </p:grpSpPr>
        <p:sp>
          <p:nvSpPr>
            <p:cNvPr id="348178" name="Text Box 18"/>
            <p:cNvSpPr txBox="1">
              <a:spLocks noChangeArrowheads="1"/>
            </p:cNvSpPr>
            <p:nvPr/>
          </p:nvSpPr>
          <p:spPr bwMode="auto">
            <a:xfrm>
              <a:off x="1046" y="2208"/>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79" name="Text Box 19"/>
            <p:cNvSpPr txBox="1">
              <a:spLocks noChangeArrowheads="1"/>
            </p:cNvSpPr>
            <p:nvPr/>
          </p:nvSpPr>
          <p:spPr bwMode="auto">
            <a:xfrm>
              <a:off x="1046" y="1594"/>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80" name="Text Box 20"/>
            <p:cNvSpPr txBox="1">
              <a:spLocks noChangeArrowheads="1"/>
            </p:cNvSpPr>
            <p:nvPr/>
          </p:nvSpPr>
          <p:spPr bwMode="auto">
            <a:xfrm>
              <a:off x="1022" y="2789"/>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81" name="Text Box 21"/>
            <p:cNvSpPr txBox="1">
              <a:spLocks noChangeArrowheads="1"/>
            </p:cNvSpPr>
            <p:nvPr/>
          </p:nvSpPr>
          <p:spPr bwMode="auto">
            <a:xfrm rot="16200000">
              <a:off x="1048" y="3541"/>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82" name="Text Box 22"/>
            <p:cNvSpPr txBox="1">
              <a:spLocks noChangeArrowheads="1"/>
            </p:cNvSpPr>
            <p:nvPr/>
          </p:nvSpPr>
          <p:spPr bwMode="auto">
            <a:xfrm>
              <a:off x="1000" y="1942"/>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83" name="Text Box 23"/>
            <p:cNvSpPr txBox="1">
              <a:spLocks noChangeArrowheads="1"/>
            </p:cNvSpPr>
            <p:nvPr/>
          </p:nvSpPr>
          <p:spPr bwMode="auto">
            <a:xfrm>
              <a:off x="1022" y="2514"/>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84" name="Text Box 24"/>
            <p:cNvSpPr txBox="1">
              <a:spLocks noChangeArrowheads="1"/>
            </p:cNvSpPr>
            <p:nvPr/>
          </p:nvSpPr>
          <p:spPr bwMode="auto">
            <a:xfrm>
              <a:off x="1022" y="3077"/>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85" name="Text Box 25"/>
            <p:cNvSpPr txBox="1">
              <a:spLocks noChangeArrowheads="1"/>
            </p:cNvSpPr>
            <p:nvPr/>
          </p:nvSpPr>
          <p:spPr bwMode="auto">
            <a:xfrm rot="16200000">
              <a:off x="1364" y="3531"/>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86" name="Text Box 26"/>
            <p:cNvSpPr txBox="1">
              <a:spLocks noChangeArrowheads="1"/>
            </p:cNvSpPr>
            <p:nvPr/>
          </p:nvSpPr>
          <p:spPr bwMode="auto">
            <a:xfrm rot="16200000">
              <a:off x="711" y="3561"/>
              <a:ext cx="476" cy="154"/>
            </a:xfrm>
            <a:prstGeom prst="rect">
              <a:avLst/>
            </a:prstGeom>
            <a:noFill/>
            <a:ln w="9525" algn="ctr">
              <a:noFill/>
              <a:miter lim="800000"/>
              <a:headEnd/>
              <a:tailEnd/>
            </a:ln>
            <a:effectLst/>
          </p:spPr>
          <p:txBody>
            <a:bodyPr wrap="none">
              <a:spAutoFit/>
            </a:bodyPr>
            <a:lstStyle/>
            <a:p>
              <a:pPr algn="ctr"/>
              <a:r>
                <a:rPr lang="en-US" sz="1000"/>
                <a:t>Cold Aisle</a:t>
              </a:r>
            </a:p>
          </p:txBody>
        </p:sp>
      </p:grpSp>
      <p:grpSp>
        <p:nvGrpSpPr>
          <p:cNvPr id="348187" name="Group 27"/>
          <p:cNvGrpSpPr>
            <a:grpSpLocks/>
          </p:cNvGrpSpPr>
          <p:nvPr/>
        </p:nvGrpSpPr>
        <p:grpSpPr bwMode="auto">
          <a:xfrm>
            <a:off x="5307013" y="1200150"/>
            <a:ext cx="3163887" cy="5260975"/>
            <a:chOff x="3343" y="756"/>
            <a:chExt cx="1993" cy="3314"/>
          </a:xfrm>
        </p:grpSpPr>
        <p:pic>
          <p:nvPicPr>
            <p:cNvPr id="348188" name="Picture 28" descr="y_5-5ft_mod"/>
            <p:cNvPicPr>
              <a:picLocks noChangeAspect="1" noChangeArrowheads="1"/>
            </p:cNvPicPr>
            <p:nvPr/>
          </p:nvPicPr>
          <p:blipFill>
            <a:blip r:embed="rId4"/>
            <a:srcRect/>
            <a:stretch>
              <a:fillRect/>
            </a:stretch>
          </p:blipFill>
          <p:spPr bwMode="auto">
            <a:xfrm>
              <a:off x="3546" y="1251"/>
              <a:ext cx="1608" cy="2819"/>
            </a:xfrm>
            <a:prstGeom prst="rect">
              <a:avLst/>
            </a:prstGeom>
            <a:noFill/>
            <a:ln w="9525">
              <a:noFill/>
              <a:miter lim="800000"/>
              <a:headEnd/>
              <a:tailEnd/>
            </a:ln>
          </p:spPr>
        </p:pic>
        <p:sp>
          <p:nvSpPr>
            <p:cNvPr id="348189" name="Text Box 29"/>
            <p:cNvSpPr txBox="1">
              <a:spLocks noChangeArrowheads="1"/>
            </p:cNvSpPr>
            <p:nvPr/>
          </p:nvSpPr>
          <p:spPr bwMode="auto">
            <a:xfrm>
              <a:off x="4307" y="1395"/>
              <a:ext cx="0" cy="207"/>
            </a:xfrm>
            <a:prstGeom prst="rect">
              <a:avLst/>
            </a:prstGeom>
            <a:noFill/>
            <a:ln w="25400">
              <a:noFill/>
              <a:miter lim="800000"/>
              <a:headEnd/>
              <a:tailEnd/>
            </a:ln>
            <a:effectLst/>
          </p:spPr>
          <p:txBody>
            <a:bodyPr wrap="none" lIns="0" tIns="0" rIns="0" bIns="0">
              <a:spAutoFit/>
            </a:bodyPr>
            <a:lstStyle/>
            <a:p>
              <a:pPr defTabSz="742950">
                <a:lnSpc>
                  <a:spcPct val="90000"/>
                </a:lnSpc>
                <a:spcBef>
                  <a:spcPct val="10000"/>
                </a:spcBef>
                <a:spcAft>
                  <a:spcPct val="10000"/>
                </a:spcAft>
                <a:buSzPct val="80000"/>
              </a:pPr>
              <a:endParaRPr lang="en-GB" sz="2400"/>
            </a:p>
          </p:txBody>
        </p:sp>
        <p:sp>
          <p:nvSpPr>
            <p:cNvPr id="348190" name="Text Box 30"/>
            <p:cNvSpPr txBox="1">
              <a:spLocks noChangeArrowheads="1"/>
            </p:cNvSpPr>
            <p:nvPr/>
          </p:nvSpPr>
          <p:spPr bwMode="auto">
            <a:xfrm>
              <a:off x="3343" y="756"/>
              <a:ext cx="1993" cy="500"/>
            </a:xfrm>
            <a:prstGeom prst="rect">
              <a:avLst/>
            </a:prstGeom>
            <a:noFill/>
            <a:ln w="25400">
              <a:noFill/>
              <a:miter lim="800000"/>
              <a:headEnd/>
              <a:tailEnd type="none" w="lg" len="sm"/>
            </a:ln>
            <a:effectLst/>
          </p:spPr>
          <p:txBody>
            <a:bodyPr lIns="0" tIns="0" rIns="0" bIns="0">
              <a:spAutoFit/>
            </a:bodyPr>
            <a:lstStyle/>
            <a:p>
              <a:pPr marL="177800" indent="-177800" algn="ctr">
                <a:buClr>
                  <a:srgbClr val="7B7B79"/>
                </a:buClr>
              </a:pPr>
              <a:r>
                <a:rPr lang="en-US" sz="2000">
                  <a:latin typeface="Futura Hv" pitchFamily="34" charset="0"/>
                </a:rPr>
                <a:t>After</a:t>
              </a:r>
              <a:r>
                <a:rPr lang="en-US" b="1"/>
                <a:t> </a:t>
              </a:r>
            </a:p>
            <a:p>
              <a:pPr marL="177800" indent="-177800" algn="ctr">
                <a:buClr>
                  <a:srgbClr val="7B7B79"/>
                </a:buClr>
                <a:buFontTx/>
                <a:buChar char="•"/>
              </a:pPr>
              <a:r>
                <a:rPr lang="en-US" sz="1600"/>
                <a:t>Repositioning inlet air vents</a:t>
              </a:r>
            </a:p>
            <a:p>
              <a:pPr marL="177800" indent="-177800" algn="ctr">
                <a:buClr>
                  <a:srgbClr val="7B7B79"/>
                </a:buClr>
                <a:buFontTx/>
                <a:buChar char="•"/>
              </a:pPr>
              <a:r>
                <a:rPr lang="en-US" sz="1600"/>
                <a:t>The only degree of freedom</a:t>
              </a:r>
            </a:p>
          </p:txBody>
        </p:sp>
        <p:sp>
          <p:nvSpPr>
            <p:cNvPr id="348191" name="Oval 31"/>
            <p:cNvSpPr>
              <a:spLocks noChangeArrowheads="1"/>
            </p:cNvSpPr>
            <p:nvPr/>
          </p:nvSpPr>
          <p:spPr bwMode="auto">
            <a:xfrm>
              <a:off x="3460" y="2957"/>
              <a:ext cx="968" cy="1113"/>
            </a:xfrm>
            <a:prstGeom prst="ellipse">
              <a:avLst/>
            </a:prstGeom>
            <a:noFill/>
            <a:ln w="19050">
              <a:solidFill>
                <a:srgbClr val="FF0000"/>
              </a:solidFill>
              <a:prstDash val="sysDot"/>
              <a:round/>
              <a:headEnd/>
              <a:tailEnd type="none" w="lg" len="sm"/>
            </a:ln>
            <a:effectLst/>
          </p:spPr>
          <p:txBody>
            <a:bodyPr wrap="none" lIns="0" tIns="0" rIns="0" bIns="0" anchor="ctr"/>
            <a:lstStyle/>
            <a:p>
              <a:endParaRPr lang="en-US"/>
            </a:p>
          </p:txBody>
        </p:sp>
        <p:grpSp>
          <p:nvGrpSpPr>
            <p:cNvPr id="348192" name="Group 32"/>
            <p:cNvGrpSpPr>
              <a:grpSpLocks/>
            </p:cNvGrpSpPr>
            <p:nvPr/>
          </p:nvGrpSpPr>
          <p:grpSpPr bwMode="auto">
            <a:xfrm>
              <a:off x="4113" y="1527"/>
              <a:ext cx="807" cy="2282"/>
              <a:chOff x="872" y="1594"/>
              <a:chExt cx="807" cy="2282"/>
            </a:xfrm>
          </p:grpSpPr>
          <p:sp>
            <p:nvSpPr>
              <p:cNvPr id="348193" name="Text Box 33"/>
              <p:cNvSpPr txBox="1">
                <a:spLocks noChangeArrowheads="1"/>
              </p:cNvSpPr>
              <p:nvPr/>
            </p:nvSpPr>
            <p:spPr bwMode="auto">
              <a:xfrm>
                <a:off x="1046" y="2208"/>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94" name="Text Box 34"/>
              <p:cNvSpPr txBox="1">
                <a:spLocks noChangeArrowheads="1"/>
              </p:cNvSpPr>
              <p:nvPr/>
            </p:nvSpPr>
            <p:spPr bwMode="auto">
              <a:xfrm>
                <a:off x="1046" y="1594"/>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95" name="Text Box 35"/>
              <p:cNvSpPr txBox="1">
                <a:spLocks noChangeArrowheads="1"/>
              </p:cNvSpPr>
              <p:nvPr/>
            </p:nvSpPr>
            <p:spPr bwMode="auto">
              <a:xfrm>
                <a:off x="1022" y="2789"/>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96" name="Text Box 36"/>
              <p:cNvSpPr txBox="1">
                <a:spLocks noChangeArrowheads="1"/>
              </p:cNvSpPr>
              <p:nvPr/>
            </p:nvSpPr>
            <p:spPr bwMode="auto">
              <a:xfrm rot="16200000">
                <a:off x="1048" y="3541"/>
                <a:ext cx="431" cy="154"/>
              </a:xfrm>
              <a:prstGeom prst="rect">
                <a:avLst/>
              </a:prstGeom>
              <a:noFill/>
              <a:ln w="9525" algn="ctr">
                <a:noFill/>
                <a:miter lim="800000"/>
                <a:headEnd/>
                <a:tailEnd/>
              </a:ln>
              <a:effectLst/>
            </p:spPr>
            <p:txBody>
              <a:bodyPr wrap="none">
                <a:spAutoFit/>
              </a:bodyPr>
              <a:lstStyle/>
              <a:p>
                <a:pPr algn="ctr"/>
                <a:r>
                  <a:rPr lang="en-US" sz="1000"/>
                  <a:t>Hot Aisle</a:t>
                </a:r>
              </a:p>
            </p:txBody>
          </p:sp>
          <p:sp>
            <p:nvSpPr>
              <p:cNvPr id="348197" name="Text Box 37"/>
              <p:cNvSpPr txBox="1">
                <a:spLocks noChangeArrowheads="1"/>
              </p:cNvSpPr>
              <p:nvPr/>
            </p:nvSpPr>
            <p:spPr bwMode="auto">
              <a:xfrm>
                <a:off x="1000" y="1942"/>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98" name="Text Box 38"/>
              <p:cNvSpPr txBox="1">
                <a:spLocks noChangeArrowheads="1"/>
              </p:cNvSpPr>
              <p:nvPr/>
            </p:nvSpPr>
            <p:spPr bwMode="auto">
              <a:xfrm>
                <a:off x="1022" y="2514"/>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199" name="Text Box 39"/>
              <p:cNvSpPr txBox="1">
                <a:spLocks noChangeArrowheads="1"/>
              </p:cNvSpPr>
              <p:nvPr/>
            </p:nvSpPr>
            <p:spPr bwMode="auto">
              <a:xfrm>
                <a:off x="1022" y="3077"/>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200" name="Text Box 40"/>
              <p:cNvSpPr txBox="1">
                <a:spLocks noChangeArrowheads="1"/>
              </p:cNvSpPr>
              <p:nvPr/>
            </p:nvSpPr>
            <p:spPr bwMode="auto">
              <a:xfrm rot="16200000">
                <a:off x="1364" y="3531"/>
                <a:ext cx="476" cy="154"/>
              </a:xfrm>
              <a:prstGeom prst="rect">
                <a:avLst/>
              </a:prstGeom>
              <a:noFill/>
              <a:ln w="9525" algn="ctr">
                <a:noFill/>
                <a:miter lim="800000"/>
                <a:headEnd/>
                <a:tailEnd/>
              </a:ln>
              <a:effectLst/>
            </p:spPr>
            <p:txBody>
              <a:bodyPr wrap="none">
                <a:spAutoFit/>
              </a:bodyPr>
              <a:lstStyle/>
              <a:p>
                <a:pPr algn="ctr"/>
                <a:r>
                  <a:rPr lang="en-US" sz="1000"/>
                  <a:t>Cold Aisle</a:t>
                </a:r>
              </a:p>
            </p:txBody>
          </p:sp>
          <p:sp>
            <p:nvSpPr>
              <p:cNvPr id="348201" name="Text Box 41"/>
              <p:cNvSpPr txBox="1">
                <a:spLocks noChangeArrowheads="1"/>
              </p:cNvSpPr>
              <p:nvPr/>
            </p:nvSpPr>
            <p:spPr bwMode="auto">
              <a:xfrm rot="16200000">
                <a:off x="711" y="3561"/>
                <a:ext cx="476" cy="154"/>
              </a:xfrm>
              <a:prstGeom prst="rect">
                <a:avLst/>
              </a:prstGeom>
              <a:noFill/>
              <a:ln w="9525" algn="ctr">
                <a:noFill/>
                <a:miter lim="800000"/>
                <a:headEnd/>
                <a:tailEnd/>
              </a:ln>
              <a:effectLst/>
            </p:spPr>
            <p:txBody>
              <a:bodyPr wrap="none">
                <a:spAutoFit/>
              </a:bodyPr>
              <a:lstStyle/>
              <a:p>
                <a:pPr algn="ctr"/>
                <a:r>
                  <a:rPr lang="en-US" sz="1000"/>
                  <a:t>Cold Aisle</a:t>
                </a:r>
              </a:p>
            </p:txBody>
          </p:sp>
        </p:grpSp>
      </p:grpSp>
    </p:spTree>
  </p:cSld>
  <p:clrMapOvr>
    <a:masterClrMapping/>
  </p:clrMapOvr>
  <p:transition spd="med">
    <p:wipe dir="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Grp="1" noChangeArrowheads="1"/>
          </p:cNvSpPr>
          <p:nvPr>
            <p:ph type="title"/>
          </p:nvPr>
        </p:nvSpPr>
        <p:spPr/>
        <p:txBody>
          <a:bodyPr/>
          <a:lstStyle/>
          <a:p>
            <a:r>
              <a:rPr lang="en-US" sz="2800" smtClean="0">
                <a:solidFill>
                  <a:srgbClr val="00558E"/>
                </a:solidFill>
              </a:rPr>
              <a:t>Above floor thermal map</a:t>
            </a:r>
            <a:r>
              <a:rPr lang="en-US" sz="2800" smtClean="0"/>
              <a:t/>
            </a:r>
            <a:br>
              <a:rPr lang="en-US" sz="2800" smtClean="0"/>
            </a:br>
            <a:r>
              <a:rPr lang="en-US" sz="2400" i="1" smtClean="0">
                <a:solidFill>
                  <a:schemeClr val="folHlink"/>
                </a:solidFill>
              </a:rPr>
              <a:t>Comprehensive Assessment Software Plot</a:t>
            </a:r>
            <a:endParaRPr lang="en-US" sz="2800" i="1" smtClean="0">
              <a:solidFill>
                <a:schemeClr val="folHlink"/>
              </a:solidFill>
            </a:endParaRPr>
          </a:p>
        </p:txBody>
      </p:sp>
      <p:pic>
        <p:nvPicPr>
          <p:cNvPr id="350211" name="Picture 3" descr="y_78in_84-1F_mod"/>
          <p:cNvPicPr>
            <a:picLocks noChangeAspect="1" noChangeArrowheads="1"/>
          </p:cNvPicPr>
          <p:nvPr/>
        </p:nvPicPr>
        <p:blipFill>
          <a:blip r:embed="rId3"/>
          <a:srcRect/>
          <a:stretch>
            <a:fillRect/>
          </a:stretch>
        </p:blipFill>
        <p:spPr bwMode="auto">
          <a:xfrm>
            <a:off x="304800" y="1803400"/>
            <a:ext cx="7239000" cy="3563938"/>
          </a:xfrm>
          <a:prstGeom prst="rect">
            <a:avLst/>
          </a:prstGeom>
          <a:noFill/>
        </p:spPr>
      </p:pic>
      <p:sp>
        <p:nvSpPr>
          <p:cNvPr id="350212" name="Text Box 4"/>
          <p:cNvSpPr txBox="1">
            <a:spLocks noChangeArrowheads="1"/>
          </p:cNvSpPr>
          <p:nvPr/>
        </p:nvSpPr>
        <p:spPr bwMode="auto">
          <a:xfrm>
            <a:off x="2590800" y="1295400"/>
            <a:ext cx="3506788" cy="366713"/>
          </a:xfrm>
          <a:prstGeom prst="rect">
            <a:avLst/>
          </a:prstGeom>
          <a:noFill/>
          <a:ln w="9525">
            <a:noFill/>
            <a:miter lim="800000"/>
            <a:headEnd/>
            <a:tailEnd/>
          </a:ln>
          <a:effectLst/>
        </p:spPr>
        <p:txBody>
          <a:bodyPr wrap="none">
            <a:spAutoFit/>
          </a:bodyPr>
          <a:lstStyle/>
          <a:p>
            <a:r>
              <a:rPr lang="en-US" u="sng">
                <a:cs typeface="Times New Roman" pitchFamily="18" charset="0"/>
              </a:rPr>
              <a:t>Y-Plot at 78” from the raised floor</a:t>
            </a:r>
          </a:p>
        </p:txBody>
      </p:sp>
      <p:sp>
        <p:nvSpPr>
          <p:cNvPr id="350213" name="Text Box 5"/>
          <p:cNvSpPr txBox="1">
            <a:spLocks noChangeArrowheads="1"/>
          </p:cNvSpPr>
          <p:nvPr/>
        </p:nvSpPr>
        <p:spPr bwMode="auto">
          <a:xfrm rot="-5400000">
            <a:off x="1052512" y="3386138"/>
            <a:ext cx="1063625" cy="336550"/>
          </a:xfrm>
          <a:prstGeom prst="rect">
            <a:avLst/>
          </a:prstGeom>
          <a:noFill/>
          <a:ln w="9525">
            <a:noFill/>
            <a:miter lim="800000"/>
            <a:headEnd/>
            <a:tailEnd/>
          </a:ln>
          <a:effectLst/>
        </p:spPr>
        <p:txBody>
          <a:bodyPr wrap="none">
            <a:spAutoFit/>
          </a:bodyPr>
          <a:lstStyle/>
          <a:p>
            <a:r>
              <a:rPr lang="en-US" sz="1600">
                <a:solidFill>
                  <a:schemeClr val="bg1"/>
                </a:solidFill>
                <a:latin typeface="Futura Hv" pitchFamily="34" charset="0"/>
                <a:cs typeface="Times New Roman" pitchFamily="18" charset="0"/>
              </a:rPr>
              <a:t>Cold Aisle</a:t>
            </a:r>
          </a:p>
        </p:txBody>
      </p:sp>
      <p:sp>
        <p:nvSpPr>
          <p:cNvPr id="350214" name="Text Box 6"/>
          <p:cNvSpPr txBox="1">
            <a:spLocks noChangeArrowheads="1"/>
          </p:cNvSpPr>
          <p:nvPr/>
        </p:nvSpPr>
        <p:spPr bwMode="auto">
          <a:xfrm rot="-5400000">
            <a:off x="2227262" y="3465513"/>
            <a:ext cx="1063625" cy="336550"/>
          </a:xfrm>
          <a:prstGeom prst="rect">
            <a:avLst/>
          </a:prstGeom>
          <a:noFill/>
          <a:ln w="9525">
            <a:noFill/>
            <a:miter lim="800000"/>
            <a:headEnd/>
            <a:tailEnd/>
          </a:ln>
          <a:effectLst/>
        </p:spPr>
        <p:txBody>
          <a:bodyPr wrap="none">
            <a:spAutoFit/>
          </a:bodyPr>
          <a:lstStyle/>
          <a:p>
            <a:r>
              <a:rPr lang="en-US" sz="1600">
                <a:solidFill>
                  <a:schemeClr val="bg1"/>
                </a:solidFill>
                <a:latin typeface="Futura Hv" pitchFamily="34" charset="0"/>
                <a:cs typeface="Times New Roman" pitchFamily="18" charset="0"/>
              </a:rPr>
              <a:t>Cold Aisle</a:t>
            </a:r>
          </a:p>
        </p:txBody>
      </p:sp>
      <p:sp>
        <p:nvSpPr>
          <p:cNvPr id="350215" name="Text Box 7"/>
          <p:cNvSpPr txBox="1">
            <a:spLocks noChangeArrowheads="1"/>
          </p:cNvSpPr>
          <p:nvPr/>
        </p:nvSpPr>
        <p:spPr bwMode="auto">
          <a:xfrm rot="-5400000">
            <a:off x="3471862" y="3459163"/>
            <a:ext cx="1063625" cy="336550"/>
          </a:xfrm>
          <a:prstGeom prst="rect">
            <a:avLst/>
          </a:prstGeom>
          <a:noFill/>
          <a:ln w="9525">
            <a:noFill/>
            <a:miter lim="800000"/>
            <a:headEnd/>
            <a:tailEnd/>
          </a:ln>
          <a:effectLst/>
        </p:spPr>
        <p:txBody>
          <a:bodyPr wrap="none">
            <a:spAutoFit/>
          </a:bodyPr>
          <a:lstStyle/>
          <a:p>
            <a:r>
              <a:rPr lang="en-US" sz="1600">
                <a:solidFill>
                  <a:schemeClr val="bg1"/>
                </a:solidFill>
                <a:latin typeface="Futura Hv" pitchFamily="34" charset="0"/>
                <a:cs typeface="Times New Roman" pitchFamily="18" charset="0"/>
              </a:rPr>
              <a:t>Cold Aisle</a:t>
            </a:r>
          </a:p>
        </p:txBody>
      </p:sp>
      <p:sp>
        <p:nvSpPr>
          <p:cNvPr id="350216" name="Text Box 8"/>
          <p:cNvSpPr txBox="1">
            <a:spLocks noChangeArrowheads="1"/>
          </p:cNvSpPr>
          <p:nvPr/>
        </p:nvSpPr>
        <p:spPr bwMode="auto">
          <a:xfrm rot="-5400000">
            <a:off x="4703762" y="3538538"/>
            <a:ext cx="1063625" cy="336550"/>
          </a:xfrm>
          <a:prstGeom prst="rect">
            <a:avLst/>
          </a:prstGeom>
          <a:noFill/>
          <a:ln w="9525">
            <a:noFill/>
            <a:miter lim="800000"/>
            <a:headEnd/>
            <a:tailEnd/>
          </a:ln>
          <a:effectLst/>
        </p:spPr>
        <p:txBody>
          <a:bodyPr wrap="none">
            <a:spAutoFit/>
          </a:bodyPr>
          <a:lstStyle/>
          <a:p>
            <a:r>
              <a:rPr lang="en-US" sz="1600">
                <a:solidFill>
                  <a:schemeClr val="bg1"/>
                </a:solidFill>
                <a:latin typeface="Futura Hv" pitchFamily="34" charset="0"/>
                <a:cs typeface="Times New Roman" pitchFamily="18" charset="0"/>
              </a:rPr>
              <a:t>Cold Aisle</a:t>
            </a:r>
          </a:p>
        </p:txBody>
      </p:sp>
      <p:sp>
        <p:nvSpPr>
          <p:cNvPr id="350217" name="Text Box 9"/>
          <p:cNvSpPr txBox="1">
            <a:spLocks noChangeArrowheads="1"/>
          </p:cNvSpPr>
          <p:nvPr/>
        </p:nvSpPr>
        <p:spPr bwMode="auto">
          <a:xfrm rot="-5400000">
            <a:off x="5916612" y="3538538"/>
            <a:ext cx="1063625" cy="336550"/>
          </a:xfrm>
          <a:prstGeom prst="rect">
            <a:avLst/>
          </a:prstGeom>
          <a:noFill/>
          <a:ln w="9525">
            <a:noFill/>
            <a:miter lim="800000"/>
            <a:headEnd/>
            <a:tailEnd/>
          </a:ln>
          <a:effectLst/>
        </p:spPr>
        <p:txBody>
          <a:bodyPr wrap="none">
            <a:spAutoFit/>
          </a:bodyPr>
          <a:lstStyle/>
          <a:p>
            <a:r>
              <a:rPr lang="en-US" sz="1600">
                <a:solidFill>
                  <a:schemeClr val="bg1"/>
                </a:solidFill>
                <a:latin typeface="Futura Hv" pitchFamily="34" charset="0"/>
                <a:cs typeface="Times New Roman" pitchFamily="18" charset="0"/>
              </a:rPr>
              <a:t>Cold Aisle</a:t>
            </a:r>
          </a:p>
        </p:txBody>
      </p:sp>
      <p:sp>
        <p:nvSpPr>
          <p:cNvPr id="350218" name="AutoShape 10"/>
          <p:cNvSpPr>
            <a:spLocks noChangeArrowheads="1"/>
          </p:cNvSpPr>
          <p:nvPr/>
        </p:nvSpPr>
        <p:spPr bwMode="auto">
          <a:xfrm>
            <a:off x="3429000" y="5689600"/>
            <a:ext cx="3962400" cy="457200"/>
          </a:xfrm>
          <a:prstGeom prst="roundRect">
            <a:avLst>
              <a:gd name="adj" fmla="val 16667"/>
            </a:avLst>
          </a:prstGeom>
          <a:noFill/>
          <a:ln w="9525">
            <a:solidFill>
              <a:srgbClr val="339966"/>
            </a:solidFill>
            <a:round/>
            <a:headEnd/>
            <a:tailEnd/>
          </a:ln>
          <a:effectLst/>
        </p:spPr>
        <p:txBody>
          <a:bodyPr wrap="none" anchor="ctr"/>
          <a:lstStyle/>
          <a:p>
            <a:pPr>
              <a:buFontTx/>
              <a:buChar char="•"/>
            </a:pPr>
            <a:r>
              <a:rPr lang="en-US" sz="1400">
                <a:cs typeface="Times New Roman" pitchFamily="18" charset="0"/>
              </a:rPr>
              <a:t>Max. inlet temperature occurs at R9C1: 84.1</a:t>
            </a:r>
            <a:r>
              <a:rPr lang="en-US" sz="1400" baseline="40000">
                <a:cs typeface="Times New Roman" pitchFamily="18" charset="0"/>
              </a:rPr>
              <a:t>o</a:t>
            </a:r>
            <a:r>
              <a:rPr lang="en-US" sz="1400">
                <a:cs typeface="Times New Roman" pitchFamily="18" charset="0"/>
              </a:rPr>
              <a:t>F</a:t>
            </a:r>
          </a:p>
        </p:txBody>
      </p:sp>
      <p:pic>
        <p:nvPicPr>
          <p:cNvPr id="350219" name="Picture 11" descr="temp_scale_F"/>
          <p:cNvPicPr>
            <a:picLocks noChangeAspect="1" noChangeArrowheads="1"/>
          </p:cNvPicPr>
          <p:nvPr/>
        </p:nvPicPr>
        <p:blipFill>
          <a:blip r:embed="rId4"/>
          <a:srcRect/>
          <a:stretch>
            <a:fillRect/>
          </a:stretch>
        </p:blipFill>
        <p:spPr bwMode="auto">
          <a:xfrm>
            <a:off x="7874000" y="1803400"/>
            <a:ext cx="965200" cy="3695700"/>
          </a:xfrm>
          <a:prstGeom prst="rect">
            <a:avLst/>
          </a:prstGeom>
          <a:noFill/>
        </p:spPr>
      </p:pic>
      <p:sp>
        <p:nvSpPr>
          <p:cNvPr id="350220" name="Oval 12"/>
          <p:cNvSpPr>
            <a:spLocks noChangeArrowheads="1"/>
          </p:cNvSpPr>
          <p:nvPr/>
        </p:nvSpPr>
        <p:spPr bwMode="auto">
          <a:xfrm>
            <a:off x="6096000" y="4622800"/>
            <a:ext cx="533400" cy="304800"/>
          </a:xfrm>
          <a:prstGeom prst="ellipse">
            <a:avLst/>
          </a:prstGeom>
          <a:noFill/>
          <a:ln w="38100">
            <a:solidFill>
              <a:schemeClr val="tx1"/>
            </a:solidFill>
            <a:prstDash val="sysDot"/>
            <a:round/>
            <a:headEnd/>
            <a:tailEnd/>
          </a:ln>
          <a:effectLst/>
        </p:spPr>
        <p:txBody>
          <a:bodyPr wrap="none" anchor="ctr"/>
          <a:lstStyle/>
          <a:p>
            <a:endParaRPr lang="en-US"/>
          </a:p>
        </p:txBody>
      </p:sp>
      <p:sp>
        <p:nvSpPr>
          <p:cNvPr id="350221" name="Line 13"/>
          <p:cNvSpPr>
            <a:spLocks noChangeShapeType="1"/>
          </p:cNvSpPr>
          <p:nvPr/>
        </p:nvSpPr>
        <p:spPr bwMode="auto">
          <a:xfrm>
            <a:off x="6400800" y="4927600"/>
            <a:ext cx="0" cy="762000"/>
          </a:xfrm>
          <a:prstGeom prst="line">
            <a:avLst/>
          </a:prstGeom>
          <a:noFill/>
          <a:ln w="19050">
            <a:solidFill>
              <a:schemeClr val="tx1"/>
            </a:solidFill>
            <a:round/>
            <a:headEnd/>
            <a:tailEnd type="arrow" w="lg" len="med"/>
          </a:ln>
          <a:effectLst/>
        </p:spPr>
        <p:txBody>
          <a:bodyPr/>
          <a:lstStyle/>
          <a:p>
            <a:endParaRPr lang="en-US"/>
          </a:p>
        </p:txBody>
      </p:sp>
      <p:pic>
        <p:nvPicPr>
          <p:cNvPr id="350222" name="Picture 14" descr="y_78in_84-1F_zm_mod"/>
          <p:cNvPicPr>
            <a:picLocks noChangeAspect="1" noChangeArrowheads="1"/>
          </p:cNvPicPr>
          <p:nvPr/>
        </p:nvPicPr>
        <p:blipFill>
          <a:blip r:embed="rId5"/>
          <a:srcRect/>
          <a:stretch>
            <a:fillRect/>
          </a:stretch>
        </p:blipFill>
        <p:spPr bwMode="auto">
          <a:xfrm>
            <a:off x="1066800" y="5461000"/>
            <a:ext cx="1790700" cy="889000"/>
          </a:xfrm>
          <a:prstGeom prst="rect">
            <a:avLst/>
          </a:prstGeom>
          <a:noFill/>
        </p:spPr>
      </p:pic>
      <p:sp>
        <p:nvSpPr>
          <p:cNvPr id="350223" name="Line 15"/>
          <p:cNvSpPr>
            <a:spLocks noChangeShapeType="1"/>
          </p:cNvSpPr>
          <p:nvPr/>
        </p:nvSpPr>
        <p:spPr bwMode="auto">
          <a:xfrm rot="5400000" flipH="1" flipV="1">
            <a:off x="3136900" y="5651500"/>
            <a:ext cx="0" cy="533400"/>
          </a:xfrm>
          <a:prstGeom prst="line">
            <a:avLst/>
          </a:prstGeom>
          <a:noFill/>
          <a:ln w="19050">
            <a:solidFill>
              <a:schemeClr val="tx1"/>
            </a:solidFill>
            <a:round/>
            <a:headEnd/>
            <a:tailEnd type="arrow" w="lg" len="med"/>
          </a:ln>
          <a:effectLst/>
        </p:spPr>
        <p:txBody>
          <a:bodyPr/>
          <a:lstStyle/>
          <a:p>
            <a:endParaRPr lang="en-US"/>
          </a:p>
        </p:txBody>
      </p:sp>
      <p:sp>
        <p:nvSpPr>
          <p:cNvPr id="350224" name="Text Box 16"/>
          <p:cNvSpPr txBox="1">
            <a:spLocks noChangeArrowheads="1"/>
          </p:cNvSpPr>
          <p:nvPr/>
        </p:nvSpPr>
        <p:spPr bwMode="auto">
          <a:xfrm>
            <a:off x="2743200" y="6299200"/>
            <a:ext cx="736600" cy="304800"/>
          </a:xfrm>
          <a:prstGeom prst="rect">
            <a:avLst/>
          </a:prstGeom>
          <a:noFill/>
          <a:ln w="9525">
            <a:noFill/>
            <a:miter lim="800000"/>
            <a:headEnd/>
            <a:tailEnd/>
          </a:ln>
          <a:effectLst/>
        </p:spPr>
        <p:txBody>
          <a:bodyPr wrap="none">
            <a:spAutoFit/>
          </a:bodyPr>
          <a:lstStyle/>
          <a:p>
            <a:r>
              <a:rPr lang="en-US" sz="1400"/>
              <a:t>R10C1</a:t>
            </a:r>
          </a:p>
        </p:txBody>
      </p:sp>
      <p:sp>
        <p:nvSpPr>
          <p:cNvPr id="350225" name="Text Box 17"/>
          <p:cNvSpPr txBox="1">
            <a:spLocks noChangeArrowheads="1"/>
          </p:cNvSpPr>
          <p:nvPr/>
        </p:nvSpPr>
        <p:spPr bwMode="auto">
          <a:xfrm>
            <a:off x="533400" y="6146800"/>
            <a:ext cx="627063" cy="304800"/>
          </a:xfrm>
          <a:prstGeom prst="rect">
            <a:avLst/>
          </a:prstGeom>
          <a:noFill/>
          <a:ln w="9525">
            <a:noFill/>
            <a:miter lim="800000"/>
            <a:headEnd/>
            <a:tailEnd/>
          </a:ln>
          <a:effectLst/>
        </p:spPr>
        <p:txBody>
          <a:bodyPr wrap="none">
            <a:spAutoFit/>
          </a:bodyPr>
          <a:lstStyle/>
          <a:p>
            <a:r>
              <a:rPr lang="en-US" sz="1400"/>
              <a:t>R9C1</a:t>
            </a:r>
          </a:p>
        </p:txBody>
      </p:sp>
      <p:sp>
        <p:nvSpPr>
          <p:cNvPr id="350226" name="Line 18"/>
          <p:cNvSpPr>
            <a:spLocks noChangeShapeType="1"/>
          </p:cNvSpPr>
          <p:nvPr/>
        </p:nvSpPr>
        <p:spPr bwMode="auto">
          <a:xfrm flipV="1">
            <a:off x="939800" y="6045200"/>
            <a:ext cx="381000" cy="152400"/>
          </a:xfrm>
          <a:prstGeom prst="line">
            <a:avLst/>
          </a:prstGeom>
          <a:noFill/>
          <a:ln w="19050">
            <a:solidFill>
              <a:schemeClr val="tx1"/>
            </a:solidFill>
            <a:round/>
            <a:headEnd/>
            <a:tailEnd type="arrow" w="lg" len="med"/>
          </a:ln>
          <a:effectLst/>
        </p:spPr>
        <p:txBody>
          <a:bodyPr/>
          <a:lstStyle/>
          <a:p>
            <a:endParaRPr lang="en-US"/>
          </a:p>
        </p:txBody>
      </p:sp>
      <p:sp>
        <p:nvSpPr>
          <p:cNvPr id="350227" name="Line 19"/>
          <p:cNvSpPr>
            <a:spLocks noChangeShapeType="1"/>
          </p:cNvSpPr>
          <p:nvPr/>
        </p:nvSpPr>
        <p:spPr bwMode="auto">
          <a:xfrm flipH="1" flipV="1">
            <a:off x="2438400" y="6070600"/>
            <a:ext cx="457200" cy="228600"/>
          </a:xfrm>
          <a:prstGeom prst="line">
            <a:avLst/>
          </a:prstGeom>
          <a:noFill/>
          <a:ln w="19050">
            <a:solidFill>
              <a:schemeClr val="tx1"/>
            </a:solidFill>
            <a:round/>
            <a:headEnd/>
            <a:tailEnd type="arrow" w="lg" len="med"/>
          </a:ln>
          <a:effectLst/>
        </p:spPr>
        <p:txBody>
          <a:bodyPr/>
          <a:lstStyle/>
          <a:p>
            <a:endParaRPr 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ChangeArrowheads="1"/>
          </p:cNvSpPr>
          <p:nvPr>
            <p:ph type="title"/>
          </p:nvPr>
        </p:nvSpPr>
        <p:spPr/>
        <p:txBody>
          <a:bodyPr/>
          <a:lstStyle/>
          <a:p>
            <a:r>
              <a:rPr lang="en-US" sz="2800" smtClean="0">
                <a:solidFill>
                  <a:srgbClr val="00558E"/>
                </a:solidFill>
              </a:rPr>
              <a:t>Thermal elevation views</a:t>
            </a:r>
            <a:r>
              <a:rPr lang="en-US" sz="2800" smtClean="0"/>
              <a:t/>
            </a:r>
            <a:br>
              <a:rPr lang="en-US" sz="2800" smtClean="0"/>
            </a:br>
            <a:endParaRPr lang="en-US" sz="2800" smtClean="0"/>
          </a:p>
        </p:txBody>
      </p:sp>
      <p:sp>
        <p:nvSpPr>
          <p:cNvPr id="352259" name="Text Box 3"/>
          <p:cNvSpPr txBox="1">
            <a:spLocks noChangeArrowheads="1"/>
          </p:cNvSpPr>
          <p:nvPr/>
        </p:nvSpPr>
        <p:spPr bwMode="auto">
          <a:xfrm>
            <a:off x="2286000" y="1196975"/>
            <a:ext cx="4751388" cy="366713"/>
          </a:xfrm>
          <a:prstGeom prst="rect">
            <a:avLst/>
          </a:prstGeom>
          <a:noFill/>
          <a:ln w="9525">
            <a:noFill/>
            <a:miter lim="800000"/>
            <a:headEnd/>
            <a:tailEnd/>
          </a:ln>
          <a:effectLst/>
        </p:spPr>
        <p:txBody>
          <a:bodyPr wrap="none">
            <a:spAutoFit/>
          </a:bodyPr>
          <a:lstStyle/>
          <a:p>
            <a:r>
              <a:rPr lang="en-US" u="sng">
                <a:cs typeface="Times New Roman" pitchFamily="18" charset="0"/>
              </a:rPr>
              <a:t>Inlet air temperature at Row 9 / Row 10 inlets</a:t>
            </a:r>
          </a:p>
        </p:txBody>
      </p:sp>
      <p:pic>
        <p:nvPicPr>
          <p:cNvPr id="352260" name="Picture 4" descr="temp_scale_F"/>
          <p:cNvPicPr>
            <a:picLocks noChangeAspect="1" noChangeArrowheads="1"/>
          </p:cNvPicPr>
          <p:nvPr/>
        </p:nvPicPr>
        <p:blipFill>
          <a:blip r:embed="rId3"/>
          <a:srcRect/>
          <a:stretch>
            <a:fillRect/>
          </a:stretch>
        </p:blipFill>
        <p:spPr bwMode="auto">
          <a:xfrm>
            <a:off x="7743825" y="1716088"/>
            <a:ext cx="1095375" cy="4191000"/>
          </a:xfrm>
          <a:prstGeom prst="rect">
            <a:avLst/>
          </a:prstGeom>
          <a:noFill/>
        </p:spPr>
      </p:pic>
      <p:pic>
        <p:nvPicPr>
          <p:cNvPr id="352261" name="Picture 5" descr="x_R9C1_82-02F_zm_mod"/>
          <p:cNvPicPr>
            <a:picLocks noChangeAspect="1" noChangeArrowheads="1"/>
          </p:cNvPicPr>
          <p:nvPr/>
        </p:nvPicPr>
        <p:blipFill>
          <a:blip r:embed="rId4"/>
          <a:srcRect/>
          <a:stretch>
            <a:fillRect/>
          </a:stretch>
        </p:blipFill>
        <p:spPr bwMode="auto">
          <a:xfrm>
            <a:off x="457200" y="2173288"/>
            <a:ext cx="2667000" cy="2259012"/>
          </a:xfrm>
          <a:prstGeom prst="rect">
            <a:avLst/>
          </a:prstGeom>
          <a:noFill/>
        </p:spPr>
      </p:pic>
      <p:sp>
        <p:nvSpPr>
          <p:cNvPr id="352262" name="Text Box 6"/>
          <p:cNvSpPr txBox="1">
            <a:spLocks noChangeArrowheads="1"/>
          </p:cNvSpPr>
          <p:nvPr/>
        </p:nvSpPr>
        <p:spPr bwMode="auto">
          <a:xfrm>
            <a:off x="3200400" y="3849688"/>
            <a:ext cx="1239838" cy="366712"/>
          </a:xfrm>
          <a:prstGeom prst="rect">
            <a:avLst/>
          </a:prstGeom>
          <a:noFill/>
          <a:ln w="9525">
            <a:noFill/>
            <a:miter lim="800000"/>
            <a:headEnd/>
            <a:tailEnd/>
          </a:ln>
          <a:effectLst/>
        </p:spPr>
        <p:txBody>
          <a:bodyPr wrap="none">
            <a:spAutoFit/>
          </a:bodyPr>
          <a:lstStyle/>
          <a:p>
            <a:r>
              <a:rPr lang="en-US"/>
              <a:t>Front View</a:t>
            </a:r>
          </a:p>
        </p:txBody>
      </p:sp>
      <p:sp>
        <p:nvSpPr>
          <p:cNvPr id="352263" name="Rectangle 7"/>
          <p:cNvSpPr>
            <a:spLocks noChangeArrowheads="1"/>
          </p:cNvSpPr>
          <p:nvPr/>
        </p:nvSpPr>
        <p:spPr bwMode="auto">
          <a:xfrm>
            <a:off x="990600" y="1563688"/>
            <a:ext cx="1438275" cy="346075"/>
          </a:xfrm>
          <a:prstGeom prst="rect">
            <a:avLst/>
          </a:prstGeom>
          <a:noFill/>
          <a:ln w="9525">
            <a:solidFill>
              <a:schemeClr val="tx1"/>
            </a:solidFill>
            <a:miter lim="800000"/>
            <a:headEnd/>
            <a:tailEnd/>
          </a:ln>
          <a:effectLst/>
        </p:spPr>
        <p:txBody>
          <a:bodyPr wrap="none">
            <a:spAutoFit/>
          </a:bodyPr>
          <a:lstStyle/>
          <a:p>
            <a:r>
              <a:rPr lang="en-US" sz="1600"/>
              <a:t>R9C1=84.1</a:t>
            </a:r>
            <a:r>
              <a:rPr lang="en-US" sz="1600" baseline="40000"/>
              <a:t>o</a:t>
            </a:r>
            <a:r>
              <a:rPr lang="en-US" sz="1600"/>
              <a:t>F</a:t>
            </a:r>
          </a:p>
        </p:txBody>
      </p:sp>
      <p:sp>
        <p:nvSpPr>
          <p:cNvPr id="352264" name="Text Box 8"/>
          <p:cNvSpPr txBox="1">
            <a:spLocks noChangeArrowheads="1"/>
          </p:cNvSpPr>
          <p:nvPr/>
        </p:nvSpPr>
        <p:spPr bwMode="auto">
          <a:xfrm rot="-5400000">
            <a:off x="1254126" y="3509962"/>
            <a:ext cx="754062" cy="366713"/>
          </a:xfrm>
          <a:prstGeom prst="rect">
            <a:avLst/>
          </a:prstGeom>
          <a:noFill/>
          <a:ln w="9525">
            <a:noFill/>
            <a:miter lim="800000"/>
            <a:headEnd/>
            <a:tailEnd/>
          </a:ln>
          <a:effectLst/>
        </p:spPr>
        <p:txBody>
          <a:bodyPr wrap="none">
            <a:spAutoFit/>
          </a:bodyPr>
          <a:lstStyle/>
          <a:p>
            <a:r>
              <a:rPr lang="en-US"/>
              <a:t>R9C1</a:t>
            </a:r>
          </a:p>
        </p:txBody>
      </p:sp>
      <p:sp>
        <p:nvSpPr>
          <p:cNvPr id="352265" name="Text Box 9"/>
          <p:cNvSpPr txBox="1">
            <a:spLocks noChangeArrowheads="1"/>
          </p:cNvSpPr>
          <p:nvPr/>
        </p:nvSpPr>
        <p:spPr bwMode="auto">
          <a:xfrm rot="-5400000">
            <a:off x="415926" y="3433762"/>
            <a:ext cx="754062" cy="366713"/>
          </a:xfrm>
          <a:prstGeom prst="rect">
            <a:avLst/>
          </a:prstGeom>
          <a:noFill/>
          <a:ln w="9525">
            <a:noFill/>
            <a:miter lim="800000"/>
            <a:headEnd/>
            <a:tailEnd/>
          </a:ln>
          <a:effectLst/>
        </p:spPr>
        <p:txBody>
          <a:bodyPr wrap="none">
            <a:spAutoFit/>
          </a:bodyPr>
          <a:lstStyle/>
          <a:p>
            <a:r>
              <a:rPr lang="en-US"/>
              <a:t>R9C3</a:t>
            </a:r>
          </a:p>
        </p:txBody>
      </p:sp>
      <p:sp>
        <p:nvSpPr>
          <p:cNvPr id="352266" name="Oval 10"/>
          <p:cNvSpPr>
            <a:spLocks noChangeArrowheads="1"/>
          </p:cNvSpPr>
          <p:nvPr/>
        </p:nvSpPr>
        <p:spPr bwMode="auto">
          <a:xfrm rot="-2722469">
            <a:off x="1466850" y="2459038"/>
            <a:ext cx="457200" cy="647700"/>
          </a:xfrm>
          <a:prstGeom prst="ellipse">
            <a:avLst/>
          </a:prstGeom>
          <a:noFill/>
          <a:ln w="38100">
            <a:solidFill>
              <a:schemeClr val="tx1"/>
            </a:solidFill>
            <a:prstDash val="sysDot"/>
            <a:round/>
            <a:headEnd/>
            <a:tailEnd/>
          </a:ln>
          <a:effectLst/>
        </p:spPr>
        <p:txBody>
          <a:bodyPr wrap="none" anchor="ctr"/>
          <a:lstStyle/>
          <a:p>
            <a:endParaRPr lang="en-US"/>
          </a:p>
        </p:txBody>
      </p:sp>
      <p:sp>
        <p:nvSpPr>
          <p:cNvPr id="352267" name="Line 11"/>
          <p:cNvSpPr>
            <a:spLocks noChangeShapeType="1"/>
          </p:cNvSpPr>
          <p:nvPr/>
        </p:nvSpPr>
        <p:spPr bwMode="auto">
          <a:xfrm flipV="1">
            <a:off x="1752600" y="1944688"/>
            <a:ext cx="0" cy="609600"/>
          </a:xfrm>
          <a:prstGeom prst="line">
            <a:avLst/>
          </a:prstGeom>
          <a:noFill/>
          <a:ln w="19050">
            <a:solidFill>
              <a:schemeClr val="tx1"/>
            </a:solidFill>
            <a:round/>
            <a:headEnd/>
            <a:tailEnd type="arrow" w="lg" len="med"/>
          </a:ln>
          <a:effectLst/>
        </p:spPr>
        <p:txBody>
          <a:bodyPr/>
          <a:lstStyle/>
          <a:p>
            <a:endParaRPr lang="en-US"/>
          </a:p>
        </p:txBody>
      </p:sp>
      <p:pic>
        <p:nvPicPr>
          <p:cNvPr id="352268" name="Picture 12" descr="x_R10C1_IL_84-1F_zm_mod"/>
          <p:cNvPicPr>
            <a:picLocks noChangeAspect="1" noChangeArrowheads="1"/>
          </p:cNvPicPr>
          <p:nvPr/>
        </p:nvPicPr>
        <p:blipFill>
          <a:blip r:embed="rId5"/>
          <a:srcRect/>
          <a:stretch>
            <a:fillRect/>
          </a:stretch>
        </p:blipFill>
        <p:spPr bwMode="auto">
          <a:xfrm>
            <a:off x="4572000" y="2249488"/>
            <a:ext cx="2743200" cy="2276475"/>
          </a:xfrm>
          <a:prstGeom prst="rect">
            <a:avLst/>
          </a:prstGeom>
          <a:noFill/>
        </p:spPr>
      </p:pic>
      <p:sp>
        <p:nvSpPr>
          <p:cNvPr id="352269" name="Rectangle 13"/>
          <p:cNvSpPr>
            <a:spLocks noChangeArrowheads="1"/>
          </p:cNvSpPr>
          <p:nvPr/>
        </p:nvSpPr>
        <p:spPr bwMode="auto">
          <a:xfrm>
            <a:off x="5181600" y="1639888"/>
            <a:ext cx="1376363" cy="346075"/>
          </a:xfrm>
          <a:prstGeom prst="rect">
            <a:avLst/>
          </a:prstGeom>
          <a:noFill/>
          <a:ln w="9525">
            <a:solidFill>
              <a:schemeClr val="tx1"/>
            </a:solidFill>
            <a:miter lim="800000"/>
            <a:headEnd/>
            <a:tailEnd/>
          </a:ln>
          <a:effectLst/>
        </p:spPr>
        <p:txBody>
          <a:bodyPr wrap="none">
            <a:spAutoFit/>
          </a:bodyPr>
          <a:lstStyle/>
          <a:p>
            <a:r>
              <a:rPr lang="en-US" sz="1600"/>
              <a:t>R10C1=82</a:t>
            </a:r>
            <a:r>
              <a:rPr lang="en-US" sz="1600" baseline="40000"/>
              <a:t>o</a:t>
            </a:r>
            <a:r>
              <a:rPr lang="en-US" sz="1600"/>
              <a:t>F</a:t>
            </a:r>
          </a:p>
        </p:txBody>
      </p:sp>
      <p:sp>
        <p:nvSpPr>
          <p:cNvPr id="352270" name="Oval 14"/>
          <p:cNvSpPr>
            <a:spLocks noChangeArrowheads="1"/>
          </p:cNvSpPr>
          <p:nvPr/>
        </p:nvSpPr>
        <p:spPr bwMode="auto">
          <a:xfrm rot="-4519479">
            <a:off x="5659438" y="2500312"/>
            <a:ext cx="342900" cy="625475"/>
          </a:xfrm>
          <a:prstGeom prst="ellipse">
            <a:avLst/>
          </a:prstGeom>
          <a:noFill/>
          <a:ln w="38100">
            <a:solidFill>
              <a:schemeClr val="tx1"/>
            </a:solidFill>
            <a:prstDash val="sysDot"/>
            <a:round/>
            <a:headEnd/>
            <a:tailEnd/>
          </a:ln>
          <a:effectLst/>
        </p:spPr>
        <p:txBody>
          <a:bodyPr wrap="none" anchor="ctr"/>
          <a:lstStyle/>
          <a:p>
            <a:endParaRPr lang="en-US"/>
          </a:p>
        </p:txBody>
      </p:sp>
      <p:sp>
        <p:nvSpPr>
          <p:cNvPr id="352271" name="Line 15"/>
          <p:cNvSpPr>
            <a:spLocks noChangeShapeType="1"/>
          </p:cNvSpPr>
          <p:nvPr/>
        </p:nvSpPr>
        <p:spPr bwMode="auto">
          <a:xfrm flipV="1">
            <a:off x="5943600" y="2020888"/>
            <a:ext cx="0" cy="609600"/>
          </a:xfrm>
          <a:prstGeom prst="line">
            <a:avLst/>
          </a:prstGeom>
          <a:noFill/>
          <a:ln w="19050">
            <a:solidFill>
              <a:schemeClr val="tx1"/>
            </a:solidFill>
            <a:round/>
            <a:headEnd/>
            <a:tailEnd type="arrow" w="lg" len="med"/>
          </a:ln>
          <a:effectLst/>
        </p:spPr>
        <p:txBody>
          <a:bodyPr/>
          <a:lstStyle/>
          <a:p>
            <a:endParaRPr lang="en-US"/>
          </a:p>
        </p:txBody>
      </p:sp>
      <p:sp>
        <p:nvSpPr>
          <p:cNvPr id="352272" name="Line 16"/>
          <p:cNvSpPr>
            <a:spLocks noChangeShapeType="1"/>
          </p:cNvSpPr>
          <p:nvPr/>
        </p:nvSpPr>
        <p:spPr bwMode="auto">
          <a:xfrm flipV="1">
            <a:off x="3810000" y="3316288"/>
            <a:ext cx="762000" cy="533400"/>
          </a:xfrm>
          <a:prstGeom prst="line">
            <a:avLst/>
          </a:prstGeom>
          <a:noFill/>
          <a:ln w="63500">
            <a:solidFill>
              <a:srgbClr val="800080"/>
            </a:solidFill>
            <a:round/>
            <a:headEnd/>
            <a:tailEnd type="arrow" w="sm" len="med"/>
          </a:ln>
          <a:effectLst/>
        </p:spPr>
        <p:txBody>
          <a:bodyPr/>
          <a:lstStyle/>
          <a:p>
            <a:endParaRPr lang="en-US"/>
          </a:p>
        </p:txBody>
      </p:sp>
      <p:sp>
        <p:nvSpPr>
          <p:cNvPr id="352273" name="Line 17"/>
          <p:cNvSpPr>
            <a:spLocks noChangeShapeType="1"/>
          </p:cNvSpPr>
          <p:nvPr/>
        </p:nvSpPr>
        <p:spPr bwMode="auto">
          <a:xfrm flipH="1" flipV="1">
            <a:off x="3124200" y="3316288"/>
            <a:ext cx="685800" cy="533400"/>
          </a:xfrm>
          <a:prstGeom prst="line">
            <a:avLst/>
          </a:prstGeom>
          <a:noFill/>
          <a:ln w="63500">
            <a:solidFill>
              <a:srgbClr val="800080"/>
            </a:solidFill>
            <a:round/>
            <a:headEnd/>
            <a:tailEnd type="arrow" w="sm" len="med"/>
          </a:ln>
          <a:effectLst/>
        </p:spPr>
        <p:txBody>
          <a:bodyPr/>
          <a:lstStyle/>
          <a:p>
            <a:endParaRPr lang="en-US"/>
          </a:p>
        </p:txBody>
      </p:sp>
      <p:sp>
        <p:nvSpPr>
          <p:cNvPr id="352274" name="Text Box 18"/>
          <p:cNvSpPr txBox="1">
            <a:spLocks noChangeArrowheads="1"/>
          </p:cNvSpPr>
          <p:nvPr/>
        </p:nvSpPr>
        <p:spPr bwMode="auto">
          <a:xfrm rot="-5400000">
            <a:off x="5376069" y="3371057"/>
            <a:ext cx="895350" cy="366712"/>
          </a:xfrm>
          <a:prstGeom prst="rect">
            <a:avLst/>
          </a:prstGeom>
          <a:noFill/>
          <a:ln w="9525">
            <a:noFill/>
            <a:miter lim="800000"/>
            <a:headEnd/>
            <a:tailEnd/>
          </a:ln>
          <a:effectLst/>
        </p:spPr>
        <p:txBody>
          <a:bodyPr wrap="none">
            <a:spAutoFit/>
          </a:bodyPr>
          <a:lstStyle/>
          <a:p>
            <a:r>
              <a:rPr lang="en-US"/>
              <a:t>R10C1</a:t>
            </a:r>
          </a:p>
        </p:txBody>
      </p:sp>
      <p:sp>
        <p:nvSpPr>
          <p:cNvPr id="352275" name="Text Box 19"/>
          <p:cNvSpPr txBox="1">
            <a:spLocks noChangeArrowheads="1"/>
          </p:cNvSpPr>
          <p:nvPr/>
        </p:nvSpPr>
        <p:spPr bwMode="auto">
          <a:xfrm rot="-5400000">
            <a:off x="4537869" y="3437732"/>
            <a:ext cx="895350" cy="366712"/>
          </a:xfrm>
          <a:prstGeom prst="rect">
            <a:avLst/>
          </a:prstGeom>
          <a:noFill/>
          <a:ln w="9525">
            <a:noFill/>
            <a:miter lim="800000"/>
            <a:headEnd/>
            <a:tailEnd/>
          </a:ln>
          <a:effectLst/>
        </p:spPr>
        <p:txBody>
          <a:bodyPr wrap="none">
            <a:spAutoFit/>
          </a:bodyPr>
          <a:lstStyle/>
          <a:p>
            <a:r>
              <a:rPr lang="en-US"/>
              <a:t>R10C3</a:t>
            </a:r>
          </a:p>
        </p:txBody>
      </p:sp>
      <p:pic>
        <p:nvPicPr>
          <p:cNvPr id="352276" name="Picture 20" descr="z_R9C1_84-69Fzm_mod"/>
          <p:cNvPicPr>
            <a:picLocks noChangeAspect="1" noChangeArrowheads="1"/>
          </p:cNvPicPr>
          <p:nvPr/>
        </p:nvPicPr>
        <p:blipFill>
          <a:blip r:embed="rId6"/>
          <a:srcRect/>
          <a:stretch>
            <a:fillRect/>
          </a:stretch>
        </p:blipFill>
        <p:spPr bwMode="auto">
          <a:xfrm>
            <a:off x="2514600" y="4660900"/>
            <a:ext cx="2819400" cy="1909763"/>
          </a:xfrm>
          <a:prstGeom prst="rect">
            <a:avLst/>
          </a:prstGeom>
          <a:noFill/>
        </p:spPr>
      </p:pic>
      <p:sp>
        <p:nvSpPr>
          <p:cNvPr id="352277" name="Rectangle 21"/>
          <p:cNvSpPr>
            <a:spLocks noChangeArrowheads="1"/>
          </p:cNvSpPr>
          <p:nvPr/>
        </p:nvSpPr>
        <p:spPr bwMode="auto">
          <a:xfrm>
            <a:off x="838200" y="4916488"/>
            <a:ext cx="1438275" cy="346075"/>
          </a:xfrm>
          <a:prstGeom prst="rect">
            <a:avLst/>
          </a:prstGeom>
          <a:noFill/>
          <a:ln w="9525">
            <a:solidFill>
              <a:schemeClr val="tx1"/>
            </a:solidFill>
            <a:miter lim="800000"/>
            <a:headEnd/>
            <a:tailEnd/>
          </a:ln>
          <a:effectLst/>
        </p:spPr>
        <p:txBody>
          <a:bodyPr wrap="none">
            <a:spAutoFit/>
          </a:bodyPr>
          <a:lstStyle/>
          <a:p>
            <a:r>
              <a:rPr lang="en-US" sz="1600"/>
              <a:t>R9C1=84.7</a:t>
            </a:r>
            <a:r>
              <a:rPr lang="en-US" sz="1600" baseline="40000"/>
              <a:t>o</a:t>
            </a:r>
            <a:r>
              <a:rPr lang="en-US" sz="1600"/>
              <a:t>F</a:t>
            </a:r>
          </a:p>
        </p:txBody>
      </p:sp>
      <p:sp>
        <p:nvSpPr>
          <p:cNvPr id="352278" name="Text Box 22"/>
          <p:cNvSpPr txBox="1">
            <a:spLocks noChangeArrowheads="1"/>
          </p:cNvSpPr>
          <p:nvPr/>
        </p:nvSpPr>
        <p:spPr bwMode="auto">
          <a:xfrm>
            <a:off x="3886200" y="4687888"/>
            <a:ext cx="1189038" cy="366712"/>
          </a:xfrm>
          <a:prstGeom prst="rect">
            <a:avLst/>
          </a:prstGeom>
          <a:noFill/>
          <a:ln w="9525">
            <a:noFill/>
            <a:miter lim="800000"/>
            <a:headEnd/>
            <a:tailEnd/>
          </a:ln>
          <a:effectLst/>
        </p:spPr>
        <p:txBody>
          <a:bodyPr wrap="none">
            <a:spAutoFit/>
          </a:bodyPr>
          <a:lstStyle/>
          <a:p>
            <a:r>
              <a:rPr lang="en-US"/>
              <a:t>Side View</a:t>
            </a:r>
          </a:p>
        </p:txBody>
      </p:sp>
      <p:sp>
        <p:nvSpPr>
          <p:cNvPr id="352279" name="Text Box 23"/>
          <p:cNvSpPr txBox="1">
            <a:spLocks noChangeArrowheads="1"/>
          </p:cNvSpPr>
          <p:nvPr/>
        </p:nvSpPr>
        <p:spPr bwMode="auto">
          <a:xfrm rot="-5400000">
            <a:off x="2625726" y="5567362"/>
            <a:ext cx="754062" cy="366713"/>
          </a:xfrm>
          <a:prstGeom prst="rect">
            <a:avLst/>
          </a:prstGeom>
          <a:noFill/>
          <a:ln w="9525">
            <a:noFill/>
            <a:miter lim="800000"/>
            <a:headEnd/>
            <a:tailEnd/>
          </a:ln>
          <a:effectLst/>
        </p:spPr>
        <p:txBody>
          <a:bodyPr wrap="none">
            <a:spAutoFit/>
          </a:bodyPr>
          <a:lstStyle/>
          <a:p>
            <a:r>
              <a:rPr lang="en-US"/>
              <a:t>R9C1</a:t>
            </a:r>
          </a:p>
        </p:txBody>
      </p:sp>
      <p:sp>
        <p:nvSpPr>
          <p:cNvPr id="352280" name="Text Box 24"/>
          <p:cNvSpPr txBox="1">
            <a:spLocks noChangeArrowheads="1"/>
          </p:cNvSpPr>
          <p:nvPr/>
        </p:nvSpPr>
        <p:spPr bwMode="auto">
          <a:xfrm rot="-5400000">
            <a:off x="3926682" y="5561806"/>
            <a:ext cx="895350" cy="366713"/>
          </a:xfrm>
          <a:prstGeom prst="rect">
            <a:avLst/>
          </a:prstGeom>
          <a:noFill/>
          <a:ln w="9525">
            <a:noFill/>
            <a:miter lim="800000"/>
            <a:headEnd/>
            <a:tailEnd/>
          </a:ln>
          <a:effectLst/>
        </p:spPr>
        <p:txBody>
          <a:bodyPr wrap="none">
            <a:spAutoFit/>
          </a:bodyPr>
          <a:lstStyle/>
          <a:p>
            <a:r>
              <a:rPr lang="en-US"/>
              <a:t>R10C1</a:t>
            </a:r>
          </a:p>
        </p:txBody>
      </p:sp>
      <p:sp>
        <p:nvSpPr>
          <p:cNvPr id="352281" name="Oval 25"/>
          <p:cNvSpPr>
            <a:spLocks noChangeArrowheads="1"/>
          </p:cNvSpPr>
          <p:nvPr/>
        </p:nvSpPr>
        <p:spPr bwMode="auto">
          <a:xfrm rot="-635414">
            <a:off x="3168650" y="4967288"/>
            <a:ext cx="868363" cy="490537"/>
          </a:xfrm>
          <a:prstGeom prst="ellipse">
            <a:avLst/>
          </a:prstGeom>
          <a:noFill/>
          <a:ln w="38100">
            <a:solidFill>
              <a:schemeClr val="tx1"/>
            </a:solidFill>
            <a:prstDash val="sysDot"/>
            <a:round/>
            <a:headEnd/>
            <a:tailEnd/>
          </a:ln>
          <a:effectLst/>
        </p:spPr>
        <p:txBody>
          <a:bodyPr wrap="none" anchor="ctr"/>
          <a:lstStyle/>
          <a:p>
            <a:endParaRPr lang="en-US"/>
          </a:p>
        </p:txBody>
      </p:sp>
      <p:sp>
        <p:nvSpPr>
          <p:cNvPr id="352282" name="Line 26"/>
          <p:cNvSpPr>
            <a:spLocks noChangeShapeType="1"/>
          </p:cNvSpPr>
          <p:nvPr/>
        </p:nvSpPr>
        <p:spPr bwMode="auto">
          <a:xfrm rot="16200000" flipV="1">
            <a:off x="2743200" y="4687888"/>
            <a:ext cx="0" cy="914400"/>
          </a:xfrm>
          <a:prstGeom prst="line">
            <a:avLst/>
          </a:prstGeom>
          <a:noFill/>
          <a:ln w="19050">
            <a:solidFill>
              <a:schemeClr val="tx1"/>
            </a:solidFill>
            <a:round/>
            <a:headEnd/>
            <a:tailEnd type="arrow" w="lg" len="med"/>
          </a:ln>
          <a:effectLst/>
        </p:spPr>
        <p:txBody>
          <a:bodyPr/>
          <a:lstStyle/>
          <a:p>
            <a:endParaRPr lang="en-US"/>
          </a:p>
        </p:txBody>
      </p:sp>
      <p:sp>
        <p:nvSpPr>
          <p:cNvPr id="352283" name="Text Box 27"/>
          <p:cNvSpPr txBox="1">
            <a:spLocks noChangeArrowheads="1"/>
          </p:cNvSpPr>
          <p:nvPr/>
        </p:nvSpPr>
        <p:spPr bwMode="auto">
          <a:xfrm>
            <a:off x="6192838" y="4840288"/>
            <a:ext cx="728662" cy="336550"/>
          </a:xfrm>
          <a:prstGeom prst="rect">
            <a:avLst/>
          </a:prstGeom>
          <a:noFill/>
          <a:ln w="19050" algn="ctr">
            <a:noFill/>
            <a:miter lim="800000"/>
            <a:headEnd/>
            <a:tailEnd/>
          </a:ln>
          <a:effectLst/>
        </p:spPr>
        <p:txBody>
          <a:bodyPr wrap="none">
            <a:spAutoFit/>
          </a:bodyPr>
          <a:lstStyle/>
          <a:p>
            <a:pPr>
              <a:spcBef>
                <a:spcPct val="50000"/>
              </a:spcBef>
            </a:pPr>
            <a:r>
              <a:rPr lang="en-US" sz="1600"/>
              <a:t>CRAC</a:t>
            </a:r>
          </a:p>
        </p:txBody>
      </p:sp>
      <p:sp>
        <p:nvSpPr>
          <p:cNvPr id="352284" name="Line 28"/>
          <p:cNvSpPr>
            <a:spLocks noChangeShapeType="1"/>
          </p:cNvSpPr>
          <p:nvPr/>
        </p:nvSpPr>
        <p:spPr bwMode="auto">
          <a:xfrm flipV="1">
            <a:off x="6502400" y="3817938"/>
            <a:ext cx="493713" cy="942975"/>
          </a:xfrm>
          <a:prstGeom prst="line">
            <a:avLst/>
          </a:prstGeom>
          <a:noFill/>
          <a:ln w="19050">
            <a:solidFill>
              <a:schemeClr val="tx1"/>
            </a:solidFill>
            <a:round/>
            <a:headEnd/>
            <a:tailEnd type="triangle" w="med" len="med"/>
          </a:ln>
          <a:effectLst/>
        </p:spPr>
        <p:txBody>
          <a:bodyPr wrap="none">
            <a:spAutoFit/>
          </a:bodyPr>
          <a:lstStyle/>
          <a:p>
            <a:endParaRPr lang="en-US"/>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ChangeArrowheads="1"/>
          </p:cNvSpPr>
          <p:nvPr/>
        </p:nvSpPr>
        <p:spPr bwMode="auto">
          <a:xfrm>
            <a:off x="522288" y="1506538"/>
            <a:ext cx="8359775" cy="774700"/>
          </a:xfrm>
          <a:prstGeom prst="rect">
            <a:avLst/>
          </a:prstGeom>
          <a:solidFill>
            <a:srgbClr val="246147"/>
          </a:solidFill>
          <a:ln w="25400" algn="ctr">
            <a:noFill/>
            <a:miter lim="800000"/>
            <a:headEnd/>
            <a:tailEnd/>
          </a:ln>
          <a:effectLst/>
        </p:spPr>
        <p:txBody>
          <a:bodyPr tIns="91440" bIns="91440" anchor="ctr">
            <a:spAutoFit/>
          </a:bodyPr>
          <a:lstStyle/>
          <a:p>
            <a:endParaRPr lang="en-US"/>
          </a:p>
        </p:txBody>
      </p:sp>
      <p:sp>
        <p:nvSpPr>
          <p:cNvPr id="355331" name="Text Box 3"/>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is</a:t>
            </a:r>
          </a:p>
        </p:txBody>
      </p:sp>
      <p:sp>
        <p:nvSpPr>
          <p:cNvPr id="355332" name="Rectangle 4"/>
          <p:cNvSpPr>
            <a:spLocks noChangeArrowheads="1"/>
          </p:cNvSpPr>
          <p:nvPr/>
        </p:nvSpPr>
        <p:spPr bwMode="auto">
          <a:xfrm>
            <a:off x="523875" y="4011613"/>
            <a:ext cx="4152900" cy="1917700"/>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55333" name="Rectangle 5"/>
          <p:cNvSpPr>
            <a:spLocks noChangeArrowheads="1"/>
          </p:cNvSpPr>
          <p:nvPr/>
        </p:nvSpPr>
        <p:spPr bwMode="auto">
          <a:xfrm>
            <a:off x="4745038" y="4011613"/>
            <a:ext cx="4130675" cy="1917700"/>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55334" name="Text Box 6"/>
          <p:cNvSpPr txBox="1">
            <a:spLocks noChangeArrowheads="1"/>
          </p:cNvSpPr>
          <p:nvPr/>
        </p:nvSpPr>
        <p:spPr bwMode="auto">
          <a:xfrm>
            <a:off x="530225" y="4137025"/>
            <a:ext cx="4051300" cy="1628775"/>
          </a:xfrm>
          <a:prstGeom prst="rect">
            <a:avLst/>
          </a:prstGeom>
          <a:noFill/>
          <a:ln w="19050" algn="ctr">
            <a:noFill/>
            <a:miter lim="800000"/>
            <a:headEnd/>
            <a:tailEnd/>
          </a:ln>
          <a:effectLst/>
        </p:spPr>
        <p:txBody>
          <a:bodyPr>
            <a:spAutoFit/>
          </a:bodyPr>
          <a:lstStyle/>
          <a:p>
            <a:pPr marL="225425" indent="-225425">
              <a:lnSpc>
                <a:spcPct val="105000"/>
              </a:lnSpc>
              <a:spcBef>
                <a:spcPct val="55000"/>
              </a:spcBef>
              <a:buClr>
                <a:srgbClr val="ABA69F"/>
              </a:buClr>
              <a:buSzPct val="80000"/>
              <a:buFontTx/>
              <a:buChar char="•"/>
            </a:pPr>
            <a:r>
              <a:rPr lang="en-US" sz="2400"/>
              <a:t>Distributed sensor network attached to standard racks for direct measurement of the environment</a:t>
            </a:r>
          </a:p>
        </p:txBody>
      </p:sp>
      <p:sp>
        <p:nvSpPr>
          <p:cNvPr id="355335" name="Text Box 7"/>
          <p:cNvSpPr txBox="1">
            <a:spLocks noChangeArrowheads="1"/>
          </p:cNvSpPr>
          <p:nvPr/>
        </p:nvSpPr>
        <p:spPr bwMode="auto">
          <a:xfrm>
            <a:off x="4724400" y="4137025"/>
            <a:ext cx="4146550" cy="1244600"/>
          </a:xfrm>
          <a:prstGeom prst="rect">
            <a:avLst/>
          </a:prstGeom>
          <a:noFill/>
          <a:ln w="19050" algn="ctr">
            <a:noFill/>
            <a:miter lim="800000"/>
            <a:headEnd/>
            <a:tailEnd/>
          </a:ln>
          <a:effectLst/>
        </p:spPr>
        <p:txBody>
          <a:bodyPr>
            <a:spAutoFit/>
          </a:bodyPr>
          <a:lstStyle/>
          <a:p>
            <a:pPr marL="225425" indent="-225425">
              <a:lnSpc>
                <a:spcPct val="105000"/>
              </a:lnSpc>
              <a:spcBef>
                <a:spcPct val="55000"/>
              </a:spcBef>
              <a:buClr>
                <a:srgbClr val="ABA69F"/>
              </a:buClr>
              <a:buSzPct val="80000"/>
              <a:buFontTx/>
              <a:buChar char="•"/>
            </a:pPr>
            <a:r>
              <a:rPr lang="en-US" sz="2400"/>
              <a:t>Dynamically controls cooling based on real-time monitoring of the sensors</a:t>
            </a:r>
          </a:p>
        </p:txBody>
      </p:sp>
      <p:sp>
        <p:nvSpPr>
          <p:cNvPr id="355336" name="Rectangle 8"/>
          <p:cNvSpPr>
            <a:spLocks noGrp="1" noChangeArrowheads="1"/>
          </p:cNvSpPr>
          <p:nvPr>
            <p:ph type="title"/>
          </p:nvPr>
        </p:nvSpPr>
        <p:spPr/>
        <p:txBody>
          <a:bodyPr/>
          <a:lstStyle/>
          <a:p>
            <a:r>
              <a:rPr lang="en-US" smtClean="0"/>
              <a:t>Future service: Dynamic Smart Cooling</a:t>
            </a:r>
          </a:p>
        </p:txBody>
      </p:sp>
      <p:grpSp>
        <p:nvGrpSpPr>
          <p:cNvPr id="355337" name="Group 9"/>
          <p:cNvGrpSpPr>
            <a:grpSpLocks/>
          </p:cNvGrpSpPr>
          <p:nvPr/>
        </p:nvGrpSpPr>
        <p:grpSpPr bwMode="auto">
          <a:xfrm>
            <a:off x="520700" y="2336800"/>
            <a:ext cx="4165600" cy="1689100"/>
            <a:chOff x="328" y="1472"/>
            <a:chExt cx="2624" cy="1064"/>
          </a:xfrm>
        </p:grpSpPr>
        <p:sp>
          <p:nvSpPr>
            <p:cNvPr id="355338" name="Rectangle 10"/>
            <p:cNvSpPr>
              <a:spLocks noChangeArrowheads="1"/>
            </p:cNvSpPr>
            <p:nvPr/>
          </p:nvSpPr>
          <p:spPr bwMode="auto">
            <a:xfrm>
              <a:off x="328" y="1472"/>
              <a:ext cx="2624" cy="1064"/>
            </a:xfrm>
            <a:prstGeom prst="rect">
              <a:avLst/>
            </a:prstGeom>
            <a:solidFill>
              <a:schemeClr val="bg2"/>
            </a:solidFill>
            <a:ln w="9525" algn="ctr">
              <a:noFill/>
              <a:miter lim="800000"/>
              <a:headEnd/>
              <a:tailEnd/>
            </a:ln>
            <a:effectLst/>
          </p:spPr>
          <p:txBody>
            <a:bodyPr wrap="none" anchor="ctr"/>
            <a:lstStyle/>
            <a:p>
              <a:endParaRPr lang="en-US"/>
            </a:p>
          </p:txBody>
        </p:sp>
        <p:sp>
          <p:nvSpPr>
            <p:cNvPr id="355339" name="Freeform 11"/>
            <p:cNvSpPr>
              <a:spLocks/>
            </p:cNvSpPr>
            <p:nvPr/>
          </p:nvSpPr>
          <p:spPr bwMode="auto">
            <a:xfrm>
              <a:off x="1764" y="1813"/>
              <a:ext cx="389" cy="591"/>
            </a:xfrm>
            <a:custGeom>
              <a:avLst/>
              <a:gdLst/>
              <a:ahLst/>
              <a:cxnLst>
                <a:cxn ang="0">
                  <a:pos x="1002" y="1892"/>
                </a:cxn>
                <a:cxn ang="0">
                  <a:pos x="1001" y="0"/>
                </a:cxn>
                <a:cxn ang="0">
                  <a:pos x="0" y="1475"/>
                </a:cxn>
                <a:cxn ang="0">
                  <a:pos x="57" y="1508"/>
                </a:cxn>
                <a:cxn ang="0">
                  <a:pos x="54" y="2042"/>
                </a:cxn>
                <a:cxn ang="0">
                  <a:pos x="1002" y="1892"/>
                </a:cxn>
              </a:cxnLst>
              <a:rect l="0" t="0" r="r" b="b"/>
              <a:pathLst>
                <a:path w="1002" h="2042">
                  <a:moveTo>
                    <a:pt x="1002" y="1892"/>
                  </a:moveTo>
                  <a:lnTo>
                    <a:pt x="1001" y="0"/>
                  </a:lnTo>
                  <a:lnTo>
                    <a:pt x="0" y="1475"/>
                  </a:lnTo>
                  <a:lnTo>
                    <a:pt x="57" y="1508"/>
                  </a:lnTo>
                  <a:lnTo>
                    <a:pt x="54" y="2042"/>
                  </a:lnTo>
                  <a:lnTo>
                    <a:pt x="1002" y="1892"/>
                  </a:lnTo>
                  <a:close/>
                </a:path>
              </a:pathLst>
            </a:custGeom>
            <a:gradFill rotWithShape="1">
              <a:gsLst>
                <a:gs pos="0">
                  <a:schemeClr val="bg1">
                    <a:gamma/>
                    <a:shade val="79216"/>
                    <a:invGamma/>
                    <a:alpha val="64999"/>
                  </a:schemeClr>
                </a:gs>
                <a:gs pos="100000">
                  <a:schemeClr val="bg1">
                    <a:alpha val="86000"/>
                  </a:schemeClr>
                </a:gs>
              </a:gsLst>
              <a:lin ang="0" scaled="1"/>
            </a:gradFill>
            <a:ln w="12700" cap="rnd" cmpd="sng">
              <a:noFill/>
              <a:prstDash val="sysDot"/>
              <a:round/>
              <a:headEnd/>
              <a:tailEnd/>
            </a:ln>
            <a:effectLst/>
          </p:spPr>
          <p:txBody>
            <a:bodyPr/>
            <a:lstStyle/>
            <a:p>
              <a:endParaRPr lang="en-US"/>
            </a:p>
          </p:txBody>
        </p:sp>
        <p:sp>
          <p:nvSpPr>
            <p:cNvPr id="355340" name="Rectangle 12"/>
            <p:cNvSpPr>
              <a:spLocks noChangeArrowheads="1"/>
            </p:cNvSpPr>
            <p:nvPr/>
          </p:nvSpPr>
          <p:spPr bwMode="auto">
            <a:xfrm>
              <a:off x="1645" y="1807"/>
              <a:ext cx="210" cy="680"/>
            </a:xfrm>
            <a:prstGeom prst="rect">
              <a:avLst/>
            </a:prstGeom>
            <a:noFill/>
            <a:ln w="12700" cap="rnd">
              <a:solidFill>
                <a:srgbClr val="777777"/>
              </a:solidFill>
              <a:prstDash val="sysDot"/>
              <a:miter lim="800000"/>
              <a:headEnd/>
              <a:tailEnd/>
            </a:ln>
            <a:effectLst/>
          </p:spPr>
          <p:txBody>
            <a:bodyPr wrap="none" anchor="ctr"/>
            <a:lstStyle/>
            <a:p>
              <a:endParaRPr lang="en-US"/>
            </a:p>
          </p:txBody>
        </p:sp>
        <p:sp>
          <p:nvSpPr>
            <p:cNvPr id="355341" name="Rectangle 13"/>
            <p:cNvSpPr>
              <a:spLocks noChangeArrowheads="1"/>
            </p:cNvSpPr>
            <p:nvPr/>
          </p:nvSpPr>
          <p:spPr bwMode="auto">
            <a:xfrm>
              <a:off x="1139" y="1807"/>
              <a:ext cx="391" cy="680"/>
            </a:xfrm>
            <a:prstGeom prst="rect">
              <a:avLst/>
            </a:prstGeom>
            <a:noFill/>
            <a:ln w="12700" cap="rnd">
              <a:solidFill>
                <a:srgbClr val="777777"/>
              </a:solidFill>
              <a:prstDash val="sysDot"/>
              <a:miter lim="800000"/>
              <a:headEnd/>
              <a:tailEnd/>
            </a:ln>
            <a:effectLst/>
          </p:spPr>
          <p:txBody>
            <a:bodyPr wrap="none" anchor="ctr"/>
            <a:lstStyle/>
            <a:p>
              <a:endParaRPr lang="en-US"/>
            </a:p>
          </p:txBody>
        </p:sp>
        <p:sp>
          <p:nvSpPr>
            <p:cNvPr id="355342" name="Rectangle 14"/>
            <p:cNvSpPr>
              <a:spLocks noChangeArrowheads="1"/>
            </p:cNvSpPr>
            <p:nvPr/>
          </p:nvSpPr>
          <p:spPr bwMode="auto">
            <a:xfrm>
              <a:off x="694" y="1807"/>
              <a:ext cx="321" cy="680"/>
            </a:xfrm>
            <a:prstGeom prst="rect">
              <a:avLst/>
            </a:prstGeom>
            <a:noFill/>
            <a:ln w="12700" cap="rnd">
              <a:solidFill>
                <a:srgbClr val="777777"/>
              </a:solidFill>
              <a:prstDash val="sysDot"/>
              <a:miter lim="800000"/>
              <a:headEnd/>
              <a:tailEnd/>
            </a:ln>
            <a:effectLst/>
          </p:spPr>
          <p:txBody>
            <a:bodyPr wrap="none" anchor="ctr"/>
            <a:lstStyle/>
            <a:p>
              <a:endParaRPr lang="en-US"/>
            </a:p>
          </p:txBody>
        </p:sp>
        <p:sp>
          <p:nvSpPr>
            <p:cNvPr id="355343" name="Freeform 15"/>
            <p:cNvSpPr>
              <a:spLocks/>
            </p:cNvSpPr>
            <p:nvPr/>
          </p:nvSpPr>
          <p:spPr bwMode="auto">
            <a:xfrm>
              <a:off x="797" y="1836"/>
              <a:ext cx="120" cy="56"/>
            </a:xfrm>
            <a:custGeom>
              <a:avLst/>
              <a:gdLst/>
              <a:ahLst/>
              <a:cxnLst>
                <a:cxn ang="0">
                  <a:pos x="0" y="96"/>
                </a:cxn>
                <a:cxn ang="0">
                  <a:pos x="0" y="0"/>
                </a:cxn>
                <a:cxn ang="0">
                  <a:pos x="528" y="0"/>
                </a:cxn>
              </a:cxnLst>
              <a:rect l="0" t="0" r="r" b="b"/>
              <a:pathLst>
                <a:path w="528" h="96">
                  <a:moveTo>
                    <a:pt x="0" y="96"/>
                  </a:moveTo>
                  <a:lnTo>
                    <a:pt x="0" y="0"/>
                  </a:lnTo>
                  <a:lnTo>
                    <a:pt x="528" y="0"/>
                  </a:lnTo>
                </a:path>
              </a:pathLst>
            </a:custGeom>
            <a:noFill/>
            <a:ln w="6350" cmpd="sng">
              <a:solidFill>
                <a:srgbClr val="B01C2E"/>
              </a:solidFill>
              <a:round/>
              <a:headEnd/>
              <a:tailEnd/>
            </a:ln>
            <a:effectLst/>
          </p:spPr>
          <p:txBody>
            <a:bodyPr/>
            <a:lstStyle/>
            <a:p>
              <a:endParaRPr lang="en-US"/>
            </a:p>
          </p:txBody>
        </p:sp>
        <p:grpSp>
          <p:nvGrpSpPr>
            <p:cNvPr id="355344" name="Group 16"/>
            <p:cNvGrpSpPr>
              <a:grpSpLocks/>
            </p:cNvGrpSpPr>
            <p:nvPr/>
          </p:nvGrpSpPr>
          <p:grpSpPr bwMode="auto">
            <a:xfrm>
              <a:off x="898" y="1830"/>
              <a:ext cx="75" cy="178"/>
              <a:chOff x="2297" y="1655"/>
              <a:chExt cx="204" cy="617"/>
            </a:xfrm>
          </p:grpSpPr>
          <p:pic>
            <p:nvPicPr>
              <p:cNvPr id="355345" name="Picture 17"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346" name="AutoShape 18"/>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347" name="Line 19"/>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348" name="Group 20"/>
            <p:cNvGrpSpPr>
              <a:grpSpLocks/>
            </p:cNvGrpSpPr>
            <p:nvPr/>
          </p:nvGrpSpPr>
          <p:grpSpPr bwMode="auto">
            <a:xfrm>
              <a:off x="898" y="2030"/>
              <a:ext cx="75" cy="178"/>
              <a:chOff x="2297" y="1655"/>
              <a:chExt cx="204" cy="617"/>
            </a:xfrm>
          </p:grpSpPr>
          <p:pic>
            <p:nvPicPr>
              <p:cNvPr id="355349" name="Picture 21"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350" name="AutoShape 22"/>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351" name="Line 23"/>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352" name="Group 24"/>
            <p:cNvGrpSpPr>
              <a:grpSpLocks/>
            </p:cNvGrpSpPr>
            <p:nvPr/>
          </p:nvGrpSpPr>
          <p:grpSpPr bwMode="auto">
            <a:xfrm>
              <a:off x="898" y="2230"/>
              <a:ext cx="75" cy="179"/>
              <a:chOff x="2297" y="1655"/>
              <a:chExt cx="204" cy="617"/>
            </a:xfrm>
          </p:grpSpPr>
          <p:pic>
            <p:nvPicPr>
              <p:cNvPr id="355353" name="Picture 25" descr="G4726003012006_server_sm"/>
              <p:cNvPicPr>
                <a:picLocks noChangeAspect="1" noChangeArrowheads="1"/>
              </p:cNvPicPr>
              <p:nvPr/>
            </p:nvPicPr>
            <p:blipFill>
              <a:blip r:embed="rId4"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354" name="AutoShape 26"/>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355" name="Line 27"/>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356" name="Group 28"/>
            <p:cNvGrpSpPr>
              <a:grpSpLocks/>
            </p:cNvGrpSpPr>
            <p:nvPr/>
          </p:nvGrpSpPr>
          <p:grpSpPr bwMode="auto">
            <a:xfrm>
              <a:off x="1720" y="1830"/>
              <a:ext cx="75" cy="178"/>
              <a:chOff x="2297" y="1655"/>
              <a:chExt cx="204" cy="617"/>
            </a:xfrm>
          </p:grpSpPr>
          <p:pic>
            <p:nvPicPr>
              <p:cNvPr id="355357" name="Picture 29"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358" name="AutoShape 30"/>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359" name="Line 31"/>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360" name="Group 32"/>
            <p:cNvGrpSpPr>
              <a:grpSpLocks/>
            </p:cNvGrpSpPr>
            <p:nvPr/>
          </p:nvGrpSpPr>
          <p:grpSpPr bwMode="auto">
            <a:xfrm>
              <a:off x="1720" y="2030"/>
              <a:ext cx="75" cy="178"/>
              <a:chOff x="2297" y="1655"/>
              <a:chExt cx="204" cy="617"/>
            </a:xfrm>
          </p:grpSpPr>
          <p:pic>
            <p:nvPicPr>
              <p:cNvPr id="355361" name="Picture 33"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362" name="AutoShape 34"/>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363" name="Line 35"/>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pic>
          <p:nvPicPr>
            <p:cNvPr id="355364" name="Picture 36" descr="G4726003012006_server_sm"/>
            <p:cNvPicPr>
              <a:picLocks noChangeAspect="1" noChangeArrowheads="1"/>
            </p:cNvPicPr>
            <p:nvPr/>
          </p:nvPicPr>
          <p:blipFill>
            <a:blip r:embed="rId5" cstate="print">
              <a:lum bright="12000"/>
            </a:blip>
            <a:srcRect t="2605" r="7353"/>
            <a:stretch>
              <a:fillRect/>
            </a:stretch>
          </p:blipFill>
          <p:spPr bwMode="auto">
            <a:xfrm>
              <a:off x="1720" y="2246"/>
              <a:ext cx="69" cy="163"/>
            </a:xfrm>
            <a:prstGeom prst="rect">
              <a:avLst/>
            </a:prstGeom>
            <a:noFill/>
            <a:ln w="12700">
              <a:noFill/>
              <a:miter lim="800000"/>
              <a:headEnd/>
              <a:tailEnd/>
            </a:ln>
          </p:spPr>
        </p:pic>
        <p:sp>
          <p:nvSpPr>
            <p:cNvPr id="355365" name="Line 37"/>
            <p:cNvSpPr>
              <a:spLocks noChangeShapeType="1"/>
            </p:cNvSpPr>
            <p:nvPr/>
          </p:nvSpPr>
          <p:spPr bwMode="auto">
            <a:xfrm>
              <a:off x="1753" y="2242"/>
              <a:ext cx="0" cy="162"/>
            </a:xfrm>
            <a:prstGeom prst="line">
              <a:avLst/>
            </a:prstGeom>
            <a:noFill/>
            <a:ln w="12700">
              <a:solidFill>
                <a:srgbClr val="B01C2E"/>
              </a:solidFill>
              <a:round/>
              <a:headEnd/>
              <a:tailEnd/>
            </a:ln>
            <a:effectLst/>
          </p:spPr>
          <p:txBody>
            <a:bodyPr/>
            <a:lstStyle/>
            <a:p>
              <a:endParaRPr lang="en-US"/>
            </a:p>
          </p:txBody>
        </p:sp>
        <p:sp>
          <p:nvSpPr>
            <p:cNvPr id="355366" name="Line 38"/>
            <p:cNvSpPr>
              <a:spLocks noChangeShapeType="1"/>
            </p:cNvSpPr>
            <p:nvPr/>
          </p:nvSpPr>
          <p:spPr bwMode="auto">
            <a:xfrm flipH="1">
              <a:off x="1462" y="2239"/>
              <a:ext cx="97" cy="0"/>
            </a:xfrm>
            <a:prstGeom prst="line">
              <a:avLst/>
            </a:prstGeom>
            <a:noFill/>
            <a:ln w="12700">
              <a:solidFill>
                <a:schemeClr val="tx1"/>
              </a:solidFill>
              <a:round/>
              <a:headEnd/>
              <a:tailEnd/>
            </a:ln>
            <a:effectLst/>
          </p:spPr>
          <p:txBody>
            <a:bodyPr/>
            <a:lstStyle/>
            <a:p>
              <a:endParaRPr lang="en-US"/>
            </a:p>
          </p:txBody>
        </p:sp>
        <p:pic>
          <p:nvPicPr>
            <p:cNvPr id="355367" name="Picture 39" descr="G4726003012006_server"/>
            <p:cNvPicPr>
              <a:picLocks noChangeAspect="1" noChangeArrowheads="1"/>
            </p:cNvPicPr>
            <p:nvPr/>
          </p:nvPicPr>
          <p:blipFill>
            <a:blip r:embed="rId6" cstate="print">
              <a:clrChange>
                <a:clrFrom>
                  <a:srgbClr val="FFFFFF"/>
                </a:clrFrom>
                <a:clrTo>
                  <a:srgbClr val="FFFFFF">
                    <a:alpha val="0"/>
                  </a:srgbClr>
                </a:clrTo>
              </a:clrChange>
              <a:lum bright="6000"/>
            </a:blip>
            <a:srcRect l="9555" t="2371" r="8153" b="3372"/>
            <a:stretch>
              <a:fillRect/>
            </a:stretch>
          </p:blipFill>
          <p:spPr bwMode="auto">
            <a:xfrm>
              <a:off x="2144" y="1829"/>
              <a:ext cx="254" cy="553"/>
            </a:xfrm>
            <a:prstGeom prst="rect">
              <a:avLst/>
            </a:prstGeom>
            <a:noFill/>
            <a:ln w="12700">
              <a:noFill/>
              <a:miter lim="800000"/>
              <a:headEnd/>
              <a:tailEnd/>
            </a:ln>
          </p:spPr>
        </p:pic>
        <p:sp>
          <p:nvSpPr>
            <p:cNvPr id="355368" name="Freeform 40"/>
            <p:cNvSpPr>
              <a:spLocks/>
            </p:cNvSpPr>
            <p:nvPr/>
          </p:nvSpPr>
          <p:spPr bwMode="auto">
            <a:xfrm>
              <a:off x="2150" y="1818"/>
              <a:ext cx="224" cy="518"/>
            </a:xfrm>
            <a:custGeom>
              <a:avLst/>
              <a:gdLst/>
              <a:ahLst/>
              <a:cxnLst>
                <a:cxn ang="0">
                  <a:pos x="764" y="1773"/>
                </a:cxn>
                <a:cxn ang="0">
                  <a:pos x="764" y="0"/>
                </a:cxn>
                <a:cxn ang="0">
                  <a:pos x="0" y="0"/>
                </a:cxn>
                <a:cxn ang="0">
                  <a:pos x="0" y="1786"/>
                </a:cxn>
              </a:cxnLst>
              <a:rect l="0" t="0" r="r" b="b"/>
              <a:pathLst>
                <a:path w="764" h="1786">
                  <a:moveTo>
                    <a:pt x="764" y="1773"/>
                  </a:moveTo>
                  <a:lnTo>
                    <a:pt x="764" y="0"/>
                  </a:lnTo>
                  <a:lnTo>
                    <a:pt x="0" y="0"/>
                  </a:lnTo>
                  <a:lnTo>
                    <a:pt x="0" y="1786"/>
                  </a:lnTo>
                </a:path>
              </a:pathLst>
            </a:custGeom>
            <a:noFill/>
            <a:ln w="12700" cap="flat" cmpd="sng">
              <a:solidFill>
                <a:srgbClr val="B01C2E"/>
              </a:solidFill>
              <a:prstDash val="solid"/>
              <a:round/>
              <a:headEnd/>
              <a:tailEnd/>
            </a:ln>
            <a:effectLst/>
          </p:spPr>
          <p:txBody>
            <a:bodyPr/>
            <a:lstStyle/>
            <a:p>
              <a:endParaRPr lang="en-US"/>
            </a:p>
          </p:txBody>
        </p:sp>
        <p:sp>
          <p:nvSpPr>
            <p:cNvPr id="355369" name="Line 41"/>
            <p:cNvSpPr>
              <a:spLocks noChangeShapeType="1"/>
            </p:cNvSpPr>
            <p:nvPr/>
          </p:nvSpPr>
          <p:spPr bwMode="auto">
            <a:xfrm>
              <a:off x="2466" y="1717"/>
              <a:ext cx="0" cy="41"/>
            </a:xfrm>
            <a:prstGeom prst="line">
              <a:avLst/>
            </a:prstGeom>
            <a:noFill/>
            <a:ln w="12700">
              <a:solidFill>
                <a:schemeClr val="tx1"/>
              </a:solidFill>
              <a:prstDash val="sysDot"/>
              <a:round/>
              <a:headEnd/>
              <a:tailEnd/>
            </a:ln>
            <a:effectLst/>
          </p:spPr>
          <p:txBody>
            <a:bodyPr/>
            <a:lstStyle/>
            <a:p>
              <a:endParaRPr lang="en-US"/>
            </a:p>
          </p:txBody>
        </p:sp>
        <p:sp>
          <p:nvSpPr>
            <p:cNvPr id="355370" name="Line 42"/>
            <p:cNvSpPr>
              <a:spLocks noChangeShapeType="1"/>
            </p:cNvSpPr>
            <p:nvPr/>
          </p:nvSpPr>
          <p:spPr bwMode="auto">
            <a:xfrm>
              <a:off x="853" y="1696"/>
              <a:ext cx="0" cy="62"/>
            </a:xfrm>
            <a:prstGeom prst="line">
              <a:avLst/>
            </a:prstGeom>
            <a:noFill/>
            <a:ln w="12700">
              <a:solidFill>
                <a:schemeClr val="tx1"/>
              </a:solidFill>
              <a:round/>
              <a:headEnd/>
              <a:tailEnd/>
            </a:ln>
            <a:effectLst/>
          </p:spPr>
          <p:txBody>
            <a:bodyPr/>
            <a:lstStyle/>
            <a:p>
              <a:endParaRPr lang="en-US"/>
            </a:p>
          </p:txBody>
        </p:sp>
        <p:sp>
          <p:nvSpPr>
            <p:cNvPr id="355371" name="Freeform 43"/>
            <p:cNvSpPr>
              <a:spLocks noChangeAspect="1"/>
            </p:cNvSpPr>
            <p:nvPr/>
          </p:nvSpPr>
          <p:spPr bwMode="auto">
            <a:xfrm>
              <a:off x="2448" y="1712"/>
              <a:ext cx="28"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72" name="Line 44"/>
            <p:cNvSpPr>
              <a:spLocks noChangeShapeType="1"/>
            </p:cNvSpPr>
            <p:nvPr/>
          </p:nvSpPr>
          <p:spPr bwMode="auto">
            <a:xfrm>
              <a:off x="1532" y="1637"/>
              <a:ext cx="628" cy="1"/>
            </a:xfrm>
            <a:prstGeom prst="line">
              <a:avLst/>
            </a:prstGeom>
            <a:noFill/>
            <a:ln w="12700">
              <a:solidFill>
                <a:srgbClr val="7B7B79"/>
              </a:solidFill>
              <a:round/>
              <a:headEnd type="triangle" w="med" len="med"/>
              <a:tailEnd type="triangle" w="med" len="med"/>
            </a:ln>
            <a:effectLst/>
          </p:spPr>
          <p:txBody>
            <a:bodyPr/>
            <a:lstStyle/>
            <a:p>
              <a:endParaRPr lang="en-US"/>
            </a:p>
          </p:txBody>
        </p:sp>
        <p:sp>
          <p:nvSpPr>
            <p:cNvPr id="355373" name="Line 45"/>
            <p:cNvSpPr>
              <a:spLocks noChangeShapeType="1"/>
            </p:cNvSpPr>
            <p:nvPr/>
          </p:nvSpPr>
          <p:spPr bwMode="auto">
            <a:xfrm>
              <a:off x="1884" y="1755"/>
              <a:ext cx="0" cy="747"/>
            </a:xfrm>
            <a:prstGeom prst="line">
              <a:avLst/>
            </a:prstGeom>
            <a:noFill/>
            <a:ln w="12700">
              <a:solidFill>
                <a:schemeClr val="tx1"/>
              </a:solidFill>
              <a:round/>
              <a:headEnd/>
              <a:tailEnd/>
            </a:ln>
            <a:effectLst/>
          </p:spPr>
          <p:txBody>
            <a:bodyPr/>
            <a:lstStyle/>
            <a:p>
              <a:endParaRPr lang="en-US"/>
            </a:p>
          </p:txBody>
        </p:sp>
        <p:sp>
          <p:nvSpPr>
            <p:cNvPr id="355374" name="Freeform 46"/>
            <p:cNvSpPr>
              <a:spLocks noChangeAspect="1"/>
            </p:cNvSpPr>
            <p:nvPr/>
          </p:nvSpPr>
          <p:spPr bwMode="auto">
            <a:xfrm>
              <a:off x="1872" y="2499"/>
              <a:ext cx="27"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75" name="Line 47"/>
            <p:cNvSpPr>
              <a:spLocks noChangeShapeType="1"/>
            </p:cNvSpPr>
            <p:nvPr/>
          </p:nvSpPr>
          <p:spPr bwMode="auto">
            <a:xfrm>
              <a:off x="2191" y="1717"/>
              <a:ext cx="0" cy="41"/>
            </a:xfrm>
            <a:prstGeom prst="line">
              <a:avLst/>
            </a:prstGeom>
            <a:noFill/>
            <a:ln w="12700">
              <a:solidFill>
                <a:schemeClr val="tx1"/>
              </a:solidFill>
              <a:prstDash val="sysDot"/>
              <a:round/>
              <a:headEnd/>
              <a:tailEnd/>
            </a:ln>
            <a:effectLst/>
          </p:spPr>
          <p:txBody>
            <a:bodyPr/>
            <a:lstStyle/>
            <a:p>
              <a:endParaRPr lang="en-US"/>
            </a:p>
          </p:txBody>
        </p:sp>
        <p:sp>
          <p:nvSpPr>
            <p:cNvPr id="355376" name="Freeform 48"/>
            <p:cNvSpPr>
              <a:spLocks noChangeAspect="1"/>
            </p:cNvSpPr>
            <p:nvPr/>
          </p:nvSpPr>
          <p:spPr bwMode="auto">
            <a:xfrm>
              <a:off x="2176" y="1708"/>
              <a:ext cx="27"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77" name="Line 49"/>
            <p:cNvSpPr>
              <a:spLocks noChangeShapeType="1"/>
            </p:cNvSpPr>
            <p:nvPr/>
          </p:nvSpPr>
          <p:spPr bwMode="auto">
            <a:xfrm>
              <a:off x="1557" y="1755"/>
              <a:ext cx="0" cy="743"/>
            </a:xfrm>
            <a:prstGeom prst="line">
              <a:avLst/>
            </a:prstGeom>
            <a:noFill/>
            <a:ln w="12700">
              <a:solidFill>
                <a:schemeClr val="tx1"/>
              </a:solidFill>
              <a:round/>
              <a:headEnd/>
              <a:tailEnd/>
            </a:ln>
            <a:effectLst/>
          </p:spPr>
          <p:txBody>
            <a:bodyPr/>
            <a:lstStyle/>
            <a:p>
              <a:endParaRPr lang="en-US"/>
            </a:p>
          </p:txBody>
        </p:sp>
        <p:sp>
          <p:nvSpPr>
            <p:cNvPr id="355378" name="Freeform 50"/>
            <p:cNvSpPr>
              <a:spLocks noChangeAspect="1"/>
            </p:cNvSpPr>
            <p:nvPr/>
          </p:nvSpPr>
          <p:spPr bwMode="auto">
            <a:xfrm>
              <a:off x="1543" y="2494"/>
              <a:ext cx="28"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79" name="Line 51"/>
            <p:cNvSpPr>
              <a:spLocks noChangeShapeType="1"/>
            </p:cNvSpPr>
            <p:nvPr/>
          </p:nvSpPr>
          <p:spPr bwMode="auto">
            <a:xfrm>
              <a:off x="1923" y="1717"/>
              <a:ext cx="0" cy="41"/>
            </a:xfrm>
            <a:prstGeom prst="line">
              <a:avLst/>
            </a:prstGeom>
            <a:noFill/>
            <a:ln w="12700">
              <a:solidFill>
                <a:schemeClr val="tx1"/>
              </a:solidFill>
              <a:prstDash val="sysDot"/>
              <a:round/>
              <a:headEnd/>
              <a:tailEnd/>
            </a:ln>
            <a:effectLst/>
          </p:spPr>
          <p:txBody>
            <a:bodyPr/>
            <a:lstStyle/>
            <a:p>
              <a:endParaRPr lang="en-US"/>
            </a:p>
          </p:txBody>
        </p:sp>
        <p:sp>
          <p:nvSpPr>
            <p:cNvPr id="355380" name="Freeform 52"/>
            <p:cNvSpPr>
              <a:spLocks noChangeAspect="1"/>
            </p:cNvSpPr>
            <p:nvPr/>
          </p:nvSpPr>
          <p:spPr bwMode="auto">
            <a:xfrm>
              <a:off x="1905" y="1712"/>
              <a:ext cx="27"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81" name="Line 53"/>
            <p:cNvSpPr>
              <a:spLocks noChangeShapeType="1"/>
            </p:cNvSpPr>
            <p:nvPr/>
          </p:nvSpPr>
          <p:spPr bwMode="auto">
            <a:xfrm>
              <a:off x="1048" y="1758"/>
              <a:ext cx="0" cy="742"/>
            </a:xfrm>
            <a:prstGeom prst="line">
              <a:avLst/>
            </a:prstGeom>
            <a:noFill/>
            <a:ln w="12700">
              <a:solidFill>
                <a:schemeClr val="tx1"/>
              </a:solidFill>
              <a:round/>
              <a:headEnd/>
              <a:tailEnd/>
            </a:ln>
            <a:effectLst/>
          </p:spPr>
          <p:txBody>
            <a:bodyPr/>
            <a:lstStyle/>
            <a:p>
              <a:endParaRPr lang="en-US"/>
            </a:p>
          </p:txBody>
        </p:sp>
        <p:sp>
          <p:nvSpPr>
            <p:cNvPr id="355382" name="Freeform 54"/>
            <p:cNvSpPr>
              <a:spLocks noChangeAspect="1"/>
            </p:cNvSpPr>
            <p:nvPr/>
          </p:nvSpPr>
          <p:spPr bwMode="auto">
            <a:xfrm>
              <a:off x="1035" y="2496"/>
              <a:ext cx="27"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sp>
          <p:nvSpPr>
            <p:cNvPr id="355383" name="Line 55"/>
            <p:cNvSpPr>
              <a:spLocks noChangeShapeType="1"/>
            </p:cNvSpPr>
            <p:nvPr/>
          </p:nvSpPr>
          <p:spPr bwMode="auto">
            <a:xfrm>
              <a:off x="1662" y="1717"/>
              <a:ext cx="0" cy="41"/>
            </a:xfrm>
            <a:prstGeom prst="line">
              <a:avLst/>
            </a:prstGeom>
            <a:noFill/>
            <a:ln w="12700">
              <a:solidFill>
                <a:schemeClr val="tx1"/>
              </a:solidFill>
              <a:prstDash val="sysDot"/>
              <a:round/>
              <a:headEnd/>
              <a:tailEnd/>
            </a:ln>
            <a:effectLst/>
          </p:spPr>
          <p:txBody>
            <a:bodyPr/>
            <a:lstStyle/>
            <a:p>
              <a:endParaRPr lang="en-US"/>
            </a:p>
          </p:txBody>
        </p:sp>
        <p:sp>
          <p:nvSpPr>
            <p:cNvPr id="355384" name="Freeform 56"/>
            <p:cNvSpPr>
              <a:spLocks noChangeAspect="1"/>
            </p:cNvSpPr>
            <p:nvPr/>
          </p:nvSpPr>
          <p:spPr bwMode="auto">
            <a:xfrm>
              <a:off x="1646" y="1713"/>
              <a:ext cx="28" cy="7"/>
            </a:xfrm>
            <a:custGeom>
              <a:avLst/>
              <a:gdLst/>
              <a:ahLst/>
              <a:cxnLst>
                <a:cxn ang="0">
                  <a:pos x="0" y="0"/>
                </a:cxn>
                <a:cxn ang="0">
                  <a:pos x="48" y="48"/>
                </a:cxn>
                <a:cxn ang="0">
                  <a:pos x="96" y="0"/>
                </a:cxn>
                <a:cxn ang="0">
                  <a:pos x="144" y="48"/>
                </a:cxn>
              </a:cxnLst>
              <a:rect l="0" t="0" r="r" b="b"/>
              <a:pathLst>
                <a:path w="144" h="48">
                  <a:moveTo>
                    <a:pt x="0" y="0"/>
                  </a:moveTo>
                  <a:cubicBezTo>
                    <a:pt x="16" y="24"/>
                    <a:pt x="32" y="48"/>
                    <a:pt x="48" y="48"/>
                  </a:cubicBezTo>
                  <a:cubicBezTo>
                    <a:pt x="64" y="48"/>
                    <a:pt x="80" y="0"/>
                    <a:pt x="96" y="0"/>
                  </a:cubicBezTo>
                  <a:cubicBezTo>
                    <a:pt x="112" y="0"/>
                    <a:pt x="128" y="24"/>
                    <a:pt x="144" y="48"/>
                  </a:cubicBezTo>
                </a:path>
              </a:pathLst>
            </a:custGeom>
            <a:noFill/>
            <a:ln w="12700" cmpd="sng">
              <a:solidFill>
                <a:schemeClr val="tx1"/>
              </a:solidFill>
              <a:round/>
              <a:headEnd/>
              <a:tailEnd/>
            </a:ln>
            <a:effectLst/>
          </p:spPr>
          <p:txBody>
            <a:bodyPr/>
            <a:lstStyle/>
            <a:p>
              <a:endParaRPr lang="en-US"/>
            </a:p>
          </p:txBody>
        </p:sp>
        <p:pic>
          <p:nvPicPr>
            <p:cNvPr id="355385" name="Picture 57"/>
            <p:cNvPicPr>
              <a:picLocks noChangeAspect="1" noChangeArrowheads="1"/>
            </p:cNvPicPr>
            <p:nvPr/>
          </p:nvPicPr>
          <p:blipFill>
            <a:blip r:embed="rId7"/>
            <a:srcRect/>
            <a:stretch>
              <a:fillRect/>
            </a:stretch>
          </p:blipFill>
          <p:spPr bwMode="auto">
            <a:xfrm>
              <a:off x="2292" y="1502"/>
              <a:ext cx="265" cy="170"/>
            </a:xfrm>
            <a:prstGeom prst="rect">
              <a:avLst/>
            </a:prstGeom>
            <a:noFill/>
            <a:ln w="12700">
              <a:solidFill>
                <a:schemeClr val="tx1"/>
              </a:solidFill>
              <a:miter lim="800000"/>
              <a:headEnd/>
              <a:tailEnd/>
            </a:ln>
            <a:effectLst/>
          </p:spPr>
        </p:pic>
        <p:grpSp>
          <p:nvGrpSpPr>
            <p:cNvPr id="355386" name="Group 58"/>
            <p:cNvGrpSpPr>
              <a:grpSpLocks/>
            </p:cNvGrpSpPr>
            <p:nvPr/>
          </p:nvGrpSpPr>
          <p:grpSpPr bwMode="auto">
            <a:xfrm>
              <a:off x="2361" y="1889"/>
              <a:ext cx="25" cy="382"/>
              <a:chOff x="5016" y="1818"/>
              <a:chExt cx="69" cy="1317"/>
            </a:xfrm>
          </p:grpSpPr>
          <p:sp>
            <p:nvSpPr>
              <p:cNvPr id="355387" name="Oval 59"/>
              <p:cNvSpPr>
                <a:spLocks noChangeAspect="1" noChangeArrowheads="1"/>
              </p:cNvSpPr>
              <p:nvPr/>
            </p:nvSpPr>
            <p:spPr bwMode="auto">
              <a:xfrm>
                <a:off x="5016" y="1818"/>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388" name="Oval 60"/>
              <p:cNvSpPr>
                <a:spLocks noChangeAspect="1" noChangeArrowheads="1"/>
              </p:cNvSpPr>
              <p:nvPr/>
            </p:nvSpPr>
            <p:spPr bwMode="auto">
              <a:xfrm>
                <a:off x="5016" y="3066"/>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389" name="Oval 61"/>
              <p:cNvSpPr>
                <a:spLocks noChangeAspect="1" noChangeArrowheads="1"/>
              </p:cNvSpPr>
              <p:nvPr/>
            </p:nvSpPr>
            <p:spPr bwMode="auto">
              <a:xfrm>
                <a:off x="5016" y="2442"/>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390" name="Oval 62"/>
              <p:cNvSpPr>
                <a:spLocks noChangeAspect="1" noChangeArrowheads="1"/>
              </p:cNvSpPr>
              <p:nvPr/>
            </p:nvSpPr>
            <p:spPr bwMode="auto">
              <a:xfrm>
                <a:off x="5016" y="2754"/>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391" name="Oval 63"/>
              <p:cNvSpPr>
                <a:spLocks noChangeAspect="1" noChangeArrowheads="1"/>
              </p:cNvSpPr>
              <p:nvPr/>
            </p:nvSpPr>
            <p:spPr bwMode="auto">
              <a:xfrm>
                <a:off x="5016" y="2130"/>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grpSp>
        <p:sp>
          <p:nvSpPr>
            <p:cNvPr id="355392" name="Line 64"/>
            <p:cNvSpPr>
              <a:spLocks noChangeShapeType="1"/>
            </p:cNvSpPr>
            <p:nvPr/>
          </p:nvSpPr>
          <p:spPr bwMode="auto">
            <a:xfrm flipV="1">
              <a:off x="1099" y="1707"/>
              <a:ext cx="0" cy="47"/>
            </a:xfrm>
            <a:prstGeom prst="line">
              <a:avLst/>
            </a:prstGeom>
            <a:noFill/>
            <a:ln w="12700">
              <a:solidFill>
                <a:schemeClr val="tx1"/>
              </a:solidFill>
              <a:round/>
              <a:headEnd/>
              <a:tailEnd/>
            </a:ln>
            <a:effectLst/>
          </p:spPr>
          <p:txBody>
            <a:bodyPr/>
            <a:lstStyle/>
            <a:p>
              <a:endParaRPr lang="en-US"/>
            </a:p>
          </p:txBody>
        </p:sp>
        <p:pic>
          <p:nvPicPr>
            <p:cNvPr id="355393" name="Picture 65" descr="intropic"/>
            <p:cNvPicPr>
              <a:picLocks noChangeAspect="1" noChangeArrowheads="1"/>
            </p:cNvPicPr>
            <p:nvPr/>
          </p:nvPicPr>
          <p:blipFill>
            <a:blip r:embed="rId8" cstate="print">
              <a:clrChange>
                <a:clrFrom>
                  <a:srgbClr val="FFFFFF"/>
                </a:clrFrom>
                <a:clrTo>
                  <a:srgbClr val="FFFFFF">
                    <a:alpha val="0"/>
                  </a:srgbClr>
                </a:clrTo>
              </a:clrChange>
            </a:blip>
            <a:srcRect l="5333" r="3679" b="3391"/>
            <a:stretch>
              <a:fillRect/>
            </a:stretch>
          </p:blipFill>
          <p:spPr bwMode="auto">
            <a:xfrm>
              <a:off x="1173" y="1861"/>
              <a:ext cx="161" cy="162"/>
            </a:xfrm>
            <a:prstGeom prst="rect">
              <a:avLst/>
            </a:prstGeom>
            <a:noFill/>
            <a:ln w="12700">
              <a:noFill/>
              <a:miter lim="800000"/>
              <a:headEnd/>
              <a:tailEnd/>
            </a:ln>
          </p:spPr>
        </p:pic>
        <p:sp>
          <p:nvSpPr>
            <p:cNvPr id="355394" name="Freeform 66"/>
            <p:cNvSpPr>
              <a:spLocks/>
            </p:cNvSpPr>
            <p:nvPr/>
          </p:nvSpPr>
          <p:spPr bwMode="auto">
            <a:xfrm>
              <a:off x="1247" y="1836"/>
              <a:ext cx="186" cy="34"/>
            </a:xfrm>
            <a:custGeom>
              <a:avLst/>
              <a:gdLst/>
              <a:ahLst/>
              <a:cxnLst>
                <a:cxn ang="0">
                  <a:pos x="0" y="96"/>
                </a:cxn>
                <a:cxn ang="0">
                  <a:pos x="0" y="0"/>
                </a:cxn>
                <a:cxn ang="0">
                  <a:pos x="528" y="0"/>
                </a:cxn>
              </a:cxnLst>
              <a:rect l="0" t="0" r="r" b="b"/>
              <a:pathLst>
                <a:path w="528" h="96">
                  <a:moveTo>
                    <a:pt x="0" y="96"/>
                  </a:moveTo>
                  <a:lnTo>
                    <a:pt x="0" y="0"/>
                  </a:lnTo>
                  <a:lnTo>
                    <a:pt x="528" y="0"/>
                  </a:lnTo>
                </a:path>
              </a:pathLst>
            </a:custGeom>
            <a:noFill/>
            <a:ln w="6350" cmpd="sng">
              <a:solidFill>
                <a:srgbClr val="B01C2E"/>
              </a:solidFill>
              <a:round/>
              <a:headEnd/>
              <a:tailEnd/>
            </a:ln>
            <a:effectLst/>
          </p:spPr>
          <p:txBody>
            <a:bodyPr/>
            <a:lstStyle/>
            <a:p>
              <a:endParaRPr lang="en-US"/>
            </a:p>
          </p:txBody>
        </p:sp>
        <p:pic>
          <p:nvPicPr>
            <p:cNvPr id="355395" name="Picture 67" descr="intropic"/>
            <p:cNvPicPr>
              <a:picLocks noChangeAspect="1" noChangeArrowheads="1"/>
            </p:cNvPicPr>
            <p:nvPr/>
          </p:nvPicPr>
          <p:blipFill>
            <a:blip r:embed="rId9" cstate="print">
              <a:clrChange>
                <a:clrFrom>
                  <a:srgbClr val="FFFFFF"/>
                </a:clrFrom>
                <a:clrTo>
                  <a:srgbClr val="FFFFFF">
                    <a:alpha val="0"/>
                  </a:srgbClr>
                </a:clrTo>
              </a:clrChange>
            </a:blip>
            <a:srcRect l="5333" r="5333" b="4456"/>
            <a:stretch>
              <a:fillRect/>
            </a:stretch>
          </p:blipFill>
          <p:spPr bwMode="auto">
            <a:xfrm>
              <a:off x="1189" y="2262"/>
              <a:ext cx="122" cy="124"/>
            </a:xfrm>
            <a:prstGeom prst="rect">
              <a:avLst/>
            </a:prstGeom>
            <a:noFill/>
            <a:ln w="12700">
              <a:noFill/>
              <a:miter lim="800000"/>
              <a:headEnd/>
              <a:tailEnd/>
            </a:ln>
          </p:spPr>
        </p:pic>
        <p:pic>
          <p:nvPicPr>
            <p:cNvPr id="355396" name="Picture 68" descr="541"/>
            <p:cNvPicPr>
              <a:picLocks noChangeAspect="1" noChangeArrowheads="1"/>
            </p:cNvPicPr>
            <p:nvPr/>
          </p:nvPicPr>
          <p:blipFill>
            <a:blip r:embed="rId10" cstate="print">
              <a:clrChange>
                <a:clrFrom>
                  <a:srgbClr val="FEFEFE"/>
                </a:clrFrom>
                <a:clrTo>
                  <a:srgbClr val="FEFEFE">
                    <a:alpha val="0"/>
                  </a:srgbClr>
                </a:clrTo>
              </a:clrChange>
            </a:blip>
            <a:srcRect/>
            <a:stretch>
              <a:fillRect/>
            </a:stretch>
          </p:blipFill>
          <p:spPr bwMode="auto">
            <a:xfrm>
              <a:off x="712" y="1861"/>
              <a:ext cx="150" cy="136"/>
            </a:xfrm>
            <a:prstGeom prst="rect">
              <a:avLst/>
            </a:prstGeom>
            <a:noFill/>
            <a:ln w="12700">
              <a:noFill/>
              <a:miter lim="800000"/>
              <a:headEnd/>
              <a:tailEnd/>
            </a:ln>
          </p:spPr>
        </p:pic>
        <p:pic>
          <p:nvPicPr>
            <p:cNvPr id="355397" name="Picture 69" descr="541"/>
            <p:cNvPicPr>
              <a:picLocks noChangeAspect="1" noChangeArrowheads="1"/>
            </p:cNvPicPr>
            <p:nvPr/>
          </p:nvPicPr>
          <p:blipFill>
            <a:blip r:embed="rId10" cstate="print">
              <a:clrChange>
                <a:clrFrom>
                  <a:srgbClr val="FEFEFE"/>
                </a:clrFrom>
                <a:clrTo>
                  <a:srgbClr val="FEFEFE">
                    <a:alpha val="0"/>
                  </a:srgbClr>
                </a:clrTo>
              </a:clrChange>
            </a:blip>
            <a:srcRect/>
            <a:stretch>
              <a:fillRect/>
            </a:stretch>
          </p:blipFill>
          <p:spPr bwMode="auto">
            <a:xfrm>
              <a:off x="712" y="2251"/>
              <a:ext cx="150" cy="136"/>
            </a:xfrm>
            <a:prstGeom prst="rect">
              <a:avLst/>
            </a:prstGeom>
            <a:noFill/>
            <a:ln w="12700">
              <a:noFill/>
              <a:miter lim="800000"/>
              <a:headEnd/>
              <a:tailEnd/>
            </a:ln>
          </p:spPr>
        </p:pic>
        <p:sp>
          <p:nvSpPr>
            <p:cNvPr id="355398" name="Line 70"/>
            <p:cNvSpPr>
              <a:spLocks noChangeShapeType="1"/>
            </p:cNvSpPr>
            <p:nvPr/>
          </p:nvSpPr>
          <p:spPr bwMode="auto">
            <a:xfrm>
              <a:off x="1278" y="1692"/>
              <a:ext cx="0" cy="62"/>
            </a:xfrm>
            <a:prstGeom prst="line">
              <a:avLst/>
            </a:prstGeom>
            <a:noFill/>
            <a:ln w="12700">
              <a:solidFill>
                <a:schemeClr val="tx1"/>
              </a:solidFill>
              <a:round/>
              <a:headEnd/>
              <a:tailEnd/>
            </a:ln>
            <a:effectLst/>
          </p:spPr>
          <p:txBody>
            <a:bodyPr/>
            <a:lstStyle/>
            <a:p>
              <a:endParaRPr lang="en-US"/>
            </a:p>
          </p:txBody>
        </p:sp>
        <p:sp>
          <p:nvSpPr>
            <p:cNvPr id="355399" name="Line 71"/>
            <p:cNvSpPr>
              <a:spLocks noChangeShapeType="1"/>
            </p:cNvSpPr>
            <p:nvPr/>
          </p:nvSpPr>
          <p:spPr bwMode="auto">
            <a:xfrm>
              <a:off x="1453" y="1691"/>
              <a:ext cx="0" cy="62"/>
            </a:xfrm>
            <a:prstGeom prst="line">
              <a:avLst/>
            </a:prstGeom>
            <a:noFill/>
            <a:ln w="12700">
              <a:solidFill>
                <a:schemeClr val="tx1"/>
              </a:solidFill>
              <a:round/>
              <a:headEnd/>
              <a:tailEnd/>
            </a:ln>
            <a:effectLst/>
          </p:spPr>
          <p:txBody>
            <a:bodyPr/>
            <a:lstStyle/>
            <a:p>
              <a:endParaRPr lang="en-US"/>
            </a:p>
          </p:txBody>
        </p:sp>
        <p:pic>
          <p:nvPicPr>
            <p:cNvPr id="355400" name="Picture 72" descr="catalog_"/>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1215" y="1608"/>
              <a:ext cx="124" cy="97"/>
            </a:xfrm>
            <a:prstGeom prst="rect">
              <a:avLst/>
            </a:prstGeom>
            <a:noFill/>
            <a:ln w="12700">
              <a:noFill/>
              <a:miter lim="800000"/>
              <a:headEnd/>
              <a:tailEnd/>
            </a:ln>
          </p:spPr>
        </p:pic>
        <p:pic>
          <p:nvPicPr>
            <p:cNvPr id="355401" name="Picture 73" descr="w4000ddr"/>
            <p:cNvPicPr>
              <a:picLocks noChangeAspect="1" noChangeArrowheads="1"/>
            </p:cNvPicPr>
            <p:nvPr/>
          </p:nvPicPr>
          <p:blipFill>
            <a:blip r:embed="rId12" cstate="print">
              <a:clrChange>
                <a:clrFrom>
                  <a:srgbClr val="FFFFFF"/>
                </a:clrFrom>
                <a:clrTo>
                  <a:srgbClr val="FFFFFF">
                    <a:alpha val="0"/>
                  </a:srgbClr>
                </a:clrTo>
              </a:clrChange>
              <a:lum bright="12000"/>
            </a:blip>
            <a:srcRect/>
            <a:stretch>
              <a:fillRect/>
            </a:stretch>
          </p:blipFill>
          <p:spPr bwMode="auto">
            <a:xfrm>
              <a:off x="755" y="1605"/>
              <a:ext cx="193" cy="110"/>
            </a:xfrm>
            <a:prstGeom prst="rect">
              <a:avLst/>
            </a:prstGeom>
            <a:noFill/>
            <a:ln w="12700">
              <a:noFill/>
              <a:miter lim="800000"/>
              <a:headEnd/>
              <a:tailEnd/>
            </a:ln>
          </p:spPr>
        </p:pic>
        <p:pic>
          <p:nvPicPr>
            <p:cNvPr id="355402" name="Picture 74" descr="l2000_b_400"/>
            <p:cNvPicPr>
              <a:picLocks noChangeAspect="1" noChangeArrowheads="1"/>
            </p:cNvPicPr>
            <p:nvPr/>
          </p:nvPicPr>
          <p:blipFill>
            <a:blip r:embed="rId13" cstate="print">
              <a:clrChange>
                <a:clrFrom>
                  <a:srgbClr val="FFFEFF"/>
                </a:clrFrom>
                <a:clrTo>
                  <a:srgbClr val="FFFEFF">
                    <a:alpha val="0"/>
                  </a:srgbClr>
                </a:clrTo>
              </a:clrChange>
              <a:lum bright="6000"/>
            </a:blip>
            <a:srcRect/>
            <a:stretch>
              <a:fillRect/>
            </a:stretch>
          </p:blipFill>
          <p:spPr bwMode="auto">
            <a:xfrm>
              <a:off x="1379" y="1594"/>
              <a:ext cx="149" cy="117"/>
            </a:xfrm>
            <a:prstGeom prst="rect">
              <a:avLst/>
            </a:prstGeom>
            <a:noFill/>
            <a:ln w="12700">
              <a:noFill/>
              <a:miter lim="800000"/>
              <a:headEnd/>
              <a:tailEnd/>
            </a:ln>
          </p:spPr>
        </p:pic>
        <p:pic>
          <p:nvPicPr>
            <p:cNvPr id="355403" name="Picture 75" descr="printers"/>
            <p:cNvPicPr>
              <a:picLocks noChangeAspect="1" noChangeArrowheads="1"/>
            </p:cNvPicPr>
            <p:nvPr/>
          </p:nvPicPr>
          <p:blipFill>
            <a:blip r:embed="rId14"/>
            <a:srcRect/>
            <a:stretch>
              <a:fillRect/>
            </a:stretch>
          </p:blipFill>
          <p:spPr bwMode="auto">
            <a:xfrm>
              <a:off x="983" y="1606"/>
              <a:ext cx="197" cy="117"/>
            </a:xfrm>
            <a:prstGeom prst="rect">
              <a:avLst/>
            </a:prstGeom>
            <a:noFill/>
            <a:ln w="12700">
              <a:noFill/>
              <a:miter lim="800000"/>
              <a:headEnd/>
              <a:tailEnd/>
            </a:ln>
          </p:spPr>
        </p:pic>
        <p:sp>
          <p:nvSpPr>
            <p:cNvPr id="355404" name="AutoShape 76"/>
            <p:cNvSpPr>
              <a:spLocks noChangeArrowheads="1"/>
            </p:cNvSpPr>
            <p:nvPr/>
          </p:nvSpPr>
          <p:spPr bwMode="auto">
            <a:xfrm>
              <a:off x="2166" y="1796"/>
              <a:ext cx="89" cy="41"/>
            </a:xfrm>
            <a:prstGeom prst="cube">
              <a:avLst>
                <a:gd name="adj" fmla="val 25000"/>
              </a:avLst>
            </a:prstGeom>
            <a:solidFill>
              <a:srgbClr val="B01C2E"/>
            </a:solidFill>
            <a:ln w="12700">
              <a:solidFill>
                <a:schemeClr val="accent1"/>
              </a:solidFill>
              <a:miter lim="800000"/>
              <a:headEnd/>
              <a:tailEnd/>
            </a:ln>
            <a:effectLst/>
          </p:spPr>
          <p:txBody>
            <a:bodyPr tIns="91440" bIns="91440" anchor="ctr">
              <a:spAutoFit/>
            </a:bodyPr>
            <a:lstStyle/>
            <a:p>
              <a:endParaRPr lang="en-US"/>
            </a:p>
          </p:txBody>
        </p:sp>
        <p:grpSp>
          <p:nvGrpSpPr>
            <p:cNvPr id="355405" name="Group 77"/>
            <p:cNvGrpSpPr>
              <a:grpSpLocks/>
            </p:cNvGrpSpPr>
            <p:nvPr/>
          </p:nvGrpSpPr>
          <p:grpSpPr bwMode="auto">
            <a:xfrm>
              <a:off x="2137" y="1889"/>
              <a:ext cx="25" cy="381"/>
              <a:chOff x="5016" y="1818"/>
              <a:chExt cx="69" cy="1317"/>
            </a:xfrm>
          </p:grpSpPr>
          <p:sp>
            <p:nvSpPr>
              <p:cNvPr id="355406" name="Oval 78"/>
              <p:cNvSpPr>
                <a:spLocks noChangeAspect="1" noChangeArrowheads="1"/>
              </p:cNvSpPr>
              <p:nvPr/>
            </p:nvSpPr>
            <p:spPr bwMode="auto">
              <a:xfrm>
                <a:off x="5016" y="1818"/>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407" name="Oval 79"/>
              <p:cNvSpPr>
                <a:spLocks noChangeAspect="1" noChangeArrowheads="1"/>
              </p:cNvSpPr>
              <p:nvPr/>
            </p:nvSpPr>
            <p:spPr bwMode="auto">
              <a:xfrm>
                <a:off x="5016" y="3066"/>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408" name="Oval 80"/>
              <p:cNvSpPr>
                <a:spLocks noChangeAspect="1" noChangeArrowheads="1"/>
              </p:cNvSpPr>
              <p:nvPr/>
            </p:nvSpPr>
            <p:spPr bwMode="auto">
              <a:xfrm>
                <a:off x="5016" y="2442"/>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409" name="Oval 81"/>
              <p:cNvSpPr>
                <a:spLocks noChangeAspect="1" noChangeArrowheads="1"/>
              </p:cNvSpPr>
              <p:nvPr/>
            </p:nvSpPr>
            <p:spPr bwMode="auto">
              <a:xfrm>
                <a:off x="5016" y="2754"/>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sp>
            <p:nvSpPr>
              <p:cNvPr id="355410" name="Oval 82"/>
              <p:cNvSpPr>
                <a:spLocks noChangeAspect="1" noChangeArrowheads="1"/>
              </p:cNvSpPr>
              <p:nvPr/>
            </p:nvSpPr>
            <p:spPr bwMode="auto">
              <a:xfrm>
                <a:off x="5016" y="2130"/>
                <a:ext cx="69" cy="69"/>
              </a:xfrm>
              <a:prstGeom prst="ellipse">
                <a:avLst/>
              </a:prstGeom>
              <a:solidFill>
                <a:srgbClr val="B01C2E"/>
              </a:solidFill>
              <a:ln w="12700">
                <a:solidFill>
                  <a:schemeClr val="tx1"/>
                </a:solidFill>
                <a:round/>
                <a:headEnd/>
                <a:tailEnd/>
              </a:ln>
              <a:effectLst/>
            </p:spPr>
            <p:txBody>
              <a:bodyPr wrap="none" anchor="ctr"/>
              <a:lstStyle/>
              <a:p>
                <a:endParaRPr lang="en-US"/>
              </a:p>
            </p:txBody>
          </p:sp>
        </p:grpSp>
        <p:sp>
          <p:nvSpPr>
            <p:cNvPr id="355411" name="Line 83"/>
            <p:cNvSpPr>
              <a:spLocks noChangeShapeType="1"/>
            </p:cNvSpPr>
            <p:nvPr/>
          </p:nvSpPr>
          <p:spPr bwMode="auto">
            <a:xfrm flipH="1">
              <a:off x="955" y="1838"/>
              <a:ext cx="90" cy="0"/>
            </a:xfrm>
            <a:prstGeom prst="line">
              <a:avLst/>
            </a:prstGeom>
            <a:noFill/>
            <a:ln w="12700">
              <a:solidFill>
                <a:schemeClr val="tx1"/>
              </a:solidFill>
              <a:round/>
              <a:headEnd/>
              <a:tailEnd/>
            </a:ln>
            <a:effectLst/>
          </p:spPr>
          <p:txBody>
            <a:bodyPr/>
            <a:lstStyle/>
            <a:p>
              <a:endParaRPr lang="en-US"/>
            </a:p>
          </p:txBody>
        </p:sp>
        <p:sp>
          <p:nvSpPr>
            <p:cNvPr id="355412" name="Line 84"/>
            <p:cNvSpPr>
              <a:spLocks noChangeShapeType="1"/>
            </p:cNvSpPr>
            <p:nvPr/>
          </p:nvSpPr>
          <p:spPr bwMode="auto">
            <a:xfrm flipH="1">
              <a:off x="956" y="2039"/>
              <a:ext cx="90" cy="0"/>
            </a:xfrm>
            <a:prstGeom prst="line">
              <a:avLst/>
            </a:prstGeom>
            <a:noFill/>
            <a:ln w="12700">
              <a:solidFill>
                <a:schemeClr val="tx1"/>
              </a:solidFill>
              <a:round/>
              <a:headEnd/>
              <a:tailEnd/>
            </a:ln>
            <a:effectLst/>
          </p:spPr>
          <p:txBody>
            <a:bodyPr/>
            <a:lstStyle/>
            <a:p>
              <a:endParaRPr lang="en-US"/>
            </a:p>
          </p:txBody>
        </p:sp>
        <p:sp>
          <p:nvSpPr>
            <p:cNvPr id="355413" name="Line 85"/>
            <p:cNvSpPr>
              <a:spLocks noChangeShapeType="1"/>
            </p:cNvSpPr>
            <p:nvPr/>
          </p:nvSpPr>
          <p:spPr bwMode="auto">
            <a:xfrm flipH="1">
              <a:off x="952" y="2239"/>
              <a:ext cx="97" cy="0"/>
            </a:xfrm>
            <a:prstGeom prst="line">
              <a:avLst/>
            </a:prstGeom>
            <a:noFill/>
            <a:ln w="12700">
              <a:solidFill>
                <a:schemeClr val="tx1"/>
              </a:solidFill>
              <a:round/>
              <a:headEnd/>
              <a:tailEnd/>
            </a:ln>
            <a:effectLst/>
          </p:spPr>
          <p:txBody>
            <a:bodyPr/>
            <a:lstStyle/>
            <a:p>
              <a:endParaRPr lang="en-US"/>
            </a:p>
          </p:txBody>
        </p:sp>
        <p:sp>
          <p:nvSpPr>
            <p:cNvPr id="355414" name="Line 86"/>
            <p:cNvSpPr>
              <a:spLocks noChangeShapeType="1"/>
            </p:cNvSpPr>
            <p:nvPr/>
          </p:nvSpPr>
          <p:spPr bwMode="auto">
            <a:xfrm flipH="1">
              <a:off x="1466" y="1838"/>
              <a:ext cx="90" cy="0"/>
            </a:xfrm>
            <a:prstGeom prst="line">
              <a:avLst/>
            </a:prstGeom>
            <a:noFill/>
            <a:ln w="12700">
              <a:solidFill>
                <a:schemeClr val="tx1"/>
              </a:solidFill>
              <a:round/>
              <a:headEnd/>
              <a:tailEnd/>
            </a:ln>
            <a:effectLst/>
          </p:spPr>
          <p:txBody>
            <a:bodyPr/>
            <a:lstStyle/>
            <a:p>
              <a:endParaRPr lang="en-US"/>
            </a:p>
          </p:txBody>
        </p:sp>
        <p:sp>
          <p:nvSpPr>
            <p:cNvPr id="355415" name="Line 87"/>
            <p:cNvSpPr>
              <a:spLocks noChangeShapeType="1"/>
            </p:cNvSpPr>
            <p:nvPr/>
          </p:nvSpPr>
          <p:spPr bwMode="auto">
            <a:xfrm flipH="1">
              <a:off x="1468" y="2039"/>
              <a:ext cx="90" cy="0"/>
            </a:xfrm>
            <a:prstGeom prst="line">
              <a:avLst/>
            </a:prstGeom>
            <a:noFill/>
            <a:ln w="12700">
              <a:solidFill>
                <a:schemeClr val="tx1"/>
              </a:solidFill>
              <a:round/>
              <a:headEnd/>
              <a:tailEnd/>
            </a:ln>
            <a:effectLst/>
          </p:spPr>
          <p:txBody>
            <a:bodyPr/>
            <a:lstStyle/>
            <a:p>
              <a:endParaRPr lang="en-US"/>
            </a:p>
          </p:txBody>
        </p:sp>
        <p:sp>
          <p:nvSpPr>
            <p:cNvPr id="355416" name="Line 88"/>
            <p:cNvSpPr>
              <a:spLocks noChangeShapeType="1"/>
            </p:cNvSpPr>
            <p:nvPr/>
          </p:nvSpPr>
          <p:spPr bwMode="auto">
            <a:xfrm flipH="1">
              <a:off x="1771" y="1838"/>
              <a:ext cx="112" cy="0"/>
            </a:xfrm>
            <a:prstGeom prst="line">
              <a:avLst/>
            </a:prstGeom>
            <a:noFill/>
            <a:ln w="12700">
              <a:solidFill>
                <a:schemeClr val="tx1"/>
              </a:solidFill>
              <a:round/>
              <a:headEnd/>
              <a:tailEnd/>
            </a:ln>
            <a:effectLst/>
          </p:spPr>
          <p:txBody>
            <a:bodyPr/>
            <a:lstStyle/>
            <a:p>
              <a:endParaRPr lang="en-US"/>
            </a:p>
          </p:txBody>
        </p:sp>
        <p:sp>
          <p:nvSpPr>
            <p:cNvPr id="355417" name="Line 89"/>
            <p:cNvSpPr>
              <a:spLocks noChangeShapeType="1"/>
            </p:cNvSpPr>
            <p:nvPr/>
          </p:nvSpPr>
          <p:spPr bwMode="auto">
            <a:xfrm flipH="1">
              <a:off x="1775" y="2039"/>
              <a:ext cx="109" cy="0"/>
            </a:xfrm>
            <a:prstGeom prst="line">
              <a:avLst/>
            </a:prstGeom>
            <a:noFill/>
            <a:ln w="12700">
              <a:solidFill>
                <a:schemeClr val="tx1"/>
              </a:solidFill>
              <a:round/>
              <a:headEnd/>
              <a:tailEnd/>
            </a:ln>
            <a:effectLst/>
          </p:spPr>
          <p:txBody>
            <a:bodyPr/>
            <a:lstStyle/>
            <a:p>
              <a:endParaRPr lang="en-US"/>
            </a:p>
          </p:txBody>
        </p:sp>
        <p:sp>
          <p:nvSpPr>
            <p:cNvPr id="355418" name="Line 90"/>
            <p:cNvSpPr>
              <a:spLocks noChangeShapeType="1"/>
            </p:cNvSpPr>
            <p:nvPr/>
          </p:nvSpPr>
          <p:spPr bwMode="auto">
            <a:xfrm flipH="1">
              <a:off x="1770" y="2239"/>
              <a:ext cx="114" cy="0"/>
            </a:xfrm>
            <a:prstGeom prst="line">
              <a:avLst/>
            </a:prstGeom>
            <a:noFill/>
            <a:ln w="12700">
              <a:solidFill>
                <a:schemeClr val="tx1"/>
              </a:solidFill>
              <a:round/>
              <a:headEnd/>
              <a:tailEnd/>
            </a:ln>
            <a:effectLst/>
          </p:spPr>
          <p:txBody>
            <a:bodyPr/>
            <a:lstStyle/>
            <a:p>
              <a:endParaRPr lang="en-US"/>
            </a:p>
          </p:txBody>
        </p:sp>
        <p:sp>
          <p:nvSpPr>
            <p:cNvPr id="355419" name="Line 91"/>
            <p:cNvSpPr>
              <a:spLocks noChangeShapeType="1"/>
            </p:cNvSpPr>
            <p:nvPr/>
          </p:nvSpPr>
          <p:spPr bwMode="auto">
            <a:xfrm>
              <a:off x="689" y="1756"/>
              <a:ext cx="1926" cy="0"/>
            </a:xfrm>
            <a:prstGeom prst="line">
              <a:avLst/>
            </a:prstGeom>
            <a:noFill/>
            <a:ln w="12700">
              <a:solidFill>
                <a:schemeClr val="tx1"/>
              </a:solidFill>
              <a:round/>
              <a:headEnd/>
              <a:tailEnd/>
            </a:ln>
            <a:effectLst/>
          </p:spPr>
          <p:txBody>
            <a:bodyPr/>
            <a:lstStyle/>
            <a:p>
              <a:endParaRPr lang="en-US"/>
            </a:p>
          </p:txBody>
        </p:sp>
        <p:grpSp>
          <p:nvGrpSpPr>
            <p:cNvPr id="355420" name="Group 92"/>
            <p:cNvGrpSpPr>
              <a:grpSpLocks/>
            </p:cNvGrpSpPr>
            <p:nvPr/>
          </p:nvGrpSpPr>
          <p:grpSpPr bwMode="auto">
            <a:xfrm>
              <a:off x="1414" y="1830"/>
              <a:ext cx="75" cy="179"/>
              <a:chOff x="2297" y="1655"/>
              <a:chExt cx="204" cy="617"/>
            </a:xfrm>
          </p:grpSpPr>
          <p:pic>
            <p:nvPicPr>
              <p:cNvPr id="355421" name="Picture 93" descr="G4726003012006_server_sm"/>
              <p:cNvPicPr>
                <a:picLocks noChangeAspect="1" noChangeArrowheads="1"/>
              </p:cNvPicPr>
              <p:nvPr/>
            </p:nvPicPr>
            <p:blipFill>
              <a:blip r:embed="rId4"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422" name="AutoShape 94"/>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423" name="Line 95"/>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424" name="Group 96"/>
            <p:cNvGrpSpPr>
              <a:grpSpLocks/>
            </p:cNvGrpSpPr>
            <p:nvPr/>
          </p:nvGrpSpPr>
          <p:grpSpPr bwMode="auto">
            <a:xfrm>
              <a:off x="1414" y="2031"/>
              <a:ext cx="75" cy="178"/>
              <a:chOff x="2297" y="1655"/>
              <a:chExt cx="204" cy="617"/>
            </a:xfrm>
          </p:grpSpPr>
          <p:pic>
            <p:nvPicPr>
              <p:cNvPr id="355425" name="Picture 97"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426" name="AutoShape 98"/>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427" name="Line 99"/>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grpSp>
          <p:nvGrpSpPr>
            <p:cNvPr id="355428" name="Group 100"/>
            <p:cNvGrpSpPr>
              <a:grpSpLocks/>
            </p:cNvGrpSpPr>
            <p:nvPr/>
          </p:nvGrpSpPr>
          <p:grpSpPr bwMode="auto">
            <a:xfrm>
              <a:off x="1414" y="2231"/>
              <a:ext cx="75" cy="178"/>
              <a:chOff x="2297" y="1655"/>
              <a:chExt cx="204" cy="617"/>
            </a:xfrm>
          </p:grpSpPr>
          <p:pic>
            <p:nvPicPr>
              <p:cNvPr id="355429" name="Picture 101" descr="G4726003012006_server_sm"/>
              <p:cNvPicPr>
                <a:picLocks noChangeAspect="1" noChangeArrowheads="1"/>
              </p:cNvPicPr>
              <p:nvPr/>
            </p:nvPicPr>
            <p:blipFill>
              <a:blip r:embed="rId3" cstate="print">
                <a:lum bright="12000"/>
              </a:blip>
              <a:srcRect/>
              <a:stretch>
                <a:fillRect/>
              </a:stretch>
            </p:blipFill>
            <p:spPr bwMode="auto">
              <a:xfrm>
                <a:off x="2297" y="1696"/>
                <a:ext cx="204" cy="576"/>
              </a:xfrm>
              <a:prstGeom prst="rect">
                <a:avLst/>
              </a:prstGeom>
              <a:noFill/>
              <a:ln w="12700">
                <a:noFill/>
                <a:miter lim="800000"/>
                <a:headEnd/>
                <a:tailEnd/>
              </a:ln>
            </p:spPr>
          </p:pic>
          <p:sp>
            <p:nvSpPr>
              <p:cNvPr id="355430" name="AutoShape 102"/>
              <p:cNvSpPr>
                <a:spLocks noChangeArrowheads="1"/>
              </p:cNvSpPr>
              <p:nvPr/>
            </p:nvSpPr>
            <p:spPr bwMode="auto">
              <a:xfrm>
                <a:off x="2330" y="1655"/>
                <a:ext cx="117" cy="63"/>
              </a:xfrm>
              <a:prstGeom prst="cube">
                <a:avLst>
                  <a:gd name="adj" fmla="val 25000"/>
                </a:avLst>
              </a:prstGeom>
              <a:solidFill>
                <a:srgbClr val="B01C2E"/>
              </a:solidFill>
              <a:ln w="12700">
                <a:noFill/>
                <a:miter lim="800000"/>
                <a:headEnd/>
                <a:tailEnd/>
              </a:ln>
              <a:effectLst/>
            </p:spPr>
            <p:txBody>
              <a:bodyPr tIns="91440" bIns="91440" anchor="ctr">
                <a:spAutoFit/>
              </a:bodyPr>
              <a:lstStyle/>
              <a:p>
                <a:endParaRPr lang="en-US"/>
              </a:p>
            </p:txBody>
          </p:sp>
          <p:sp>
            <p:nvSpPr>
              <p:cNvPr id="355431" name="Line 103"/>
              <p:cNvSpPr>
                <a:spLocks noChangeShapeType="1"/>
              </p:cNvSpPr>
              <p:nvPr/>
            </p:nvSpPr>
            <p:spPr bwMode="auto">
              <a:xfrm>
                <a:off x="2389" y="1696"/>
                <a:ext cx="0" cy="561"/>
              </a:xfrm>
              <a:prstGeom prst="line">
                <a:avLst/>
              </a:prstGeom>
              <a:noFill/>
              <a:ln w="12700">
                <a:noFill/>
                <a:round/>
                <a:headEnd/>
                <a:tailEnd/>
              </a:ln>
              <a:effectLst/>
            </p:spPr>
            <p:txBody>
              <a:bodyPr/>
              <a:lstStyle/>
              <a:p>
                <a:endParaRPr lang="en-US"/>
              </a:p>
            </p:txBody>
          </p:sp>
        </p:grpSp>
        <p:sp>
          <p:nvSpPr>
            <p:cNvPr id="355432" name="Freeform 104"/>
            <p:cNvSpPr>
              <a:spLocks/>
            </p:cNvSpPr>
            <p:nvPr/>
          </p:nvSpPr>
          <p:spPr bwMode="auto">
            <a:xfrm>
              <a:off x="1278" y="2239"/>
              <a:ext cx="153" cy="30"/>
            </a:xfrm>
            <a:custGeom>
              <a:avLst/>
              <a:gdLst/>
              <a:ahLst/>
              <a:cxnLst>
                <a:cxn ang="0">
                  <a:pos x="0" y="96"/>
                </a:cxn>
                <a:cxn ang="0">
                  <a:pos x="0" y="0"/>
                </a:cxn>
                <a:cxn ang="0">
                  <a:pos x="528" y="0"/>
                </a:cxn>
              </a:cxnLst>
              <a:rect l="0" t="0" r="r" b="b"/>
              <a:pathLst>
                <a:path w="528" h="96">
                  <a:moveTo>
                    <a:pt x="0" y="96"/>
                  </a:moveTo>
                  <a:lnTo>
                    <a:pt x="0" y="0"/>
                  </a:lnTo>
                  <a:lnTo>
                    <a:pt x="528" y="0"/>
                  </a:lnTo>
                </a:path>
              </a:pathLst>
            </a:custGeom>
            <a:noFill/>
            <a:ln w="6350" cap="flat" cmpd="sng">
              <a:solidFill>
                <a:srgbClr val="B01C2E"/>
              </a:solidFill>
              <a:prstDash val="solid"/>
              <a:round/>
              <a:headEnd type="none" w="med" len="med"/>
              <a:tailEnd type="none" w="med" len="med"/>
            </a:ln>
            <a:effectLst/>
          </p:spPr>
          <p:txBody>
            <a:bodyPr/>
            <a:lstStyle/>
            <a:p>
              <a:endParaRPr lang="en-US"/>
            </a:p>
          </p:txBody>
        </p:sp>
        <p:sp>
          <p:nvSpPr>
            <p:cNvPr id="355433" name="AutoShape 105"/>
            <p:cNvSpPr>
              <a:spLocks noChangeArrowheads="1"/>
            </p:cNvSpPr>
            <p:nvPr/>
          </p:nvSpPr>
          <p:spPr bwMode="auto">
            <a:xfrm>
              <a:off x="1732" y="2230"/>
              <a:ext cx="43" cy="18"/>
            </a:xfrm>
            <a:prstGeom prst="cube">
              <a:avLst>
                <a:gd name="adj" fmla="val 25000"/>
              </a:avLst>
            </a:prstGeom>
            <a:solidFill>
              <a:srgbClr val="B01C2E"/>
            </a:solidFill>
            <a:ln w="12700">
              <a:solidFill>
                <a:schemeClr val="accent1"/>
              </a:solidFill>
              <a:miter lim="800000"/>
              <a:headEnd/>
              <a:tailEnd/>
            </a:ln>
            <a:effectLst/>
          </p:spPr>
          <p:txBody>
            <a:bodyPr tIns="91440" bIns="91440" anchor="ctr">
              <a:spAutoFit/>
            </a:bodyPr>
            <a:lstStyle/>
            <a:p>
              <a:endParaRPr lang="en-US"/>
            </a:p>
          </p:txBody>
        </p:sp>
        <p:sp>
          <p:nvSpPr>
            <p:cNvPr id="355434" name="Freeform 106"/>
            <p:cNvSpPr>
              <a:spLocks/>
            </p:cNvSpPr>
            <p:nvPr/>
          </p:nvSpPr>
          <p:spPr bwMode="auto">
            <a:xfrm>
              <a:off x="820" y="2239"/>
              <a:ext cx="95" cy="19"/>
            </a:xfrm>
            <a:custGeom>
              <a:avLst/>
              <a:gdLst/>
              <a:ahLst/>
              <a:cxnLst>
                <a:cxn ang="0">
                  <a:pos x="0" y="96"/>
                </a:cxn>
                <a:cxn ang="0">
                  <a:pos x="0" y="0"/>
                </a:cxn>
                <a:cxn ang="0">
                  <a:pos x="528" y="0"/>
                </a:cxn>
              </a:cxnLst>
              <a:rect l="0" t="0" r="r" b="b"/>
              <a:pathLst>
                <a:path w="528" h="96">
                  <a:moveTo>
                    <a:pt x="0" y="96"/>
                  </a:moveTo>
                  <a:lnTo>
                    <a:pt x="0" y="0"/>
                  </a:lnTo>
                  <a:lnTo>
                    <a:pt x="528" y="0"/>
                  </a:lnTo>
                </a:path>
              </a:pathLst>
            </a:custGeom>
            <a:noFill/>
            <a:ln w="6350" cap="flat" cmpd="sng">
              <a:solidFill>
                <a:srgbClr val="B01C2E"/>
              </a:solidFill>
              <a:prstDash val="solid"/>
              <a:round/>
              <a:headEnd type="none" w="med" len="med"/>
              <a:tailEnd type="none" w="med" len="med"/>
            </a:ln>
            <a:effectLst/>
          </p:spPr>
          <p:txBody>
            <a:bodyPr/>
            <a:lstStyle/>
            <a:p>
              <a:endParaRPr lang="en-US"/>
            </a:p>
          </p:txBody>
        </p:sp>
        <p:pic>
          <p:nvPicPr>
            <p:cNvPr id="355435" name="Picture 107" descr="excel_hero"/>
            <p:cNvPicPr>
              <a:picLocks noChangeAspect="1" noChangeArrowheads="1"/>
            </p:cNvPicPr>
            <p:nvPr/>
          </p:nvPicPr>
          <p:blipFill>
            <a:blip r:embed="rId15"/>
            <a:srcRect/>
            <a:stretch>
              <a:fillRect/>
            </a:stretch>
          </p:blipFill>
          <p:spPr bwMode="auto">
            <a:xfrm>
              <a:off x="2178" y="1577"/>
              <a:ext cx="185" cy="116"/>
            </a:xfrm>
            <a:prstGeom prst="rect">
              <a:avLst/>
            </a:prstGeom>
            <a:noFill/>
            <a:ln w="12700">
              <a:solidFill>
                <a:srgbClr val="194331"/>
              </a:solidFill>
              <a:miter lim="800000"/>
              <a:headEnd/>
              <a:tailEnd/>
            </a:ln>
          </p:spPr>
        </p:pic>
      </p:grpSp>
      <p:pic>
        <p:nvPicPr>
          <p:cNvPr id="355436" name="Picture 108" descr="People-on-stairs_pg31"/>
          <p:cNvPicPr>
            <a:picLocks noChangeAspect="1" noChangeArrowheads="1"/>
          </p:cNvPicPr>
          <p:nvPr/>
        </p:nvPicPr>
        <p:blipFill>
          <a:blip r:embed="rId16"/>
          <a:srcRect/>
          <a:stretch>
            <a:fillRect/>
          </a:stretch>
        </p:blipFill>
        <p:spPr bwMode="auto">
          <a:xfrm>
            <a:off x="4752975" y="2332038"/>
            <a:ext cx="4117975" cy="1695450"/>
          </a:xfrm>
          <a:prstGeom prst="rect">
            <a:avLst/>
          </a:prstGeom>
          <a:noFill/>
        </p:spPr>
      </p:pic>
      <p:sp>
        <p:nvSpPr>
          <p:cNvPr id="355437" name="Text Box 109"/>
          <p:cNvSpPr txBox="1">
            <a:spLocks noChangeArrowheads="1"/>
          </p:cNvSpPr>
          <p:nvPr/>
        </p:nvSpPr>
        <p:spPr bwMode="auto">
          <a:xfrm>
            <a:off x="3605213" y="6200775"/>
            <a:ext cx="4448175" cy="336550"/>
          </a:xfrm>
          <a:prstGeom prst="rect">
            <a:avLst/>
          </a:prstGeom>
          <a:noFill/>
          <a:ln w="19050" algn="ctr">
            <a:noFill/>
            <a:miter lim="800000"/>
            <a:headEnd/>
            <a:tailEnd/>
          </a:ln>
          <a:effectLst/>
        </p:spPr>
        <p:txBody>
          <a:bodyPr wrap="none">
            <a:spAutoFit/>
          </a:bodyPr>
          <a:lstStyle/>
          <a:p>
            <a:pPr>
              <a:spcBef>
                <a:spcPct val="50000"/>
              </a:spcBef>
            </a:pPr>
            <a:r>
              <a:rPr lang="en-US" sz="1600">
                <a:solidFill>
                  <a:schemeClr val="hlink"/>
                </a:solidFill>
              </a:rPr>
              <a:t>Announced Nov 29, 2006; available late 2007</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5330"/>
                                        </p:tgtEl>
                                        <p:attrNameLst>
                                          <p:attrName>style.visibility</p:attrName>
                                        </p:attrNameLst>
                                      </p:cBhvr>
                                      <p:to>
                                        <p:strVal val="visible"/>
                                      </p:to>
                                    </p:set>
                                    <p:animEffect transition="in" filter="fade">
                                      <p:cBhvr>
                                        <p:cTn id="7" dur="2000"/>
                                        <p:tgtEl>
                                          <p:spTgt spid="35533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55337"/>
                                        </p:tgtEl>
                                        <p:attrNameLst>
                                          <p:attrName>style.visibility</p:attrName>
                                        </p:attrNameLst>
                                      </p:cBhvr>
                                      <p:to>
                                        <p:strVal val="visible"/>
                                      </p:to>
                                    </p:set>
                                    <p:animEffect transition="in" filter="fade">
                                      <p:cBhvr>
                                        <p:cTn id="11" dur="2000"/>
                                        <p:tgtEl>
                                          <p:spTgt spid="35533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55331"/>
                                        </p:tgtEl>
                                        <p:attrNameLst>
                                          <p:attrName>style.visibility</p:attrName>
                                        </p:attrNameLst>
                                      </p:cBhvr>
                                      <p:to>
                                        <p:strVal val="visible"/>
                                      </p:to>
                                    </p:set>
                                    <p:animEffect transition="in" filter="fade">
                                      <p:cBhvr>
                                        <p:cTn id="14" dur="2000"/>
                                        <p:tgtEl>
                                          <p:spTgt spid="355331"/>
                                        </p:tgtEl>
                                      </p:cBhvr>
                                    </p:animEffect>
                                  </p:childTnLst>
                                </p:cTn>
                              </p:par>
                            </p:childTnLst>
                          </p:cTn>
                        </p:par>
                        <p:par>
                          <p:cTn id="15" fill="hold">
                            <p:stCondLst>
                              <p:cond delay="4000"/>
                            </p:stCondLst>
                            <p:childTnLst>
                              <p:par>
                                <p:cTn id="16" presetID="10" presetClass="entr" presetSubtype="0" fill="hold" grpId="0" nodeType="afterEffect">
                                  <p:stCondLst>
                                    <p:cond delay="0"/>
                                  </p:stCondLst>
                                  <p:childTnLst>
                                    <p:set>
                                      <p:cBhvr>
                                        <p:cTn id="17" dur="1" fill="hold">
                                          <p:stCondLst>
                                            <p:cond delay="0"/>
                                          </p:stCondLst>
                                        </p:cTn>
                                        <p:tgtEl>
                                          <p:spTgt spid="355332"/>
                                        </p:tgtEl>
                                        <p:attrNameLst>
                                          <p:attrName>style.visibility</p:attrName>
                                        </p:attrNameLst>
                                      </p:cBhvr>
                                      <p:to>
                                        <p:strVal val="visible"/>
                                      </p:to>
                                    </p:set>
                                    <p:animEffect transition="in" filter="fade">
                                      <p:cBhvr>
                                        <p:cTn id="18" dur="2000"/>
                                        <p:tgtEl>
                                          <p:spTgt spid="355332"/>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55334"/>
                                        </p:tgtEl>
                                        <p:attrNameLst>
                                          <p:attrName>style.visibility</p:attrName>
                                        </p:attrNameLst>
                                      </p:cBhvr>
                                      <p:to>
                                        <p:strVal val="visible"/>
                                      </p:to>
                                    </p:set>
                                    <p:animEffect transition="in" filter="wipe(left)">
                                      <p:cBhvr>
                                        <p:cTn id="21" dur="2000"/>
                                        <p:tgtEl>
                                          <p:spTgt spid="355334"/>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355436"/>
                                        </p:tgtEl>
                                        <p:attrNameLst>
                                          <p:attrName>style.visibility</p:attrName>
                                        </p:attrNameLst>
                                      </p:cBhvr>
                                      <p:to>
                                        <p:strVal val="visible"/>
                                      </p:to>
                                    </p:set>
                                    <p:animEffect transition="in" filter="fade">
                                      <p:cBhvr>
                                        <p:cTn id="25" dur="2000"/>
                                        <p:tgtEl>
                                          <p:spTgt spid="355436"/>
                                        </p:tgtEl>
                                      </p:cBhvr>
                                    </p:animEffect>
                                  </p:childTnLst>
                                </p:cTn>
                              </p:par>
                            </p:childTnLst>
                          </p:cTn>
                        </p:par>
                        <p:par>
                          <p:cTn id="26" fill="hold">
                            <p:stCondLst>
                              <p:cond delay="8000"/>
                            </p:stCondLst>
                            <p:childTnLst>
                              <p:par>
                                <p:cTn id="27" presetID="10" presetClass="entr" presetSubtype="0" fill="hold" grpId="0" nodeType="afterEffect">
                                  <p:stCondLst>
                                    <p:cond delay="0"/>
                                  </p:stCondLst>
                                  <p:childTnLst>
                                    <p:set>
                                      <p:cBhvr>
                                        <p:cTn id="28" dur="1" fill="hold">
                                          <p:stCondLst>
                                            <p:cond delay="0"/>
                                          </p:stCondLst>
                                        </p:cTn>
                                        <p:tgtEl>
                                          <p:spTgt spid="355333"/>
                                        </p:tgtEl>
                                        <p:attrNameLst>
                                          <p:attrName>style.visibility</p:attrName>
                                        </p:attrNameLst>
                                      </p:cBhvr>
                                      <p:to>
                                        <p:strVal val="visible"/>
                                      </p:to>
                                    </p:set>
                                    <p:animEffect transition="in" filter="fade">
                                      <p:cBhvr>
                                        <p:cTn id="29" dur="2000"/>
                                        <p:tgtEl>
                                          <p:spTgt spid="35533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55335"/>
                                        </p:tgtEl>
                                        <p:attrNameLst>
                                          <p:attrName>style.visibility</p:attrName>
                                        </p:attrNameLst>
                                      </p:cBhvr>
                                      <p:to>
                                        <p:strVal val="visible"/>
                                      </p:to>
                                    </p:set>
                                    <p:animEffect transition="in" filter="wipe(left)">
                                      <p:cBhvr>
                                        <p:cTn id="32" dur="2000"/>
                                        <p:tgtEl>
                                          <p:spTgt spid="355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0" grpId="0" animBg="1"/>
      <p:bldP spid="355331" grpId="0"/>
      <p:bldP spid="355332" grpId="0" animBg="1"/>
      <p:bldP spid="355333" grpId="0" animBg="1"/>
      <p:bldP spid="355334" grpId="0"/>
      <p:bldP spid="35533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ChangeArrowheads="1"/>
          </p:cNvSpPr>
          <p:nvPr/>
        </p:nvSpPr>
        <p:spPr bwMode="auto">
          <a:xfrm>
            <a:off x="523875" y="2341563"/>
            <a:ext cx="3683000" cy="3906837"/>
          </a:xfrm>
          <a:prstGeom prst="rect">
            <a:avLst/>
          </a:prstGeom>
          <a:solidFill>
            <a:srgbClr val="CBC9BD">
              <a:alpha val="50000"/>
            </a:srgbClr>
          </a:solidFill>
          <a:ln w="9525" algn="ctr">
            <a:noFill/>
            <a:miter lim="800000"/>
            <a:headEnd/>
            <a:tailEnd/>
          </a:ln>
          <a:effectLst/>
        </p:spPr>
        <p:txBody>
          <a:bodyPr anchor="ctr">
            <a:spAutoFit/>
          </a:bodyPr>
          <a:lstStyle/>
          <a:p>
            <a:endParaRPr lang="en-US"/>
          </a:p>
        </p:txBody>
      </p:sp>
      <p:sp>
        <p:nvSpPr>
          <p:cNvPr id="357379" name="Rectangle 3"/>
          <p:cNvSpPr>
            <a:spLocks noChangeArrowheads="1"/>
          </p:cNvSpPr>
          <p:nvPr/>
        </p:nvSpPr>
        <p:spPr bwMode="auto">
          <a:xfrm>
            <a:off x="517525" y="2427288"/>
            <a:ext cx="3790950" cy="3633787"/>
          </a:xfrm>
          <a:prstGeom prst="rect">
            <a:avLst/>
          </a:prstGeom>
          <a:noFill/>
          <a:ln w="9525">
            <a:noFill/>
            <a:miter lim="800000"/>
            <a:headEnd/>
            <a:tailEnd/>
          </a:ln>
          <a:effectLst/>
        </p:spPr>
        <p:txBody>
          <a:bodyPr/>
          <a:lstStyle/>
          <a:p>
            <a:pPr marL="342900" indent="-342900" eaLnBrk="0" hangingPunct="0">
              <a:spcBef>
                <a:spcPct val="40000"/>
              </a:spcBef>
              <a:spcAft>
                <a:spcPct val="25000"/>
              </a:spcAft>
              <a:buClr>
                <a:srgbClr val="B2B3B5"/>
              </a:buClr>
              <a:buSzPct val="75000"/>
              <a:buFontTx/>
              <a:buChar char="•"/>
            </a:pPr>
            <a:r>
              <a:rPr lang="en-US" sz="2100">
                <a:solidFill>
                  <a:schemeClr val="accent1"/>
                </a:solidFill>
              </a:rPr>
              <a:t>Thermal sensing at rack level, signals the software to rebalance cooling</a:t>
            </a:r>
          </a:p>
          <a:p>
            <a:pPr marL="342900" indent="-342900" eaLnBrk="0" hangingPunct="0">
              <a:spcBef>
                <a:spcPct val="40000"/>
              </a:spcBef>
              <a:spcAft>
                <a:spcPct val="25000"/>
              </a:spcAft>
              <a:buClr>
                <a:srgbClr val="B2B3B5"/>
              </a:buClr>
              <a:buSzPct val="75000"/>
              <a:buFontTx/>
              <a:buChar char="•"/>
            </a:pPr>
            <a:r>
              <a:rPr lang="en-US" sz="2100">
                <a:solidFill>
                  <a:schemeClr val="accent1"/>
                </a:solidFill>
              </a:rPr>
              <a:t>Manages energy consumption by controlling air conditioning units and supplying cooling dynamically</a:t>
            </a:r>
          </a:p>
          <a:p>
            <a:pPr marL="342900" indent="-342900" eaLnBrk="0" hangingPunct="0">
              <a:spcBef>
                <a:spcPct val="40000"/>
              </a:spcBef>
              <a:spcAft>
                <a:spcPct val="25000"/>
              </a:spcAft>
              <a:buClr>
                <a:srgbClr val="B2B3B5"/>
              </a:buClr>
              <a:buSzPct val="75000"/>
              <a:buFontTx/>
              <a:buChar char="•"/>
            </a:pPr>
            <a:r>
              <a:rPr lang="en-US" sz="2100">
                <a:solidFill>
                  <a:schemeClr val="accent1"/>
                </a:solidFill>
              </a:rPr>
              <a:t>Up to 50% savings in cooling costs, experimental data from HP Labs</a:t>
            </a:r>
          </a:p>
        </p:txBody>
      </p:sp>
      <p:sp>
        <p:nvSpPr>
          <p:cNvPr id="357380" name="Rectangle 4"/>
          <p:cNvSpPr>
            <a:spLocks noChangeArrowheads="1"/>
          </p:cNvSpPr>
          <p:nvPr/>
        </p:nvSpPr>
        <p:spPr bwMode="auto">
          <a:xfrm>
            <a:off x="534988" y="1506538"/>
            <a:ext cx="8347075" cy="774700"/>
          </a:xfrm>
          <a:prstGeom prst="rect">
            <a:avLst/>
          </a:prstGeom>
          <a:solidFill>
            <a:srgbClr val="004874"/>
          </a:solidFill>
          <a:ln w="25400" algn="ctr">
            <a:noFill/>
            <a:miter lim="800000"/>
            <a:headEnd/>
            <a:tailEnd/>
          </a:ln>
          <a:effectLst/>
        </p:spPr>
        <p:txBody>
          <a:bodyPr tIns="91440" bIns="91440" anchor="ctr">
            <a:spAutoFit/>
          </a:bodyPr>
          <a:lstStyle/>
          <a:p>
            <a:endParaRPr lang="en-US"/>
          </a:p>
        </p:txBody>
      </p:sp>
      <p:sp>
        <p:nvSpPr>
          <p:cNvPr id="357381" name="Text Box 5"/>
          <p:cNvSpPr txBox="1">
            <a:spLocks noChangeArrowheads="1"/>
          </p:cNvSpPr>
          <p:nvPr/>
        </p:nvSpPr>
        <p:spPr bwMode="auto">
          <a:xfrm>
            <a:off x="606425" y="1624013"/>
            <a:ext cx="8221663" cy="557212"/>
          </a:xfrm>
          <a:prstGeom prst="rect">
            <a:avLst/>
          </a:prstGeom>
          <a:noFill/>
          <a:ln w="19050" algn="ctr">
            <a:noFill/>
            <a:miter lim="800000"/>
            <a:headEnd/>
            <a:tailEnd/>
          </a:ln>
          <a:effectLst/>
        </p:spPr>
        <p:txBody>
          <a:bodyPr>
            <a:spAutoFit/>
          </a:bodyPr>
          <a:lstStyle/>
          <a:p>
            <a:pPr marL="174625" indent="-174625" algn="ctr">
              <a:lnSpc>
                <a:spcPct val="90000"/>
              </a:lnSpc>
              <a:spcBef>
                <a:spcPct val="50000"/>
              </a:spcBef>
              <a:buClr>
                <a:srgbClr val="ABA69F"/>
              </a:buClr>
            </a:pPr>
            <a:r>
              <a:rPr lang="en-US" sz="3400">
                <a:solidFill>
                  <a:schemeClr val="bg1"/>
                </a:solidFill>
                <a:latin typeface="Futura Hv" pitchFamily="34" charset="0"/>
              </a:rPr>
              <a:t>What it does</a:t>
            </a:r>
          </a:p>
        </p:txBody>
      </p:sp>
      <p:sp>
        <p:nvSpPr>
          <p:cNvPr id="357382" name="Rectangle 6"/>
          <p:cNvSpPr>
            <a:spLocks noGrp="1" noChangeArrowheads="1"/>
          </p:cNvSpPr>
          <p:nvPr>
            <p:ph type="title"/>
          </p:nvPr>
        </p:nvSpPr>
        <p:spPr/>
        <p:txBody>
          <a:bodyPr/>
          <a:lstStyle/>
          <a:p>
            <a:r>
              <a:rPr lang="en-US" smtClean="0"/>
              <a:t>Future service: Dynamic Smart Cooling</a:t>
            </a:r>
          </a:p>
        </p:txBody>
      </p:sp>
      <p:grpSp>
        <p:nvGrpSpPr>
          <p:cNvPr id="357383" name="Group 7"/>
          <p:cNvGrpSpPr>
            <a:grpSpLocks/>
          </p:cNvGrpSpPr>
          <p:nvPr/>
        </p:nvGrpSpPr>
        <p:grpSpPr bwMode="auto">
          <a:xfrm>
            <a:off x="4287838" y="2395538"/>
            <a:ext cx="4737100" cy="3868737"/>
            <a:chOff x="2701" y="1509"/>
            <a:chExt cx="2984" cy="2437"/>
          </a:xfrm>
        </p:grpSpPr>
        <p:pic>
          <p:nvPicPr>
            <p:cNvPr id="357384" name="Picture 8" descr="P&amp;C 3-D model"/>
            <p:cNvPicPr>
              <a:picLocks noChangeAspect="1" noChangeArrowheads="1"/>
            </p:cNvPicPr>
            <p:nvPr/>
          </p:nvPicPr>
          <p:blipFill>
            <a:blip r:embed="rId3"/>
            <a:srcRect/>
            <a:stretch>
              <a:fillRect/>
            </a:stretch>
          </p:blipFill>
          <p:spPr bwMode="auto">
            <a:xfrm>
              <a:off x="2701" y="1753"/>
              <a:ext cx="2906" cy="1319"/>
            </a:xfrm>
            <a:prstGeom prst="rect">
              <a:avLst/>
            </a:prstGeom>
            <a:noFill/>
          </p:spPr>
        </p:pic>
        <p:sp>
          <p:nvSpPr>
            <p:cNvPr id="357385" name="Text Box 9"/>
            <p:cNvSpPr txBox="1">
              <a:spLocks noChangeArrowheads="1"/>
            </p:cNvSpPr>
            <p:nvPr/>
          </p:nvSpPr>
          <p:spPr bwMode="auto">
            <a:xfrm>
              <a:off x="3632" y="3244"/>
              <a:ext cx="1591" cy="167"/>
            </a:xfrm>
            <a:prstGeom prst="rect">
              <a:avLst/>
            </a:prstGeom>
            <a:noFill/>
            <a:ln w="9525">
              <a:noFill/>
              <a:miter lim="800000"/>
              <a:headEnd/>
              <a:tailEnd/>
            </a:ln>
            <a:effectLst/>
          </p:spPr>
          <p:txBody>
            <a:bodyPr>
              <a:spAutoFit/>
            </a:bodyPr>
            <a:lstStyle/>
            <a:p>
              <a:pPr>
                <a:lnSpc>
                  <a:spcPct val="95000"/>
                </a:lnSpc>
                <a:spcAft>
                  <a:spcPct val="5000"/>
                </a:spcAft>
              </a:pPr>
              <a:r>
                <a:rPr lang="en-US" sz="1200">
                  <a:latin typeface="Futura Hv" pitchFamily="34" charset="0"/>
                </a:rPr>
                <a:t>Rack intake air thermal sensors</a:t>
              </a:r>
            </a:p>
          </p:txBody>
        </p:sp>
        <p:sp>
          <p:nvSpPr>
            <p:cNvPr id="357386" name="Line 10"/>
            <p:cNvSpPr>
              <a:spLocks noChangeShapeType="1"/>
            </p:cNvSpPr>
            <p:nvPr/>
          </p:nvSpPr>
          <p:spPr bwMode="auto">
            <a:xfrm flipH="1" flipV="1">
              <a:off x="3840" y="2460"/>
              <a:ext cx="1" cy="752"/>
            </a:xfrm>
            <a:prstGeom prst="line">
              <a:avLst/>
            </a:prstGeom>
            <a:noFill/>
            <a:ln w="19050">
              <a:solidFill>
                <a:schemeClr val="folHlink"/>
              </a:solidFill>
              <a:round/>
              <a:headEnd/>
              <a:tailEnd type="triangle" w="med" len="med"/>
            </a:ln>
            <a:effectLst>
              <a:outerShdw dist="17961" dir="2700000" algn="ctr" rotWithShape="0">
                <a:schemeClr val="bg1"/>
              </a:outerShdw>
            </a:effectLst>
          </p:spPr>
          <p:txBody>
            <a:bodyPr/>
            <a:lstStyle/>
            <a:p>
              <a:endParaRPr lang="en-US"/>
            </a:p>
          </p:txBody>
        </p:sp>
        <p:sp>
          <p:nvSpPr>
            <p:cNvPr id="357387" name="Text Box 11"/>
            <p:cNvSpPr txBox="1">
              <a:spLocks noChangeArrowheads="1"/>
            </p:cNvSpPr>
            <p:nvPr/>
          </p:nvSpPr>
          <p:spPr bwMode="auto">
            <a:xfrm>
              <a:off x="2928" y="1509"/>
              <a:ext cx="841" cy="276"/>
            </a:xfrm>
            <a:prstGeom prst="rect">
              <a:avLst/>
            </a:prstGeom>
            <a:noFill/>
            <a:ln w="9525">
              <a:noFill/>
              <a:miter lim="800000"/>
              <a:headEnd/>
              <a:tailEnd/>
            </a:ln>
            <a:effectLst/>
          </p:spPr>
          <p:txBody>
            <a:bodyPr>
              <a:spAutoFit/>
            </a:bodyPr>
            <a:lstStyle/>
            <a:p>
              <a:pPr>
                <a:lnSpc>
                  <a:spcPct val="95000"/>
                </a:lnSpc>
                <a:spcAft>
                  <a:spcPct val="5000"/>
                </a:spcAft>
              </a:pPr>
              <a:r>
                <a:rPr lang="en-US" sz="1200">
                  <a:latin typeface="Futura Hv" pitchFamily="34" charset="0"/>
                </a:rPr>
                <a:t>Blower speed controller</a:t>
              </a:r>
            </a:p>
          </p:txBody>
        </p:sp>
        <p:sp>
          <p:nvSpPr>
            <p:cNvPr id="357388" name="Text Box 12"/>
            <p:cNvSpPr txBox="1">
              <a:spLocks noChangeArrowheads="1"/>
            </p:cNvSpPr>
            <p:nvPr/>
          </p:nvSpPr>
          <p:spPr bwMode="auto">
            <a:xfrm>
              <a:off x="3172" y="3434"/>
              <a:ext cx="1581" cy="512"/>
            </a:xfrm>
            <a:prstGeom prst="rect">
              <a:avLst/>
            </a:prstGeom>
            <a:noFill/>
            <a:ln w="9525">
              <a:noFill/>
              <a:miter lim="800000"/>
              <a:headEnd/>
              <a:tailEnd/>
            </a:ln>
            <a:effectLst/>
          </p:spPr>
          <p:txBody>
            <a:bodyPr>
              <a:spAutoFit/>
            </a:bodyPr>
            <a:lstStyle/>
            <a:p>
              <a:pPr marL="115888" indent="-115888">
                <a:lnSpc>
                  <a:spcPct val="95000"/>
                </a:lnSpc>
                <a:spcAft>
                  <a:spcPct val="5000"/>
                </a:spcAft>
              </a:pPr>
              <a:r>
                <a:rPr lang="en-US" sz="1200">
                  <a:latin typeface="Futura Hv" pitchFamily="34" charset="0"/>
                </a:rPr>
                <a:t>System management controller</a:t>
              </a:r>
            </a:p>
            <a:p>
              <a:pPr marL="115888" indent="-115888">
                <a:lnSpc>
                  <a:spcPct val="95000"/>
                </a:lnSpc>
                <a:spcAft>
                  <a:spcPct val="5000"/>
                </a:spcAft>
                <a:buClr>
                  <a:srgbClr val="ABA69F"/>
                </a:buClr>
                <a:buSzPct val="80000"/>
                <a:buFontTx/>
                <a:buChar char="•"/>
              </a:pPr>
              <a:r>
                <a:rPr lang="en-US" sz="1200"/>
                <a:t>Sensor network/data depository</a:t>
              </a:r>
            </a:p>
            <a:p>
              <a:pPr marL="115888" indent="-115888">
                <a:lnSpc>
                  <a:spcPct val="95000"/>
                </a:lnSpc>
                <a:spcAft>
                  <a:spcPct val="5000"/>
                </a:spcAft>
                <a:buClr>
                  <a:srgbClr val="ABA69F"/>
                </a:buClr>
                <a:buSzPct val="80000"/>
                <a:buFontTx/>
                <a:buChar char="•"/>
              </a:pPr>
              <a:r>
                <a:rPr lang="en-US" sz="1200"/>
                <a:t>System status evaluation</a:t>
              </a:r>
            </a:p>
            <a:p>
              <a:pPr marL="115888" indent="-115888">
                <a:lnSpc>
                  <a:spcPct val="95000"/>
                </a:lnSpc>
                <a:spcAft>
                  <a:spcPct val="5000"/>
                </a:spcAft>
                <a:buClr>
                  <a:srgbClr val="ABA69F"/>
                </a:buClr>
                <a:buSzPct val="80000"/>
                <a:buFontTx/>
                <a:buChar char="•"/>
              </a:pPr>
              <a:r>
                <a:rPr lang="en-US" sz="1200"/>
                <a:t>Thermal system control </a:t>
              </a:r>
            </a:p>
          </p:txBody>
        </p:sp>
        <p:sp>
          <p:nvSpPr>
            <p:cNvPr id="357389" name="Line 13"/>
            <p:cNvSpPr>
              <a:spLocks noChangeShapeType="1"/>
            </p:cNvSpPr>
            <p:nvPr/>
          </p:nvSpPr>
          <p:spPr bwMode="auto">
            <a:xfrm flipV="1">
              <a:off x="3394" y="2667"/>
              <a:ext cx="1" cy="772"/>
            </a:xfrm>
            <a:prstGeom prst="line">
              <a:avLst/>
            </a:prstGeom>
            <a:noFill/>
            <a:ln w="19050">
              <a:solidFill>
                <a:schemeClr val="folHlink"/>
              </a:solidFill>
              <a:round/>
              <a:headEnd/>
              <a:tailEnd type="triangle" w="med" len="med"/>
            </a:ln>
            <a:effectLst>
              <a:outerShdw dist="17961" dir="2700000" algn="ctr" rotWithShape="0">
                <a:schemeClr val="bg1"/>
              </a:outerShdw>
            </a:effectLst>
          </p:spPr>
          <p:txBody>
            <a:bodyPr/>
            <a:lstStyle/>
            <a:p>
              <a:endParaRPr lang="en-US"/>
            </a:p>
          </p:txBody>
        </p:sp>
        <p:sp>
          <p:nvSpPr>
            <p:cNvPr id="357390" name="Text Box 14"/>
            <p:cNvSpPr txBox="1">
              <a:spLocks noChangeArrowheads="1"/>
            </p:cNvSpPr>
            <p:nvPr/>
          </p:nvSpPr>
          <p:spPr bwMode="auto">
            <a:xfrm>
              <a:off x="4833" y="1515"/>
              <a:ext cx="852" cy="276"/>
            </a:xfrm>
            <a:prstGeom prst="rect">
              <a:avLst/>
            </a:prstGeom>
            <a:noFill/>
            <a:ln w="9525">
              <a:noFill/>
              <a:miter lim="800000"/>
              <a:headEnd/>
              <a:tailEnd/>
            </a:ln>
            <a:effectLst/>
          </p:spPr>
          <p:txBody>
            <a:bodyPr>
              <a:spAutoFit/>
            </a:bodyPr>
            <a:lstStyle/>
            <a:p>
              <a:pPr>
                <a:lnSpc>
                  <a:spcPct val="95000"/>
                </a:lnSpc>
                <a:spcAft>
                  <a:spcPct val="5000"/>
                </a:spcAft>
              </a:pPr>
              <a:r>
                <a:rPr lang="en-US" sz="1200">
                  <a:latin typeface="Futura Hv" pitchFamily="34" charset="0"/>
                </a:rPr>
                <a:t>Sensor and control network</a:t>
              </a:r>
            </a:p>
          </p:txBody>
        </p:sp>
        <p:sp>
          <p:nvSpPr>
            <p:cNvPr id="357391" name="Text Box 15"/>
            <p:cNvSpPr txBox="1">
              <a:spLocks noChangeArrowheads="1"/>
            </p:cNvSpPr>
            <p:nvPr/>
          </p:nvSpPr>
          <p:spPr bwMode="auto">
            <a:xfrm>
              <a:off x="4616" y="2979"/>
              <a:ext cx="872" cy="276"/>
            </a:xfrm>
            <a:prstGeom prst="rect">
              <a:avLst/>
            </a:prstGeom>
            <a:noFill/>
            <a:ln w="9525">
              <a:noFill/>
              <a:miter lim="800000"/>
              <a:headEnd/>
              <a:tailEnd/>
            </a:ln>
            <a:effectLst/>
          </p:spPr>
          <p:txBody>
            <a:bodyPr>
              <a:spAutoFit/>
            </a:bodyPr>
            <a:lstStyle/>
            <a:p>
              <a:pPr>
                <a:lnSpc>
                  <a:spcPct val="95000"/>
                </a:lnSpc>
                <a:spcAft>
                  <a:spcPct val="5000"/>
                </a:spcAft>
              </a:pPr>
              <a:r>
                <a:rPr lang="en-US" sz="1200">
                  <a:latin typeface="Futura Hv" pitchFamily="34" charset="0"/>
                </a:rPr>
                <a:t>Variable capacity CRAC unit</a:t>
              </a:r>
            </a:p>
          </p:txBody>
        </p:sp>
        <p:grpSp>
          <p:nvGrpSpPr>
            <p:cNvPr id="357392" name="Group 16"/>
            <p:cNvGrpSpPr>
              <a:grpSpLocks/>
            </p:cNvGrpSpPr>
            <p:nvPr/>
          </p:nvGrpSpPr>
          <p:grpSpPr bwMode="auto">
            <a:xfrm>
              <a:off x="4037" y="2866"/>
              <a:ext cx="239" cy="223"/>
              <a:chOff x="4626" y="3222"/>
              <a:chExt cx="639" cy="627"/>
            </a:xfrm>
          </p:grpSpPr>
          <p:sp>
            <p:nvSpPr>
              <p:cNvPr id="357393" name="AutoShape 17"/>
              <p:cNvSpPr>
                <a:spLocks noChangeArrowheads="1"/>
              </p:cNvSpPr>
              <p:nvPr/>
            </p:nvSpPr>
            <p:spPr bwMode="auto">
              <a:xfrm>
                <a:off x="4626" y="3222"/>
                <a:ext cx="639" cy="627"/>
              </a:xfrm>
              <a:custGeom>
                <a:avLst/>
                <a:gdLst>
                  <a:gd name="G0" fmla="+- 9497 0 0"/>
                  <a:gd name="G1" fmla="+- -10853589 0 0"/>
                  <a:gd name="G2" fmla="+- 0 0 -10853589"/>
                  <a:gd name="T0" fmla="*/ 0 256 1"/>
                  <a:gd name="T1" fmla="*/ 180 256 1"/>
                  <a:gd name="G3" fmla="+- -10853589 T0 T1"/>
                  <a:gd name="T2" fmla="*/ 0 256 1"/>
                  <a:gd name="T3" fmla="*/ 90 256 1"/>
                  <a:gd name="G4" fmla="+- -10853589 T2 T3"/>
                  <a:gd name="G5" fmla="*/ G4 2 1"/>
                  <a:gd name="T4" fmla="*/ 90 256 1"/>
                  <a:gd name="T5" fmla="*/ 0 256 1"/>
                  <a:gd name="G6" fmla="+- -10853589 T4 T5"/>
                  <a:gd name="G7" fmla="*/ G6 2 1"/>
                  <a:gd name="G8" fmla="abs -10853589"/>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497"/>
                  <a:gd name="G18" fmla="*/ 9497 1 2"/>
                  <a:gd name="G19" fmla="+- G18 5400 0"/>
                  <a:gd name="G20" fmla="cos G19 -10853589"/>
                  <a:gd name="G21" fmla="sin G19 -10853589"/>
                  <a:gd name="G22" fmla="+- G20 10800 0"/>
                  <a:gd name="G23" fmla="+- G21 10800 0"/>
                  <a:gd name="G24" fmla="+- 10800 0 G20"/>
                  <a:gd name="G25" fmla="+- 9497 10800 0"/>
                  <a:gd name="G26" fmla="?: G9 G17 G25"/>
                  <a:gd name="G27" fmla="?: G9 0 21600"/>
                  <a:gd name="G28" fmla="cos 10800 -10853589"/>
                  <a:gd name="G29" fmla="sin 10800 -10853589"/>
                  <a:gd name="G30" fmla="sin 9497 -10853589"/>
                  <a:gd name="G31" fmla="+- G28 10800 0"/>
                  <a:gd name="G32" fmla="+- G29 10800 0"/>
                  <a:gd name="G33" fmla="+- G30 10800 0"/>
                  <a:gd name="G34" fmla="?: G4 0 G31"/>
                  <a:gd name="G35" fmla="?: -10853589 G34 0"/>
                  <a:gd name="G36" fmla="?: G6 G35 G31"/>
                  <a:gd name="G37" fmla="+- 21600 0 G36"/>
                  <a:gd name="G38" fmla="?: G4 0 G33"/>
                  <a:gd name="G39" fmla="?: -10853589 G38 G32"/>
                  <a:gd name="G40" fmla="?: G6 G39 0"/>
                  <a:gd name="G41" fmla="?: G4 G32 21600"/>
                  <a:gd name="G42" fmla="?: G6 G41 G33"/>
                  <a:gd name="T12" fmla="*/ 10800 w 21600"/>
                  <a:gd name="T13" fmla="*/ 0 h 21600"/>
                  <a:gd name="T14" fmla="*/ 969 w 21600"/>
                  <a:gd name="T15" fmla="*/ 8278 h 21600"/>
                  <a:gd name="T16" fmla="*/ 10800 w 21600"/>
                  <a:gd name="T17" fmla="*/ 1303 h 21600"/>
                  <a:gd name="T18" fmla="*/ 20631 w 21600"/>
                  <a:gd name="T19" fmla="*/ 827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600" y="8440"/>
                    </a:moveTo>
                    <a:cubicBezTo>
                      <a:pt x="2678" y="4240"/>
                      <a:pt x="6463" y="1302"/>
                      <a:pt x="10800" y="1303"/>
                    </a:cubicBezTo>
                    <a:cubicBezTo>
                      <a:pt x="15136" y="1303"/>
                      <a:pt x="18921" y="4240"/>
                      <a:pt x="19999" y="8440"/>
                    </a:cubicBezTo>
                    <a:lnTo>
                      <a:pt x="21261" y="8116"/>
                    </a:lnTo>
                    <a:cubicBezTo>
                      <a:pt x="20036" y="3339"/>
                      <a:pt x="15731" y="-1"/>
                      <a:pt x="10799" y="0"/>
                    </a:cubicBezTo>
                    <a:cubicBezTo>
                      <a:pt x="5868" y="0"/>
                      <a:pt x="1563" y="3339"/>
                      <a:pt x="338" y="8116"/>
                    </a:cubicBezTo>
                    <a:close/>
                  </a:path>
                </a:pathLst>
              </a:custGeom>
              <a:gradFill rotWithShape="1">
                <a:gsLst>
                  <a:gs pos="0">
                    <a:srgbClr val="3333CC"/>
                  </a:gs>
                  <a:gs pos="100000">
                    <a:srgbClr val="FF0000"/>
                  </a:gs>
                </a:gsLst>
                <a:lin ang="0" scaled="1"/>
              </a:gradFill>
              <a:ln w="9525">
                <a:solidFill>
                  <a:schemeClr val="tx1"/>
                </a:solidFill>
                <a:miter lim="800000"/>
                <a:headEnd/>
                <a:tailEnd/>
              </a:ln>
              <a:effectLst/>
            </p:spPr>
            <p:txBody>
              <a:bodyPr wrap="none" anchor="ctr"/>
              <a:lstStyle/>
              <a:p>
                <a:endParaRPr lang="en-US"/>
              </a:p>
            </p:txBody>
          </p:sp>
          <p:sp>
            <p:nvSpPr>
              <p:cNvPr id="357394" name="Line 18"/>
              <p:cNvSpPr>
                <a:spLocks noChangeShapeType="1"/>
              </p:cNvSpPr>
              <p:nvPr/>
            </p:nvSpPr>
            <p:spPr bwMode="auto">
              <a:xfrm flipH="1" flipV="1">
                <a:off x="4770" y="3318"/>
                <a:ext cx="177" cy="246"/>
              </a:xfrm>
              <a:prstGeom prst="line">
                <a:avLst/>
              </a:prstGeom>
              <a:noFill/>
              <a:ln w="28575">
                <a:solidFill>
                  <a:schemeClr val="tx1"/>
                </a:solidFill>
                <a:round/>
                <a:headEnd/>
                <a:tailEnd type="triangle" w="med" len="med"/>
              </a:ln>
              <a:effectLst/>
            </p:spPr>
            <p:txBody>
              <a:bodyPr/>
              <a:lstStyle/>
              <a:p>
                <a:endParaRPr lang="en-US"/>
              </a:p>
            </p:txBody>
          </p:sp>
        </p:grpSp>
        <p:sp>
          <p:nvSpPr>
            <p:cNvPr id="357395" name="Freeform 19"/>
            <p:cNvSpPr>
              <a:spLocks/>
            </p:cNvSpPr>
            <p:nvPr/>
          </p:nvSpPr>
          <p:spPr bwMode="auto">
            <a:xfrm>
              <a:off x="4780" y="1777"/>
              <a:ext cx="432" cy="283"/>
            </a:xfrm>
            <a:custGeom>
              <a:avLst/>
              <a:gdLst/>
              <a:ahLst/>
              <a:cxnLst>
                <a:cxn ang="0">
                  <a:pos x="0" y="81"/>
                </a:cxn>
                <a:cxn ang="0">
                  <a:pos x="189" y="0"/>
                </a:cxn>
                <a:cxn ang="0">
                  <a:pos x="432" y="283"/>
                </a:cxn>
              </a:cxnLst>
              <a:rect l="0" t="0" r="r" b="b"/>
              <a:pathLst>
                <a:path w="432" h="283">
                  <a:moveTo>
                    <a:pt x="0" y="81"/>
                  </a:moveTo>
                  <a:lnTo>
                    <a:pt x="189" y="0"/>
                  </a:lnTo>
                  <a:lnTo>
                    <a:pt x="432" y="283"/>
                  </a:lnTo>
                </a:path>
              </a:pathLst>
            </a:custGeom>
            <a:noFill/>
            <a:ln w="19050" cap="flat" cmpd="sng">
              <a:solidFill>
                <a:schemeClr val="folHlink"/>
              </a:solidFill>
              <a:prstDash val="solid"/>
              <a:round/>
              <a:headEnd type="triangle" w="med" len="med"/>
              <a:tailEnd type="triangle" w="med" len="med"/>
            </a:ln>
            <a:effectLst/>
          </p:spPr>
          <p:txBody>
            <a:bodyPr/>
            <a:lstStyle/>
            <a:p>
              <a:endParaRPr lang="en-US"/>
            </a:p>
          </p:txBody>
        </p:sp>
        <p:grpSp>
          <p:nvGrpSpPr>
            <p:cNvPr id="357396" name="Group 20"/>
            <p:cNvGrpSpPr>
              <a:grpSpLocks/>
            </p:cNvGrpSpPr>
            <p:nvPr/>
          </p:nvGrpSpPr>
          <p:grpSpPr bwMode="auto">
            <a:xfrm>
              <a:off x="4508" y="2674"/>
              <a:ext cx="239" cy="223"/>
              <a:chOff x="4626" y="3222"/>
              <a:chExt cx="639" cy="627"/>
            </a:xfrm>
          </p:grpSpPr>
          <p:sp>
            <p:nvSpPr>
              <p:cNvPr id="357397" name="AutoShape 21"/>
              <p:cNvSpPr>
                <a:spLocks noChangeArrowheads="1"/>
              </p:cNvSpPr>
              <p:nvPr/>
            </p:nvSpPr>
            <p:spPr bwMode="auto">
              <a:xfrm>
                <a:off x="4626" y="3222"/>
                <a:ext cx="639" cy="627"/>
              </a:xfrm>
              <a:custGeom>
                <a:avLst/>
                <a:gdLst>
                  <a:gd name="G0" fmla="+- 9497 0 0"/>
                  <a:gd name="G1" fmla="+- -10853589 0 0"/>
                  <a:gd name="G2" fmla="+- 0 0 -10853589"/>
                  <a:gd name="T0" fmla="*/ 0 256 1"/>
                  <a:gd name="T1" fmla="*/ 180 256 1"/>
                  <a:gd name="G3" fmla="+- -10853589 T0 T1"/>
                  <a:gd name="T2" fmla="*/ 0 256 1"/>
                  <a:gd name="T3" fmla="*/ 90 256 1"/>
                  <a:gd name="G4" fmla="+- -10853589 T2 T3"/>
                  <a:gd name="G5" fmla="*/ G4 2 1"/>
                  <a:gd name="T4" fmla="*/ 90 256 1"/>
                  <a:gd name="T5" fmla="*/ 0 256 1"/>
                  <a:gd name="G6" fmla="+- -10853589 T4 T5"/>
                  <a:gd name="G7" fmla="*/ G6 2 1"/>
                  <a:gd name="G8" fmla="abs -10853589"/>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497"/>
                  <a:gd name="G18" fmla="*/ 9497 1 2"/>
                  <a:gd name="G19" fmla="+- G18 5400 0"/>
                  <a:gd name="G20" fmla="cos G19 -10853589"/>
                  <a:gd name="G21" fmla="sin G19 -10853589"/>
                  <a:gd name="G22" fmla="+- G20 10800 0"/>
                  <a:gd name="G23" fmla="+- G21 10800 0"/>
                  <a:gd name="G24" fmla="+- 10800 0 G20"/>
                  <a:gd name="G25" fmla="+- 9497 10800 0"/>
                  <a:gd name="G26" fmla="?: G9 G17 G25"/>
                  <a:gd name="G27" fmla="?: G9 0 21600"/>
                  <a:gd name="G28" fmla="cos 10800 -10853589"/>
                  <a:gd name="G29" fmla="sin 10800 -10853589"/>
                  <a:gd name="G30" fmla="sin 9497 -10853589"/>
                  <a:gd name="G31" fmla="+- G28 10800 0"/>
                  <a:gd name="G32" fmla="+- G29 10800 0"/>
                  <a:gd name="G33" fmla="+- G30 10800 0"/>
                  <a:gd name="G34" fmla="?: G4 0 G31"/>
                  <a:gd name="G35" fmla="?: -10853589 G34 0"/>
                  <a:gd name="G36" fmla="?: G6 G35 G31"/>
                  <a:gd name="G37" fmla="+- 21600 0 G36"/>
                  <a:gd name="G38" fmla="?: G4 0 G33"/>
                  <a:gd name="G39" fmla="?: -10853589 G38 G32"/>
                  <a:gd name="G40" fmla="?: G6 G39 0"/>
                  <a:gd name="G41" fmla="?: G4 G32 21600"/>
                  <a:gd name="G42" fmla="?: G6 G41 G33"/>
                  <a:gd name="T12" fmla="*/ 10800 w 21600"/>
                  <a:gd name="T13" fmla="*/ 0 h 21600"/>
                  <a:gd name="T14" fmla="*/ 969 w 21600"/>
                  <a:gd name="T15" fmla="*/ 8278 h 21600"/>
                  <a:gd name="T16" fmla="*/ 10800 w 21600"/>
                  <a:gd name="T17" fmla="*/ 1303 h 21600"/>
                  <a:gd name="T18" fmla="*/ 20631 w 21600"/>
                  <a:gd name="T19" fmla="*/ 827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600" y="8440"/>
                    </a:moveTo>
                    <a:cubicBezTo>
                      <a:pt x="2678" y="4240"/>
                      <a:pt x="6463" y="1302"/>
                      <a:pt x="10800" y="1303"/>
                    </a:cubicBezTo>
                    <a:cubicBezTo>
                      <a:pt x="15136" y="1303"/>
                      <a:pt x="18921" y="4240"/>
                      <a:pt x="19999" y="8440"/>
                    </a:cubicBezTo>
                    <a:lnTo>
                      <a:pt x="21261" y="8116"/>
                    </a:lnTo>
                    <a:cubicBezTo>
                      <a:pt x="20036" y="3339"/>
                      <a:pt x="15731" y="-1"/>
                      <a:pt x="10799" y="0"/>
                    </a:cubicBezTo>
                    <a:cubicBezTo>
                      <a:pt x="5868" y="0"/>
                      <a:pt x="1563" y="3339"/>
                      <a:pt x="338" y="8116"/>
                    </a:cubicBezTo>
                    <a:close/>
                  </a:path>
                </a:pathLst>
              </a:custGeom>
              <a:gradFill rotWithShape="1">
                <a:gsLst>
                  <a:gs pos="0">
                    <a:srgbClr val="3333CC"/>
                  </a:gs>
                  <a:gs pos="100000">
                    <a:srgbClr val="FF0000"/>
                  </a:gs>
                </a:gsLst>
                <a:lin ang="0" scaled="1"/>
              </a:gradFill>
              <a:ln w="9525">
                <a:solidFill>
                  <a:schemeClr val="tx1"/>
                </a:solidFill>
                <a:miter lim="800000"/>
                <a:headEnd/>
                <a:tailEnd/>
              </a:ln>
              <a:effectLst/>
            </p:spPr>
            <p:txBody>
              <a:bodyPr wrap="none" anchor="ctr"/>
              <a:lstStyle/>
              <a:p>
                <a:endParaRPr lang="en-US"/>
              </a:p>
            </p:txBody>
          </p:sp>
          <p:sp>
            <p:nvSpPr>
              <p:cNvPr id="357398" name="Line 22"/>
              <p:cNvSpPr>
                <a:spLocks noChangeShapeType="1"/>
              </p:cNvSpPr>
              <p:nvPr/>
            </p:nvSpPr>
            <p:spPr bwMode="auto">
              <a:xfrm flipH="1" flipV="1">
                <a:off x="4770" y="3318"/>
                <a:ext cx="177" cy="246"/>
              </a:xfrm>
              <a:prstGeom prst="line">
                <a:avLst/>
              </a:prstGeom>
              <a:noFill/>
              <a:ln w="28575">
                <a:solidFill>
                  <a:schemeClr val="tx1"/>
                </a:solidFill>
                <a:round/>
                <a:headEnd/>
                <a:tailEnd type="triangle" w="med" len="med"/>
              </a:ln>
              <a:effectLst/>
            </p:spPr>
            <p:txBody>
              <a:bodyPr/>
              <a:lstStyle/>
              <a:p>
                <a:endParaRPr lang="en-US"/>
              </a:p>
            </p:txBody>
          </p:sp>
        </p:grpSp>
        <p:grpSp>
          <p:nvGrpSpPr>
            <p:cNvPr id="357399" name="Group 23"/>
            <p:cNvGrpSpPr>
              <a:grpSpLocks/>
            </p:cNvGrpSpPr>
            <p:nvPr/>
          </p:nvGrpSpPr>
          <p:grpSpPr bwMode="auto">
            <a:xfrm>
              <a:off x="4995" y="2472"/>
              <a:ext cx="239" cy="223"/>
              <a:chOff x="4626" y="3222"/>
              <a:chExt cx="639" cy="627"/>
            </a:xfrm>
          </p:grpSpPr>
          <p:sp>
            <p:nvSpPr>
              <p:cNvPr id="357400" name="AutoShape 24"/>
              <p:cNvSpPr>
                <a:spLocks noChangeArrowheads="1"/>
              </p:cNvSpPr>
              <p:nvPr/>
            </p:nvSpPr>
            <p:spPr bwMode="auto">
              <a:xfrm>
                <a:off x="4626" y="3222"/>
                <a:ext cx="639" cy="627"/>
              </a:xfrm>
              <a:custGeom>
                <a:avLst/>
                <a:gdLst>
                  <a:gd name="G0" fmla="+- 9497 0 0"/>
                  <a:gd name="G1" fmla="+- -10853589 0 0"/>
                  <a:gd name="G2" fmla="+- 0 0 -10853589"/>
                  <a:gd name="T0" fmla="*/ 0 256 1"/>
                  <a:gd name="T1" fmla="*/ 180 256 1"/>
                  <a:gd name="G3" fmla="+- -10853589 T0 T1"/>
                  <a:gd name="T2" fmla="*/ 0 256 1"/>
                  <a:gd name="T3" fmla="*/ 90 256 1"/>
                  <a:gd name="G4" fmla="+- -10853589 T2 T3"/>
                  <a:gd name="G5" fmla="*/ G4 2 1"/>
                  <a:gd name="T4" fmla="*/ 90 256 1"/>
                  <a:gd name="T5" fmla="*/ 0 256 1"/>
                  <a:gd name="G6" fmla="+- -10853589 T4 T5"/>
                  <a:gd name="G7" fmla="*/ G6 2 1"/>
                  <a:gd name="G8" fmla="abs -10853589"/>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497"/>
                  <a:gd name="G18" fmla="*/ 9497 1 2"/>
                  <a:gd name="G19" fmla="+- G18 5400 0"/>
                  <a:gd name="G20" fmla="cos G19 -10853589"/>
                  <a:gd name="G21" fmla="sin G19 -10853589"/>
                  <a:gd name="G22" fmla="+- G20 10800 0"/>
                  <a:gd name="G23" fmla="+- G21 10800 0"/>
                  <a:gd name="G24" fmla="+- 10800 0 G20"/>
                  <a:gd name="G25" fmla="+- 9497 10800 0"/>
                  <a:gd name="G26" fmla="?: G9 G17 G25"/>
                  <a:gd name="G27" fmla="?: G9 0 21600"/>
                  <a:gd name="G28" fmla="cos 10800 -10853589"/>
                  <a:gd name="G29" fmla="sin 10800 -10853589"/>
                  <a:gd name="G30" fmla="sin 9497 -10853589"/>
                  <a:gd name="G31" fmla="+- G28 10800 0"/>
                  <a:gd name="G32" fmla="+- G29 10800 0"/>
                  <a:gd name="G33" fmla="+- G30 10800 0"/>
                  <a:gd name="G34" fmla="?: G4 0 G31"/>
                  <a:gd name="G35" fmla="?: -10853589 G34 0"/>
                  <a:gd name="G36" fmla="?: G6 G35 G31"/>
                  <a:gd name="G37" fmla="+- 21600 0 G36"/>
                  <a:gd name="G38" fmla="?: G4 0 G33"/>
                  <a:gd name="G39" fmla="?: -10853589 G38 G32"/>
                  <a:gd name="G40" fmla="?: G6 G39 0"/>
                  <a:gd name="G41" fmla="?: G4 G32 21600"/>
                  <a:gd name="G42" fmla="?: G6 G41 G33"/>
                  <a:gd name="T12" fmla="*/ 10800 w 21600"/>
                  <a:gd name="T13" fmla="*/ 0 h 21600"/>
                  <a:gd name="T14" fmla="*/ 969 w 21600"/>
                  <a:gd name="T15" fmla="*/ 8278 h 21600"/>
                  <a:gd name="T16" fmla="*/ 10800 w 21600"/>
                  <a:gd name="T17" fmla="*/ 1303 h 21600"/>
                  <a:gd name="T18" fmla="*/ 20631 w 21600"/>
                  <a:gd name="T19" fmla="*/ 827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600" y="8440"/>
                    </a:moveTo>
                    <a:cubicBezTo>
                      <a:pt x="2678" y="4240"/>
                      <a:pt x="6463" y="1302"/>
                      <a:pt x="10800" y="1303"/>
                    </a:cubicBezTo>
                    <a:cubicBezTo>
                      <a:pt x="15136" y="1303"/>
                      <a:pt x="18921" y="4240"/>
                      <a:pt x="19999" y="8440"/>
                    </a:cubicBezTo>
                    <a:lnTo>
                      <a:pt x="21261" y="8116"/>
                    </a:lnTo>
                    <a:cubicBezTo>
                      <a:pt x="20036" y="3339"/>
                      <a:pt x="15731" y="-1"/>
                      <a:pt x="10799" y="0"/>
                    </a:cubicBezTo>
                    <a:cubicBezTo>
                      <a:pt x="5868" y="0"/>
                      <a:pt x="1563" y="3339"/>
                      <a:pt x="338" y="8116"/>
                    </a:cubicBezTo>
                    <a:close/>
                  </a:path>
                </a:pathLst>
              </a:custGeom>
              <a:gradFill rotWithShape="1">
                <a:gsLst>
                  <a:gs pos="0">
                    <a:srgbClr val="3333CC"/>
                  </a:gs>
                  <a:gs pos="100000">
                    <a:srgbClr val="FF0000"/>
                  </a:gs>
                </a:gsLst>
                <a:lin ang="0" scaled="1"/>
              </a:gradFill>
              <a:ln w="9525">
                <a:solidFill>
                  <a:schemeClr val="tx1"/>
                </a:solidFill>
                <a:miter lim="800000"/>
                <a:headEnd/>
                <a:tailEnd/>
              </a:ln>
              <a:effectLst/>
            </p:spPr>
            <p:txBody>
              <a:bodyPr wrap="none" anchor="ctr"/>
              <a:lstStyle/>
              <a:p>
                <a:endParaRPr lang="en-US"/>
              </a:p>
            </p:txBody>
          </p:sp>
          <p:sp>
            <p:nvSpPr>
              <p:cNvPr id="357401" name="Line 25"/>
              <p:cNvSpPr>
                <a:spLocks noChangeShapeType="1"/>
              </p:cNvSpPr>
              <p:nvPr/>
            </p:nvSpPr>
            <p:spPr bwMode="auto">
              <a:xfrm flipH="1" flipV="1">
                <a:off x="4770" y="3318"/>
                <a:ext cx="177" cy="246"/>
              </a:xfrm>
              <a:prstGeom prst="line">
                <a:avLst/>
              </a:prstGeom>
              <a:noFill/>
              <a:ln w="28575">
                <a:solidFill>
                  <a:schemeClr val="tx1"/>
                </a:solidFill>
                <a:round/>
                <a:headEnd/>
                <a:tailEnd type="triangle" w="med" len="med"/>
              </a:ln>
              <a:effectLst/>
            </p:spPr>
            <p:txBody>
              <a:bodyPr/>
              <a:lstStyle/>
              <a:p>
                <a:endParaRPr lang="en-US"/>
              </a:p>
            </p:txBody>
          </p:sp>
        </p:grpSp>
        <p:sp>
          <p:nvSpPr>
            <p:cNvPr id="357402" name="Line 26"/>
            <p:cNvSpPr>
              <a:spLocks noChangeShapeType="1"/>
            </p:cNvSpPr>
            <p:nvPr/>
          </p:nvSpPr>
          <p:spPr bwMode="auto">
            <a:xfrm>
              <a:off x="3068" y="1763"/>
              <a:ext cx="1" cy="579"/>
            </a:xfrm>
            <a:prstGeom prst="line">
              <a:avLst/>
            </a:prstGeom>
            <a:noFill/>
            <a:ln w="19050">
              <a:solidFill>
                <a:schemeClr val="folHlink"/>
              </a:solidFill>
              <a:round/>
              <a:headEnd/>
              <a:tailEnd type="triangle" w="med" len="med"/>
            </a:ln>
            <a:effectLst>
              <a:outerShdw dist="17961" dir="2700000" algn="ctr" rotWithShape="0">
                <a:schemeClr val="bg1"/>
              </a:outerShdw>
            </a:effectLst>
          </p:spPr>
          <p:txBody>
            <a:bodyPr/>
            <a:lstStyle/>
            <a:p>
              <a:endParaRPr lang="en-US"/>
            </a:p>
          </p:txBody>
        </p:sp>
        <p:sp>
          <p:nvSpPr>
            <p:cNvPr id="357403" name="Freeform 27"/>
            <p:cNvSpPr>
              <a:spLocks/>
            </p:cNvSpPr>
            <p:nvPr/>
          </p:nvSpPr>
          <p:spPr bwMode="auto">
            <a:xfrm>
              <a:off x="4650" y="2824"/>
              <a:ext cx="125" cy="146"/>
            </a:xfrm>
            <a:custGeom>
              <a:avLst/>
              <a:gdLst/>
              <a:ahLst/>
              <a:cxnLst>
                <a:cxn ang="0">
                  <a:pos x="125" y="146"/>
                </a:cxn>
                <a:cxn ang="0">
                  <a:pos x="0" y="0"/>
                </a:cxn>
              </a:cxnLst>
              <a:rect l="0" t="0" r="r" b="b"/>
              <a:pathLst>
                <a:path w="125" h="146">
                  <a:moveTo>
                    <a:pt x="125" y="146"/>
                  </a:moveTo>
                  <a:lnTo>
                    <a:pt x="0" y="0"/>
                  </a:lnTo>
                </a:path>
              </a:pathLst>
            </a:custGeom>
            <a:noFill/>
            <a:ln w="19050">
              <a:solidFill>
                <a:schemeClr val="folHlink"/>
              </a:solidFill>
              <a:round/>
              <a:headEnd/>
              <a:tailEnd type="triangle" w="med" len="med"/>
            </a:ln>
            <a:effectLst/>
          </p:spPr>
          <p:txBody>
            <a:bodyPr/>
            <a:lstStyle/>
            <a:p>
              <a:endParaRPr lang="en-US"/>
            </a:p>
          </p:txBody>
        </p:sp>
        <p:sp>
          <p:nvSpPr>
            <p:cNvPr id="357404" name="Freeform 28"/>
            <p:cNvSpPr>
              <a:spLocks/>
            </p:cNvSpPr>
            <p:nvPr/>
          </p:nvSpPr>
          <p:spPr bwMode="auto">
            <a:xfrm>
              <a:off x="4296" y="2624"/>
              <a:ext cx="720" cy="346"/>
            </a:xfrm>
            <a:custGeom>
              <a:avLst/>
              <a:gdLst/>
              <a:ahLst/>
              <a:cxnLst>
                <a:cxn ang="0">
                  <a:pos x="0" y="344"/>
                </a:cxn>
                <a:cxn ang="0">
                  <a:pos x="478" y="346"/>
                </a:cxn>
                <a:cxn ang="0">
                  <a:pos x="720" y="0"/>
                </a:cxn>
              </a:cxnLst>
              <a:rect l="0" t="0" r="r" b="b"/>
              <a:pathLst>
                <a:path w="720" h="346">
                  <a:moveTo>
                    <a:pt x="0" y="344"/>
                  </a:moveTo>
                  <a:lnTo>
                    <a:pt x="478" y="346"/>
                  </a:lnTo>
                  <a:lnTo>
                    <a:pt x="720" y="0"/>
                  </a:lnTo>
                </a:path>
              </a:pathLst>
            </a:custGeom>
            <a:noFill/>
            <a:ln w="19050" cap="flat" cmpd="sng">
              <a:solidFill>
                <a:schemeClr val="folHlink"/>
              </a:solidFill>
              <a:prstDash val="solid"/>
              <a:round/>
              <a:headEnd type="triangle" w="med" len="med"/>
              <a:tailEnd type="triangle" w="med" len="med"/>
            </a:ln>
            <a:effectLst/>
          </p:spPr>
          <p:txBody>
            <a:bodyPr/>
            <a:lstStyle/>
            <a:p>
              <a:endParaRPr lang="en-US"/>
            </a:p>
          </p:txBody>
        </p:sp>
      </p:gr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7380"/>
                                        </p:tgtEl>
                                        <p:attrNameLst>
                                          <p:attrName>style.visibility</p:attrName>
                                        </p:attrNameLst>
                                      </p:cBhvr>
                                      <p:to>
                                        <p:strVal val="visible"/>
                                      </p:to>
                                    </p:set>
                                    <p:animEffect transition="in" filter="fade">
                                      <p:cBhvr>
                                        <p:cTn id="7" dur="2000"/>
                                        <p:tgtEl>
                                          <p:spTgt spid="3573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7381"/>
                                        </p:tgtEl>
                                        <p:attrNameLst>
                                          <p:attrName>style.visibility</p:attrName>
                                        </p:attrNameLst>
                                      </p:cBhvr>
                                      <p:to>
                                        <p:strVal val="visible"/>
                                      </p:to>
                                    </p:set>
                                    <p:animEffect transition="in" filter="fade">
                                      <p:cBhvr>
                                        <p:cTn id="10" dur="2000"/>
                                        <p:tgtEl>
                                          <p:spTgt spid="357381"/>
                                        </p:tgtEl>
                                      </p:cBhvr>
                                    </p:animEffec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57378"/>
                                        </p:tgtEl>
                                        <p:attrNameLst>
                                          <p:attrName>style.visibility</p:attrName>
                                        </p:attrNameLst>
                                      </p:cBhvr>
                                      <p:to>
                                        <p:strVal val="visible"/>
                                      </p:to>
                                    </p:set>
                                    <p:animEffect transition="in" filter="fade">
                                      <p:cBhvr>
                                        <p:cTn id="14" dur="2000"/>
                                        <p:tgtEl>
                                          <p:spTgt spid="35737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57379">
                                            <p:txEl>
                                              <p:pRg st="0" end="0"/>
                                            </p:txEl>
                                          </p:spTgt>
                                        </p:tgtEl>
                                        <p:attrNameLst>
                                          <p:attrName>style.visibility</p:attrName>
                                        </p:attrNameLst>
                                      </p:cBhvr>
                                      <p:to>
                                        <p:strVal val="visible"/>
                                      </p:to>
                                    </p:set>
                                    <p:animEffect transition="in" filter="wipe(left)">
                                      <p:cBhvr>
                                        <p:cTn id="17" dur="1000"/>
                                        <p:tgtEl>
                                          <p:spTgt spid="357379">
                                            <p:txEl>
                                              <p:pRg st="0" end="0"/>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57379">
                                            <p:txEl>
                                              <p:pRg st="1" end="1"/>
                                            </p:txEl>
                                          </p:spTgt>
                                        </p:tgtEl>
                                        <p:attrNameLst>
                                          <p:attrName>style.visibility</p:attrName>
                                        </p:attrNameLst>
                                      </p:cBhvr>
                                      <p:to>
                                        <p:strVal val="visible"/>
                                      </p:to>
                                    </p:set>
                                    <p:animEffect transition="in" filter="wipe(left)">
                                      <p:cBhvr>
                                        <p:cTn id="20" dur="1000"/>
                                        <p:tgtEl>
                                          <p:spTgt spid="357379">
                                            <p:txEl>
                                              <p:pRg st="1" end="1"/>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57379">
                                            <p:txEl>
                                              <p:pRg st="2" end="2"/>
                                            </p:txEl>
                                          </p:spTgt>
                                        </p:tgtEl>
                                        <p:attrNameLst>
                                          <p:attrName>style.visibility</p:attrName>
                                        </p:attrNameLst>
                                      </p:cBhvr>
                                      <p:to>
                                        <p:strVal val="visible"/>
                                      </p:to>
                                    </p:set>
                                    <p:animEffect transition="in" filter="wipe(left)">
                                      <p:cBhvr>
                                        <p:cTn id="23" dur="1000"/>
                                        <p:tgtEl>
                                          <p:spTgt spid="357379">
                                            <p:txEl>
                                              <p:pRg st="2" end="2"/>
                                            </p:txEl>
                                          </p:spTgt>
                                        </p:tgtEl>
                                      </p:cBhvr>
                                    </p:animEffect>
                                  </p:childTnLst>
                                </p:cTn>
                              </p:par>
                            </p:childTnLst>
                          </p:cTn>
                        </p:par>
                        <p:par>
                          <p:cTn id="24" fill="hold">
                            <p:stCondLst>
                              <p:cond delay="4000"/>
                            </p:stCondLst>
                            <p:childTnLst>
                              <p:par>
                                <p:cTn id="25" presetID="10" presetClass="entr" presetSubtype="0" fill="hold" nodeType="afterEffect">
                                  <p:stCondLst>
                                    <p:cond delay="0"/>
                                  </p:stCondLst>
                                  <p:childTnLst>
                                    <p:set>
                                      <p:cBhvr>
                                        <p:cTn id="26" dur="1" fill="hold">
                                          <p:stCondLst>
                                            <p:cond delay="0"/>
                                          </p:stCondLst>
                                        </p:cTn>
                                        <p:tgtEl>
                                          <p:spTgt spid="357383"/>
                                        </p:tgtEl>
                                        <p:attrNameLst>
                                          <p:attrName>style.visibility</p:attrName>
                                        </p:attrNameLst>
                                      </p:cBhvr>
                                      <p:to>
                                        <p:strVal val="visible"/>
                                      </p:to>
                                    </p:set>
                                    <p:animEffect transition="in" filter="fade">
                                      <p:cBhvr>
                                        <p:cTn id="27" dur="1000"/>
                                        <p:tgtEl>
                                          <p:spTgt spid="3573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8" grpId="0" animBg="1"/>
      <p:bldP spid="357379" grpId="0" build="p"/>
      <p:bldP spid="357380" grpId="0" animBg="1"/>
      <p:bldP spid="357381"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ChangeArrowheads="1"/>
          </p:cNvSpPr>
          <p:nvPr/>
        </p:nvSpPr>
        <p:spPr bwMode="auto">
          <a:xfrm>
            <a:off x="395288" y="1322388"/>
            <a:ext cx="8024812" cy="3957637"/>
          </a:xfrm>
          <a:prstGeom prst="rect">
            <a:avLst/>
          </a:prstGeom>
          <a:solidFill>
            <a:srgbClr val="2E3D9A"/>
          </a:solidFill>
          <a:ln w="19050" algn="ctr">
            <a:noFill/>
            <a:miter lim="800000"/>
            <a:headEnd/>
            <a:tailEnd/>
          </a:ln>
          <a:effectLst/>
        </p:spPr>
        <p:txBody>
          <a:bodyPr anchor="ctr">
            <a:spAutoFit/>
          </a:bodyPr>
          <a:lstStyle/>
          <a:p>
            <a:endParaRPr lang="en-US"/>
          </a:p>
        </p:txBody>
      </p:sp>
      <p:sp>
        <p:nvSpPr>
          <p:cNvPr id="360451" name="Rectangle 3"/>
          <p:cNvSpPr>
            <a:spLocks noGrp="1" noChangeArrowheads="1"/>
          </p:cNvSpPr>
          <p:nvPr>
            <p:ph type="title"/>
          </p:nvPr>
        </p:nvSpPr>
        <p:spPr>
          <a:xfrm>
            <a:off x="381000" y="533400"/>
            <a:ext cx="8245475" cy="876300"/>
          </a:xfrm>
        </p:spPr>
        <p:txBody>
          <a:bodyPr/>
          <a:lstStyle/>
          <a:p>
            <a:r>
              <a:rPr lang="en-US" sz="2800" smtClean="0"/>
              <a:t>Dynamic Smart Cooling Elements</a:t>
            </a:r>
            <a:br>
              <a:rPr lang="en-US" sz="2800" smtClean="0"/>
            </a:br>
            <a:endParaRPr lang="en-US" sz="2000" smtClean="0"/>
          </a:p>
        </p:txBody>
      </p:sp>
      <p:sp>
        <p:nvSpPr>
          <p:cNvPr id="360452" name="Rectangle 4"/>
          <p:cNvSpPr>
            <a:spLocks noChangeArrowheads="1"/>
          </p:cNvSpPr>
          <p:nvPr/>
        </p:nvSpPr>
        <p:spPr bwMode="auto">
          <a:xfrm>
            <a:off x="8186738" y="6154738"/>
            <a:ext cx="957262" cy="703262"/>
          </a:xfrm>
          <a:prstGeom prst="rect">
            <a:avLst/>
          </a:prstGeom>
          <a:solidFill>
            <a:schemeClr val="bg1"/>
          </a:solidFill>
          <a:ln w="19050" algn="ctr">
            <a:noFill/>
            <a:miter lim="800000"/>
            <a:headEnd/>
            <a:tailEnd/>
          </a:ln>
          <a:effectLst/>
        </p:spPr>
        <p:txBody>
          <a:bodyPr wrap="none" anchor="ctr">
            <a:spAutoFit/>
          </a:bodyPr>
          <a:lstStyle/>
          <a:p>
            <a:endParaRPr lang="en-US"/>
          </a:p>
        </p:txBody>
      </p:sp>
      <p:sp>
        <p:nvSpPr>
          <p:cNvPr id="360453" name="Rectangle 5"/>
          <p:cNvSpPr>
            <a:spLocks noChangeArrowheads="1"/>
          </p:cNvSpPr>
          <p:nvPr/>
        </p:nvSpPr>
        <p:spPr bwMode="auto">
          <a:xfrm>
            <a:off x="604838" y="1860550"/>
            <a:ext cx="3656012" cy="1589088"/>
          </a:xfrm>
          <a:prstGeom prst="rect">
            <a:avLst/>
          </a:prstGeom>
          <a:solidFill>
            <a:srgbClr val="5364CB"/>
          </a:solidFill>
          <a:ln w="9525">
            <a:noFill/>
            <a:miter lim="800000"/>
            <a:headEnd/>
            <a:tailEnd/>
          </a:ln>
          <a:effectLst/>
        </p:spPr>
        <p:txBody>
          <a:bodyPr tIns="91440" bIns="91440"/>
          <a:lstStyle/>
          <a:p>
            <a:pPr marL="342900" indent="-342900" eaLnBrk="0" hangingPunct="0">
              <a:lnSpc>
                <a:spcPct val="85000"/>
              </a:lnSpc>
              <a:spcBef>
                <a:spcPct val="20000"/>
              </a:spcBef>
              <a:spcAft>
                <a:spcPct val="25000"/>
              </a:spcAft>
              <a:buClr>
                <a:srgbClr val="B2B3B5"/>
              </a:buClr>
              <a:buSzPct val="75000"/>
            </a:pPr>
            <a:r>
              <a:rPr lang="en-US">
                <a:solidFill>
                  <a:schemeClr val="bg1"/>
                </a:solidFill>
                <a:latin typeface="Futura Hv" pitchFamily="34" charset="0"/>
              </a:rPr>
              <a:t>Management Software</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Calculation/commissioning sensor placement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System status/monitoring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Auto-balancing cooling resources</a:t>
            </a:r>
          </a:p>
        </p:txBody>
      </p:sp>
      <p:sp>
        <p:nvSpPr>
          <p:cNvPr id="360454" name="Rectangle 6"/>
          <p:cNvSpPr>
            <a:spLocks noChangeArrowheads="1"/>
          </p:cNvSpPr>
          <p:nvPr/>
        </p:nvSpPr>
        <p:spPr bwMode="auto">
          <a:xfrm>
            <a:off x="4465638" y="1860550"/>
            <a:ext cx="3668712" cy="1609725"/>
          </a:xfrm>
          <a:prstGeom prst="rect">
            <a:avLst/>
          </a:prstGeom>
          <a:solidFill>
            <a:srgbClr val="5364CB"/>
          </a:solidFill>
          <a:ln w="9525">
            <a:noFill/>
            <a:miter lim="800000"/>
            <a:headEnd/>
            <a:tailEnd/>
          </a:ln>
          <a:effectLst/>
        </p:spPr>
        <p:txBody>
          <a:bodyPr tIns="91440" bIns="91440"/>
          <a:lstStyle/>
          <a:p>
            <a:pPr marL="342900" indent="-342900" eaLnBrk="0" hangingPunct="0">
              <a:lnSpc>
                <a:spcPct val="85000"/>
              </a:lnSpc>
              <a:spcBef>
                <a:spcPct val="20000"/>
              </a:spcBef>
              <a:spcAft>
                <a:spcPct val="25000"/>
              </a:spcAft>
              <a:buClr>
                <a:srgbClr val="B2B3B5"/>
              </a:buClr>
              <a:buSzPct val="75000"/>
            </a:pPr>
            <a:r>
              <a:rPr lang="en-US" sz="1500" b="1">
                <a:solidFill>
                  <a:schemeClr val="bg1"/>
                </a:solidFill>
              </a:rPr>
              <a:t>Deployment Service</a:t>
            </a:r>
            <a:r>
              <a:rPr lang="en-US">
                <a:solidFill>
                  <a:schemeClr val="bg1"/>
                </a:solidFill>
              </a:rPr>
              <a:t>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Site readiness and design – assessment, mapping, sensor placement plan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Installation – sensors, mgmt console, software, commissioning</a:t>
            </a:r>
          </a:p>
        </p:txBody>
      </p:sp>
      <p:sp>
        <p:nvSpPr>
          <p:cNvPr id="360455" name="Rectangle 7"/>
          <p:cNvSpPr>
            <a:spLocks noChangeArrowheads="1"/>
          </p:cNvSpPr>
          <p:nvPr/>
        </p:nvSpPr>
        <p:spPr bwMode="auto">
          <a:xfrm>
            <a:off x="581025" y="3592513"/>
            <a:ext cx="3656013" cy="1477962"/>
          </a:xfrm>
          <a:prstGeom prst="rect">
            <a:avLst/>
          </a:prstGeom>
          <a:solidFill>
            <a:srgbClr val="5364CB"/>
          </a:solidFill>
          <a:ln w="9525">
            <a:noFill/>
            <a:miter lim="800000"/>
            <a:headEnd/>
            <a:tailEnd/>
          </a:ln>
          <a:effectLst/>
        </p:spPr>
        <p:txBody>
          <a:bodyPr tIns="91440" bIns="91440"/>
          <a:lstStyle/>
          <a:p>
            <a:pPr marL="342900" indent="-342900" eaLnBrk="0" hangingPunct="0">
              <a:lnSpc>
                <a:spcPct val="85000"/>
              </a:lnSpc>
              <a:spcBef>
                <a:spcPct val="20000"/>
              </a:spcBef>
              <a:spcAft>
                <a:spcPct val="25000"/>
              </a:spcAft>
              <a:buClr>
                <a:srgbClr val="B2B3B5"/>
              </a:buClr>
              <a:buSzPct val="75000"/>
            </a:pPr>
            <a:r>
              <a:rPr lang="en-US">
                <a:solidFill>
                  <a:schemeClr val="bg1"/>
                </a:solidFill>
                <a:latin typeface="Futura Hv" pitchFamily="34" charset="0"/>
              </a:rPr>
              <a:t>Hardware</a:t>
            </a:r>
            <a:endParaRPr lang="en-US">
              <a:solidFill>
                <a:schemeClr val="bg1"/>
              </a:solidFill>
            </a:endParaRP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Rack Sensors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Management console</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Variable Speed Fan Kit (not provided by HP)</a:t>
            </a:r>
          </a:p>
        </p:txBody>
      </p:sp>
      <p:sp>
        <p:nvSpPr>
          <p:cNvPr id="360456" name="Rectangle 8"/>
          <p:cNvSpPr>
            <a:spLocks noChangeArrowheads="1"/>
          </p:cNvSpPr>
          <p:nvPr/>
        </p:nvSpPr>
        <p:spPr bwMode="auto">
          <a:xfrm>
            <a:off x="4456113" y="3589338"/>
            <a:ext cx="3656012" cy="1503362"/>
          </a:xfrm>
          <a:prstGeom prst="rect">
            <a:avLst/>
          </a:prstGeom>
          <a:solidFill>
            <a:srgbClr val="5364CB"/>
          </a:solidFill>
          <a:ln w="9525">
            <a:noFill/>
            <a:miter lim="800000"/>
            <a:headEnd/>
            <a:tailEnd/>
          </a:ln>
          <a:effectLst/>
        </p:spPr>
        <p:txBody>
          <a:bodyPr tIns="91440" bIns="91440"/>
          <a:lstStyle/>
          <a:p>
            <a:pPr marL="342900" indent="-342900" eaLnBrk="0" hangingPunct="0">
              <a:lnSpc>
                <a:spcPct val="85000"/>
              </a:lnSpc>
              <a:spcBef>
                <a:spcPct val="20000"/>
              </a:spcBef>
              <a:spcAft>
                <a:spcPct val="25000"/>
              </a:spcAft>
              <a:buClr>
                <a:srgbClr val="B2B3B5"/>
              </a:buClr>
              <a:buSzPct val="75000"/>
            </a:pPr>
            <a:r>
              <a:rPr lang="en-US">
                <a:solidFill>
                  <a:schemeClr val="bg1"/>
                </a:solidFill>
                <a:latin typeface="Futura Hv" pitchFamily="34" charset="0"/>
              </a:rPr>
              <a:t>Warranty</a:t>
            </a:r>
            <a:r>
              <a:rPr lang="en-US">
                <a:solidFill>
                  <a:schemeClr val="bg1"/>
                </a:solidFill>
              </a:rPr>
              <a:t> </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Hardware</a:t>
            </a:r>
          </a:p>
          <a:p>
            <a:pPr marL="342900" indent="-342900" eaLnBrk="0" hangingPunct="0">
              <a:lnSpc>
                <a:spcPct val="85000"/>
              </a:lnSpc>
              <a:spcBef>
                <a:spcPct val="20000"/>
              </a:spcBef>
              <a:spcAft>
                <a:spcPct val="25000"/>
              </a:spcAft>
              <a:buClr>
                <a:srgbClr val="B2B3B5"/>
              </a:buClr>
              <a:buSzPct val="75000"/>
              <a:buFontTx/>
              <a:buChar char="•"/>
            </a:pPr>
            <a:r>
              <a:rPr lang="en-US" sz="1500">
                <a:solidFill>
                  <a:schemeClr val="bg1"/>
                </a:solidFill>
              </a:rPr>
              <a:t>Software</a:t>
            </a:r>
          </a:p>
        </p:txBody>
      </p:sp>
      <p:sp>
        <p:nvSpPr>
          <p:cNvPr id="360457" name="Text Box 9"/>
          <p:cNvSpPr txBox="1">
            <a:spLocks noChangeArrowheads="1"/>
          </p:cNvSpPr>
          <p:nvPr/>
        </p:nvSpPr>
        <p:spPr bwMode="auto">
          <a:xfrm>
            <a:off x="576263" y="1408113"/>
            <a:ext cx="1495425" cy="336550"/>
          </a:xfrm>
          <a:prstGeom prst="rect">
            <a:avLst/>
          </a:prstGeom>
          <a:noFill/>
          <a:ln w="19050" algn="ctr">
            <a:noFill/>
            <a:miter lim="800000"/>
            <a:headEnd/>
            <a:tailEnd/>
          </a:ln>
          <a:effectLst/>
        </p:spPr>
        <p:txBody>
          <a:bodyPr wrap="none">
            <a:spAutoFit/>
          </a:bodyPr>
          <a:lstStyle/>
          <a:p>
            <a:pPr>
              <a:spcBef>
                <a:spcPct val="50000"/>
              </a:spcBef>
            </a:pPr>
            <a:r>
              <a:rPr lang="en-US" sz="1600">
                <a:solidFill>
                  <a:schemeClr val="bg1"/>
                </a:solidFill>
              </a:rPr>
              <a:t>Core elements:</a:t>
            </a:r>
          </a:p>
        </p:txBody>
      </p:sp>
      <p:sp>
        <p:nvSpPr>
          <p:cNvPr id="360458" name="Rectangle 10"/>
          <p:cNvSpPr>
            <a:spLocks noChangeArrowheads="1"/>
          </p:cNvSpPr>
          <p:nvPr/>
        </p:nvSpPr>
        <p:spPr bwMode="auto">
          <a:xfrm>
            <a:off x="5105400" y="4800600"/>
            <a:ext cx="3657600" cy="1905000"/>
          </a:xfrm>
          <a:prstGeom prst="rect">
            <a:avLst/>
          </a:prstGeom>
          <a:solidFill>
            <a:srgbClr val="2E3D9A"/>
          </a:solidFill>
          <a:ln w="9525">
            <a:solidFill>
              <a:schemeClr val="tx1"/>
            </a:solidFill>
            <a:miter lim="800000"/>
            <a:headEnd/>
            <a:tailEnd/>
          </a:ln>
          <a:effectLst/>
        </p:spPr>
        <p:txBody>
          <a:bodyPr tIns="137160" bIns="91440"/>
          <a:lstStyle/>
          <a:p>
            <a:pPr marL="342900" indent="-342900" eaLnBrk="0" hangingPunct="0">
              <a:spcBef>
                <a:spcPct val="20000"/>
              </a:spcBef>
              <a:spcAft>
                <a:spcPct val="25000"/>
              </a:spcAft>
              <a:buClr>
                <a:srgbClr val="B2B3B5"/>
              </a:buClr>
              <a:buSzPct val="75000"/>
            </a:pPr>
            <a:r>
              <a:rPr lang="en-US" sz="1500" b="1">
                <a:solidFill>
                  <a:schemeClr val="bg1"/>
                </a:solidFill>
              </a:rPr>
              <a:t> Additional Services </a:t>
            </a:r>
            <a:r>
              <a:rPr lang="en-US" sz="1500">
                <a:solidFill>
                  <a:schemeClr val="bg1"/>
                </a:solidFill>
              </a:rPr>
              <a:t>(purchased separately, select at least one)</a:t>
            </a:r>
            <a:r>
              <a:rPr lang="en-US">
                <a:solidFill>
                  <a:schemeClr val="bg1"/>
                </a:solidFill>
              </a:rPr>
              <a:t> </a:t>
            </a:r>
          </a:p>
          <a:p>
            <a:pPr marL="342900" indent="-342900" eaLnBrk="0" hangingPunct="0">
              <a:spcBef>
                <a:spcPct val="20000"/>
              </a:spcBef>
              <a:spcAft>
                <a:spcPct val="25000"/>
              </a:spcAft>
              <a:buClr>
                <a:srgbClr val="B2B3B5"/>
              </a:buClr>
              <a:buSzPct val="75000"/>
              <a:buFontTx/>
              <a:buChar char="•"/>
            </a:pPr>
            <a:r>
              <a:rPr lang="en-US" sz="1500">
                <a:solidFill>
                  <a:schemeClr val="bg1"/>
                </a:solidFill>
              </a:rPr>
              <a:t>Maintenance contract (various coverage/ response time levels available)</a:t>
            </a:r>
          </a:p>
          <a:p>
            <a:pPr marL="342900" indent="-342900" eaLnBrk="0" hangingPunct="0">
              <a:spcBef>
                <a:spcPct val="20000"/>
              </a:spcBef>
              <a:spcAft>
                <a:spcPct val="25000"/>
              </a:spcAft>
              <a:buClr>
                <a:srgbClr val="B2B3B5"/>
              </a:buClr>
              <a:buSzPct val="75000"/>
              <a:buFontTx/>
              <a:buChar char="•"/>
            </a:pPr>
            <a:r>
              <a:rPr lang="en-US" sz="1500">
                <a:solidFill>
                  <a:schemeClr val="bg1"/>
                </a:solidFill>
              </a:rPr>
              <a:t>Ongoing performance optimization</a:t>
            </a: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USESECONDARYMONITOR" val="True"/>
  <p:tag name="BULLETTYPE" val="3"/>
  <p:tag name="RESPCOUNTERSTYLE" val="-1"/>
  <p:tag name="INPUTSOURCE" val="1"/>
  <p:tag name="BACKUPSESSIONS" val="True"/>
  <p:tag name="REVIEWONLY" val="False"/>
  <p:tag name="PARTICIPANTSINLEADERBOARD" val="5"/>
  <p:tag name="BUBBLESIZEVISIBLE" val="True"/>
  <p:tag name="CUSTOMGRIDBACKCOLOR" val="-2830136"/>
  <p:tag name="CUSTOMCELLBACKCOLOR3" val="-268652"/>
  <p:tag name="DISPLAYDEVICENUMBER" val="True"/>
  <p:tag name="AUTOSIZEGRID" val="True"/>
  <p:tag name="CHARTCOLORS" val="0"/>
  <p:tag name="MULTIRESPDIVISOR" val="1"/>
  <p:tag name="CORRECTPOINTVALUE" val="100"/>
  <p:tag name="ADDINALWAYSLOADED" val="False"/>
  <p:tag name="TPVERSION" val="2006"/>
  <p:tag name="DEFAULTPORT" val="1001"/>
  <p:tag name="COUNTDOWNSTYLE" val="-1"/>
  <p:tag name="USEENTERPRISEMANAGER" val="False"/>
  <p:tag name="CHARTVALUEFORMAT" val="0%"/>
  <p:tag name="STDCHART" val="1"/>
  <p:tag name="BUBBLEVALUEFORMAT" val="0.0"/>
  <p:tag name="CUSTOMCELLBACKCOLOR1" val="-657956"/>
  <p:tag name="DISPLAYNAME" val="True"/>
  <p:tag name="GRIDSIZE" val="{Width=800, Height=600}"/>
  <p:tag name="RESETCHARTS" val="True"/>
  <p:tag name="ALLOWUSERFEEDBACK" val="True"/>
  <p:tag name="ZEROBASED" val="False"/>
  <p:tag name="EXPANDSHOWBAR" val="True"/>
  <p:tag name="ANSWERNOWTEXT" val="Answer Now"/>
  <p:tag name="NUMRESPONSES" val="1"/>
  <p:tag name="ROTATIONINTERVAL" val="2"/>
  <p:tag name="BUBBLENAMEVISIBLE" val="True"/>
  <p:tag name="CUSTOMCELLBACKCOLOR2" val="-13395457"/>
  <p:tag name="GRIDOPACITY" val="90"/>
  <p:tag name="CHARTLABELS" val="0"/>
  <p:tag name="INCORRECTPOINTVALUE" val="0"/>
  <p:tag name="CHARTSCALE" val="True"/>
  <p:tag name="ANSWERNOWSTYLE" val="-1"/>
  <p:tag name="ALLOWDUPLICATES" val="False"/>
  <p:tag name="TEAMSINLEADERBOARD" val="5"/>
  <p:tag name="CUSTOMCELLFORECOLOR" val="-16777216"/>
  <p:tag name="GRIDROTATIONINTERVAL" val="2"/>
  <p:tag name="PARTLISTDEFAULT" val="0"/>
  <p:tag name="AUTOADJUSTPARTRANGE" val="True"/>
  <p:tag name="RESPCOUNTERFORMAT" val="0"/>
  <p:tag name="AUTOADVANCE" val="False"/>
  <p:tag name="DEFAULTNUMTEAMS" val="5"/>
  <p:tag name="GRIDPOSITION" val="1"/>
  <p:tag name="REALTIMEBACKUP" val="False"/>
  <p:tag name="REQUIREPASSWORD" val="False"/>
  <p:tag name="AUTOUPDATEALIASES" val="True"/>
  <p:tag name="USESCHEMECOLORS" val="True"/>
  <p:tag name="INCLUDEPPT" val="True"/>
  <p:tag name="RESPTABLESTYLE" val="-1"/>
  <p:tag name="BUBBLEGROUPING" val="3"/>
  <p:tag name="INCLUDENONRESPONDERS" val="False"/>
  <p:tag name="COUNTDOWNSECONDS" val="10"/>
  <p:tag name="DISPLAYDEVICEID" val="True"/>
  <p:tag name="ENABLEPRESENTERVPAD" val="False"/>
  <p:tag name="POLLINGCYCLE" val="2"/>
  <p:tag name="MAXRESPONDERS" val="5"/>
  <p:tag name="BACKUPMAINTENANCE" val="7"/>
  <p:tag name="CUSTOMCELLBACKCOLOR4" val="-8355712"/>
  <p:tag name="SHOWBARVISIBLE" val="True"/>
  <p:tag name="REALTIMEBACKUPPATH" val="(Non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5.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6.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7.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8.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9.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0.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4.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5.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6.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7.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8.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9.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0.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SE TSG orange">
  <a:themeElements>
    <a:clrScheme name="SE TSG orange 1">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fontScheme name="SE TSG orange">
      <a:majorFont>
        <a:latin typeface="Futura Bk"/>
        <a:ea typeface=""/>
        <a:cs typeface=""/>
      </a:majorFont>
      <a:minorFont>
        <a:latin typeface="Futura B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9050" cap="flat" cmpd="sng" algn="ctr">
          <a:solidFill>
            <a:schemeClr val="tx1"/>
          </a:solidFill>
          <a:prstDash val="solid"/>
          <a:round/>
          <a:headEnd type="none" w="med" len="med"/>
          <a:tailEnd type="none" w="med" len="med"/>
        </a:ln>
        <a:effectLst/>
      </a:spPr>
      <a:bodyPr vert="horz" wrap="square" lIns="45720" tIns="45720" rIns="4572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Futura Bk" pitchFamily="34" charset="0"/>
          </a:defRPr>
        </a:defPPr>
      </a:lstStyle>
    </a:spDef>
    <a:lnDef>
      <a:spPr bwMode="auto">
        <a:xfrm>
          <a:off x="0" y="0"/>
          <a:ext cx="1" cy="1"/>
        </a:xfrm>
        <a:custGeom>
          <a:avLst/>
          <a:gdLst/>
          <a:ahLst/>
          <a:cxnLst/>
          <a:rect l="0" t="0" r="0" b="0"/>
          <a:pathLst/>
        </a:custGeom>
        <a:solidFill>
          <a:schemeClr val="accent1"/>
        </a:solidFill>
        <a:ln w="19050" cap="flat" cmpd="sng" algn="ctr">
          <a:solidFill>
            <a:schemeClr val="tx1"/>
          </a:solidFill>
          <a:prstDash val="solid"/>
          <a:round/>
          <a:headEnd type="none" w="med" len="med"/>
          <a:tailEnd type="none" w="med" len="med"/>
        </a:ln>
        <a:effectLst/>
      </a:spPr>
      <a:bodyPr vert="horz" wrap="square" lIns="45720" tIns="45720" rIns="4572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Futura Bk" pitchFamily="34" charset="0"/>
          </a:defRPr>
        </a:defPPr>
      </a:lstStyle>
    </a:lnDef>
  </a:objectDefaults>
  <a:extraClrSchemeLst>
    <a:extraClrScheme>
      <a:clrScheme name="SE TSG orange 1">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Numbered list">
  <a:themeElements>
    <a:clrScheme name="">
      <a:dk1>
        <a:srgbClr val="000000"/>
      </a:dk1>
      <a:lt1>
        <a:srgbClr val="FFFFFF"/>
      </a:lt1>
      <a:dk2>
        <a:srgbClr val="000000"/>
      </a:dk2>
      <a:lt2>
        <a:srgbClr val="AAABB0"/>
      </a:lt2>
      <a:accent1>
        <a:srgbClr val="0071B5"/>
      </a:accent1>
      <a:accent2>
        <a:srgbClr val="64B900"/>
      </a:accent2>
      <a:accent3>
        <a:srgbClr val="FFFFFF"/>
      </a:accent3>
      <a:accent4>
        <a:srgbClr val="000000"/>
      </a:accent4>
      <a:accent5>
        <a:srgbClr val="AABBD7"/>
      </a:accent5>
      <a:accent6>
        <a:srgbClr val="5AA700"/>
      </a:accent6>
      <a:hlink>
        <a:srgbClr val="EB5F01"/>
      </a:hlink>
      <a:folHlink>
        <a:srgbClr val="CC0066"/>
      </a:folHlink>
    </a:clrScheme>
    <a:fontScheme name="1_Numbered list">
      <a:majorFont>
        <a:latin typeface="Futura Bk"/>
        <a:ea typeface=""/>
        <a:cs typeface=""/>
      </a:majorFont>
      <a:minorFont>
        <a:latin typeface="Futura B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9050" cap="flat" cmpd="sng" algn="ctr">
          <a:solidFill>
            <a:schemeClr val="tx1"/>
          </a:solidFill>
          <a:prstDash val="solid"/>
          <a:round/>
          <a:headEnd type="none" w="med" len="med"/>
          <a:tailEnd type="none" w="med" len="med"/>
        </a:ln>
        <a:effectLst/>
      </a:spPr>
      <a:bodyPr vert="horz" wrap="square" lIns="45720" tIns="45720" rIns="4572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Futura Bk" pitchFamily="34" charset="0"/>
          </a:defRPr>
        </a:defPPr>
      </a:lstStyle>
    </a:spDef>
    <a:lnDef>
      <a:spPr bwMode="auto">
        <a:xfrm>
          <a:off x="0" y="0"/>
          <a:ext cx="1" cy="1"/>
        </a:xfrm>
        <a:custGeom>
          <a:avLst/>
          <a:gdLst/>
          <a:ahLst/>
          <a:cxnLst/>
          <a:rect l="0" t="0" r="0" b="0"/>
          <a:pathLst/>
        </a:custGeom>
        <a:solidFill>
          <a:schemeClr val="accent1"/>
        </a:solidFill>
        <a:ln w="19050" cap="flat" cmpd="sng" algn="ctr">
          <a:solidFill>
            <a:schemeClr val="tx1"/>
          </a:solidFill>
          <a:prstDash val="solid"/>
          <a:round/>
          <a:headEnd type="none" w="med" len="med"/>
          <a:tailEnd type="none" w="med" len="med"/>
        </a:ln>
        <a:effectLst/>
      </a:spPr>
      <a:bodyPr vert="horz" wrap="square" lIns="45720" tIns="45720" rIns="4572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Futura Bk" pitchFamily="34" charset="0"/>
          </a:defRPr>
        </a:defPPr>
      </a:lstStyle>
    </a:lnDef>
  </a:objectDefaults>
  <a:extraClrSchemeLst>
    <a:extraClrScheme>
      <a:clrScheme name="1_Numbered list 1">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000_light_52906_1">
  <a:themeElements>
    <a:clrScheme name="2000_light_52906_1 1">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fontScheme name="2000_light_52906_1">
      <a:majorFont>
        <a:latin typeface="Futura Bk"/>
        <a:ea typeface=""/>
        <a:cs typeface="Arial"/>
      </a:majorFont>
      <a:minorFont>
        <a:latin typeface="Futura Bk"/>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00_light_52906_1 1">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3-1-04_Light_HP_Template">
  <a:themeElements>
    <a:clrScheme name="3-1-04_Light_HP_Template 1">
      <a:dk1>
        <a:srgbClr val="000000"/>
      </a:dk1>
      <a:lt1>
        <a:srgbClr val="FFFFFF"/>
      </a:lt1>
      <a:dk2>
        <a:srgbClr val="001D58"/>
      </a:dk2>
      <a:lt2>
        <a:srgbClr val="FFFFFF"/>
      </a:lt2>
      <a:accent1>
        <a:srgbClr val="0071B5"/>
      </a:accent1>
      <a:accent2>
        <a:srgbClr val="64B900"/>
      </a:accent2>
      <a:accent3>
        <a:srgbClr val="AAABB4"/>
      </a:accent3>
      <a:accent4>
        <a:srgbClr val="DADADA"/>
      </a:accent4>
      <a:accent5>
        <a:srgbClr val="AABBD7"/>
      </a:accent5>
      <a:accent6>
        <a:srgbClr val="5AA700"/>
      </a:accent6>
      <a:hlink>
        <a:srgbClr val="EB5F01"/>
      </a:hlink>
      <a:folHlink>
        <a:srgbClr val="CC0066"/>
      </a:folHlink>
    </a:clrScheme>
    <a:fontScheme name="2_3-1-04_Light_HP_Template">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1-04_Light_HP_Template 1">
        <a:dk1>
          <a:srgbClr val="000000"/>
        </a:dk1>
        <a:lt1>
          <a:srgbClr val="FFFFFF"/>
        </a:lt1>
        <a:dk2>
          <a:srgbClr val="001D58"/>
        </a:dk2>
        <a:lt2>
          <a:srgbClr val="FFFFFF"/>
        </a:lt2>
        <a:accent1>
          <a:srgbClr val="0071B5"/>
        </a:accent1>
        <a:accent2>
          <a:srgbClr val="64B900"/>
        </a:accent2>
        <a:accent3>
          <a:srgbClr val="AAABB4"/>
        </a:accent3>
        <a:accent4>
          <a:srgbClr val="DADADA"/>
        </a:accent4>
        <a:accent5>
          <a:srgbClr val="AABBD7"/>
        </a:accent5>
        <a:accent6>
          <a:srgbClr val="5AA700"/>
        </a:accent6>
        <a:hlink>
          <a:srgbClr val="EB5F01"/>
        </a:hlink>
        <a:folHlink>
          <a:srgbClr val="CC0066"/>
        </a:folHlink>
      </a:clrScheme>
      <a:clrMap bg1="dk2" tx1="lt1" bg2="dk1" tx2="lt2" accent1="accent1" accent2="accent2" accent3="accent3" accent4="accent4" accent5="accent5" accent6="accent6" hlink="hlink" folHlink="folHlink"/>
    </a:extraClrScheme>
    <a:extraClrScheme>
      <a:clrScheme name="3-1-04_Light_HP_Template 2">
        <a:dk1>
          <a:srgbClr val="000000"/>
        </a:dk1>
        <a:lt1>
          <a:srgbClr val="FFFFFF"/>
        </a:lt1>
        <a:dk2>
          <a:srgbClr val="000000"/>
        </a:dk2>
        <a:lt2>
          <a:srgbClr val="AAABB0"/>
        </a:lt2>
        <a:accent1>
          <a:srgbClr val="0071B5"/>
        </a:accent1>
        <a:accent2>
          <a:srgbClr val="64B900"/>
        </a:accent2>
        <a:accent3>
          <a:srgbClr val="FFFFFF"/>
        </a:accent3>
        <a:accent4>
          <a:srgbClr val="000000"/>
        </a:accent4>
        <a:accent5>
          <a:srgbClr val="AABBD7"/>
        </a:accent5>
        <a:accent6>
          <a:srgbClr val="5AA700"/>
        </a:accent6>
        <a:hlink>
          <a:srgbClr val="EB5F01"/>
        </a:hlink>
        <a:folHlink>
          <a:srgbClr val="CC0066"/>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CBC9BD"/>
      </a:lt2>
      <a:accent1>
        <a:srgbClr val="0071B4"/>
      </a:accent1>
      <a:accent2>
        <a:srgbClr val="64B900"/>
      </a:accent2>
      <a:accent3>
        <a:srgbClr val="FFFFFF"/>
      </a:accent3>
      <a:accent4>
        <a:srgbClr val="000000"/>
      </a:accent4>
      <a:accent5>
        <a:srgbClr val="AABBD6"/>
      </a:accent5>
      <a:accent6>
        <a:srgbClr val="5AA700"/>
      </a:accent6>
      <a:hlink>
        <a:srgbClr val="EB5F01"/>
      </a:hlink>
      <a:folHlink>
        <a:srgbClr val="CC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 TSG orange</Template>
  <TotalTime>1240</TotalTime>
  <Words>10664</Words>
  <Application>Microsoft PowerPoint</Application>
  <PresentationFormat>On-screen Show (4:3)</PresentationFormat>
  <Paragraphs>1054</Paragraphs>
  <Slides>75</Slides>
  <Notes>65</Notes>
  <HiddenSlides>0</HiddenSlides>
  <MMClips>0</MMClips>
  <ScaleCrop>false</ScaleCrop>
  <HeadingPairs>
    <vt:vector size="8" baseType="variant">
      <vt:variant>
        <vt:lpstr>Fonts Used</vt:lpstr>
      </vt:variant>
      <vt:variant>
        <vt:i4>11</vt:i4>
      </vt:variant>
      <vt:variant>
        <vt:lpstr>Theme</vt:lpstr>
      </vt:variant>
      <vt:variant>
        <vt:i4>4</vt:i4>
      </vt:variant>
      <vt:variant>
        <vt:lpstr>Embedded OLE Servers</vt:lpstr>
      </vt:variant>
      <vt:variant>
        <vt:i4>1</vt:i4>
      </vt:variant>
      <vt:variant>
        <vt:lpstr>Slide Titles</vt:lpstr>
      </vt:variant>
      <vt:variant>
        <vt:i4>75</vt:i4>
      </vt:variant>
    </vt:vector>
  </HeadingPairs>
  <TitlesOfParts>
    <vt:vector size="91" baseType="lpstr">
      <vt:lpstr>Futura Bk</vt:lpstr>
      <vt:lpstr>Arial</vt:lpstr>
      <vt:lpstr>Courier New</vt:lpstr>
      <vt:lpstr>Times New Roman</vt:lpstr>
      <vt:lpstr>Futura Hv</vt:lpstr>
      <vt:lpstr>Futura Lt</vt:lpstr>
      <vt:lpstr>Arial Unicode MS</vt:lpstr>
      <vt:lpstr>PMingLiU</vt:lpstr>
      <vt:lpstr>Arial Narrow</vt:lpstr>
      <vt:lpstr>Times</vt:lpstr>
      <vt:lpstr>Symbol</vt:lpstr>
      <vt:lpstr>SE TSG orange</vt:lpstr>
      <vt:lpstr>1_Numbered list</vt:lpstr>
      <vt:lpstr>2000_light_52906_1</vt:lpstr>
      <vt:lpstr>2_3-1-04_Light_HP_Template</vt:lpstr>
      <vt:lpstr>Microsoft Office Excel Chart</vt:lpstr>
      <vt:lpstr>Slide 1</vt:lpstr>
      <vt:lpstr>The world environmental issue</vt:lpstr>
      <vt:lpstr>Environmental Sustainability  and Obtainable Goals</vt:lpstr>
      <vt:lpstr>The Energy Problem</vt:lpstr>
      <vt:lpstr>The eWaste Problem</vt:lpstr>
      <vt:lpstr>Mega Considerations for Green IT</vt:lpstr>
      <vt:lpstr>Mega Considerations for Green IT</vt:lpstr>
      <vt:lpstr>Energy Efficiency</vt:lpstr>
      <vt:lpstr>Energy consumption of the products</vt:lpstr>
      <vt:lpstr>What the industry predicted …. </vt:lpstr>
      <vt:lpstr>First, let me appeal to your pocketbook</vt:lpstr>
      <vt:lpstr>Data center energy requirements— an idea of the scale of things</vt:lpstr>
      <vt:lpstr>And it’s not just dollars and cents </vt:lpstr>
      <vt:lpstr>The global carbon footprint</vt:lpstr>
      <vt:lpstr>Designing a Smart Data Center</vt:lpstr>
      <vt:lpstr>Evaluating energy efficient solutions for the IT Power &amp; Cooling Chain</vt:lpstr>
      <vt:lpstr>Energy-saving Blade Servers</vt:lpstr>
      <vt:lpstr>Energy-optimized Servers</vt:lpstr>
      <vt:lpstr>Green Solutions and Data Storage</vt:lpstr>
      <vt:lpstr>Considering a holistic energy efficient solution</vt:lpstr>
      <vt:lpstr>Best practice: Data Center Airflow</vt:lpstr>
      <vt:lpstr>Solving hot spot issues with water cooled racks</vt:lpstr>
      <vt:lpstr>Dynamic Smart Cooling</vt:lpstr>
      <vt:lpstr>Dynamic Smart Cooling Bridging facilities and IT to realize Adaptive Infrastructure</vt:lpstr>
      <vt:lpstr>Power and cooling assessments</vt:lpstr>
      <vt:lpstr>Squeezing cost out of the energy envelope</vt:lpstr>
      <vt:lpstr>Smart Cooling Results</vt:lpstr>
      <vt:lpstr>Optimizing Through Virtualization</vt:lpstr>
      <vt:lpstr>Gaining efficiency</vt:lpstr>
      <vt:lpstr>Approach to energy innovation</vt:lpstr>
      <vt:lpstr>Using technology to minimize travel</vt:lpstr>
      <vt:lpstr>Meeting global eco-label standards</vt:lpstr>
      <vt:lpstr>Mega Considerations for Green IT</vt:lpstr>
      <vt:lpstr>Material Impact</vt:lpstr>
      <vt:lpstr>Example of a small counties eWaste program</vt:lpstr>
      <vt:lpstr>Design for Recycling</vt:lpstr>
      <vt:lpstr>Illustration of Environmental Impact through a Product Life Cycle</vt:lpstr>
      <vt:lpstr>Easy-to-recycle products</vt:lpstr>
      <vt:lpstr>Product reuse and recycling options</vt:lpstr>
      <vt:lpstr>Smart packaging</vt:lpstr>
      <vt:lpstr>Case study: inkjet packaging</vt:lpstr>
      <vt:lpstr>Slide 42</vt:lpstr>
      <vt:lpstr>Slide 43</vt:lpstr>
      <vt:lpstr>A look at a recycling facility</vt:lpstr>
      <vt:lpstr>HP’s recycling accomplishments</vt:lpstr>
      <vt:lpstr>Extending HP social and environmental responsibility policies to HP suppliers</vt:lpstr>
      <vt:lpstr>We review and audit our suppliers</vt:lpstr>
      <vt:lpstr>Aggressive environmental goals</vt:lpstr>
      <vt:lpstr>Next steps to a Green IT Transformation</vt:lpstr>
      <vt:lpstr>Slide 50</vt:lpstr>
      <vt:lpstr>Slide 51</vt:lpstr>
      <vt:lpstr>HP’s environmental leadership</vt:lpstr>
      <vt:lpstr>HP Environmental awards and recognitions</vt:lpstr>
      <vt:lpstr>Thermal modeling because it is not always intuitive</vt:lpstr>
      <vt:lpstr>HP Data Center Cooling Solutions</vt:lpstr>
      <vt:lpstr>HP’s approach to energy innovation</vt:lpstr>
      <vt:lpstr>Smart Cooling Solutions</vt:lpstr>
      <vt:lpstr>HP Thermal Quick Assessment</vt:lpstr>
      <vt:lpstr>HP Thermal Quick Assessment (cont.)</vt:lpstr>
      <vt:lpstr>HP Intermediate and Comprehensive Thermal Assessments</vt:lpstr>
      <vt:lpstr>HP Intermediate and Comprehensive Thermal Assessments (cont.)</vt:lpstr>
      <vt:lpstr>Assessment, planning and relocation</vt:lpstr>
      <vt:lpstr>More on: Data Center Assessment Services</vt:lpstr>
      <vt:lpstr>More on:  Data Center Planning Services</vt:lpstr>
      <vt:lpstr>More on: Data Center Relocation Services</vt:lpstr>
      <vt:lpstr>Smart Cooling – how does it work?</vt:lpstr>
      <vt:lpstr>Old thinking… </vt:lpstr>
      <vt:lpstr>New thinking… </vt:lpstr>
      <vt:lpstr>Static Smart Cooling: Thermal Modeling</vt:lpstr>
      <vt:lpstr>HP Smart Cooling: before and after</vt:lpstr>
      <vt:lpstr>Above floor thermal map Comprehensive Assessment Software Plot</vt:lpstr>
      <vt:lpstr>Thermal elevation views </vt:lpstr>
      <vt:lpstr>Future service: Dynamic Smart Cooling</vt:lpstr>
      <vt:lpstr>Future service: Dynamic Smart Cooling</vt:lpstr>
      <vt:lpstr>Dynamic Smart Cooling Elements </vt:lpstr>
    </vt:vector>
  </TitlesOfParts>
  <Manager>Chris Walsh</Manager>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Greening the Data Center</dc:title>
  <dc:subject>ESS EMEA Learning Forum</dc:subject>
  <dc:creator>Carol L. Cohen</dc:creator>
  <cp:lastModifiedBy>devans</cp:lastModifiedBy>
  <cp:revision>67</cp:revision>
  <cp:lastPrinted>2004-09-23T21:26:26Z</cp:lastPrinted>
  <dcterms:created xsi:type="dcterms:W3CDTF">2007-10-27T16:11:14Z</dcterms:created>
  <dcterms:modified xsi:type="dcterms:W3CDTF">2008-02-12T16:35:10Z</dcterms:modified>
</cp:coreProperties>
</file>